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0" r:id="rId2"/>
    <p:sldId id="274" r:id="rId3"/>
    <p:sldId id="275" r:id="rId4"/>
    <p:sldId id="276" r:id="rId5"/>
    <p:sldId id="258" r:id="rId6"/>
    <p:sldId id="259" r:id="rId7"/>
    <p:sldId id="260" r:id="rId8"/>
    <p:sldId id="267" r:id="rId9"/>
    <p:sldId id="262" r:id="rId10"/>
    <p:sldId id="263" r:id="rId11"/>
    <p:sldId id="265" r:id="rId12"/>
    <p:sldId id="266" r:id="rId13"/>
    <p:sldId id="271" r:id="rId14"/>
    <p:sldId id="264" r:id="rId15"/>
    <p:sldId id="268" r:id="rId16"/>
    <p:sldId id="272" r:id="rId17"/>
    <p:sldId id="273" r:id="rId18"/>
    <p:sldId id="269" r:id="rId19"/>
    <p:sldId id="27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8102" autoAdjust="0"/>
  </p:normalViewPr>
  <p:slideViewPr>
    <p:cSldViewPr snapToGrid="0">
      <p:cViewPr varScale="1">
        <p:scale>
          <a:sx n="57" d="100"/>
          <a:sy n="57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A3672-FB07-4C82-AE09-90708AB8118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2B594-982A-4C74-8D91-FCDDEA944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7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27C83-E117-426C-BAB3-2F0A0A1F3E3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16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Self-regulation: control of one’s emotions,</a:t>
            </a:r>
            <a:r>
              <a:rPr lang="en-US" baseline="0" dirty="0"/>
              <a:t> cognitions, and behaviors.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May react often, react powerfully, and have difficulty calming down when upset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62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Examples -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When a child</a:t>
            </a:r>
            <a:r>
              <a:rPr lang="en-US" sz="1200" baseline="0" dirty="0"/>
              <a:t> who has been neglected needs help, he or she may become sad or avoid asking for help. They may become overwhelmed.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When a child who has been neglected has to deal with conflict, he or she may not know how.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deal with a conflictual situation in a direct and capable way, one must have skills.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First, you must be comfortable being with someone who is angry or hurt.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Second, you must be comfortable with feeling angry or hurt yourself.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 able to feel what you feel and stay in the situation to put your feelings into words is not something that everyone can do.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grew up with neglect you have no opportunity to learn these skills.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Then, when you are hurt by someone, suddenly you realize you have no toolkit to rely on to manage the situation. 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2B594-982A-4C74-8D91-FCDDEA9444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57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</a:t>
            </a:r>
            <a:r>
              <a:rPr lang="en-US" baseline="0" dirty="0"/>
              <a:t> content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4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Examples:</a:t>
            </a:r>
            <a:r>
              <a:rPr lang="en-US" baseline="0" dirty="0"/>
              <a:t> </a:t>
            </a:r>
            <a:r>
              <a:rPr lang="en-US" dirty="0"/>
              <a:t>Someone with the same hairstyle as an abuser</a:t>
            </a:r>
          </a:p>
          <a:p>
            <a:pPr lvl="1"/>
            <a:r>
              <a:rPr lang="en-US" dirty="0"/>
              <a:t>The monkey bars on a playground where a child got shot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16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</a:t>
            </a:r>
            <a:r>
              <a:rPr lang="en-US" baseline="0" dirty="0"/>
              <a:t> content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2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High-risk behaviors: self-harm, unsafe sexual practices, and excessive risk-taking such as operating a vehicle at high speeds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illegal activities:</a:t>
            </a:r>
            <a:r>
              <a:rPr lang="en-US" baseline="0" dirty="0"/>
              <a:t> </a:t>
            </a:r>
            <a:r>
              <a:rPr lang="en-US" dirty="0"/>
              <a:t>alcohol and substance use, assaulting others, stealing, running away, and/or prostitution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905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</a:t>
            </a:r>
            <a:r>
              <a:rPr lang="en-US" baseline="0" dirty="0"/>
              <a:t> children are more surprised and upset after they lose a game, because they did not pay attention to cues during a game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8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Childhood trauma/adversity is a major factor</a:t>
            </a:r>
            <a:r>
              <a:rPr lang="en-US" baseline="0" dirty="0"/>
              <a:t> in physical and mental health</a:t>
            </a:r>
          </a:p>
          <a:p>
            <a:r>
              <a:rPr lang="en-US" baseline="0" dirty="0"/>
              <a:t>Your personal history – the people and places in your life – affect your brain dev. </a:t>
            </a:r>
          </a:p>
          <a:p>
            <a:r>
              <a:rPr lang="en-US" baseline="0" dirty="0"/>
              <a:t>So, each one of our brains is unique based on our life experiences. </a:t>
            </a:r>
          </a:p>
          <a:p>
            <a:r>
              <a:rPr lang="en-US" baseline="0" dirty="0"/>
              <a:t>Starting before birth, the developing brain begins to store our experiences. </a:t>
            </a:r>
          </a:p>
          <a:p>
            <a:r>
              <a:rPr lang="en-US" baseline="0" dirty="0"/>
              <a:t>Fetal brain dev. Is influenced by mother’s stress, drugs, alcohol and nicotine intake, diet, and patterns of activity. </a:t>
            </a:r>
          </a:p>
          <a:p>
            <a:r>
              <a:rPr lang="en-US" baseline="0" dirty="0"/>
              <a:t>The experiences of the first year of life are the most powerful in shaping how your brain organizes. </a:t>
            </a:r>
          </a:p>
          <a:p>
            <a:r>
              <a:rPr lang="en-US" baseline="0" dirty="0"/>
              <a:t>Young children absorb more than we realize. </a:t>
            </a:r>
          </a:p>
          <a:p>
            <a:r>
              <a:rPr lang="en-US" baseline="0" dirty="0"/>
              <a:t>People think that they can be violent in front of young children because they won’t remember it. </a:t>
            </a:r>
          </a:p>
          <a:p>
            <a:r>
              <a:rPr lang="en-US" baseline="0" dirty="0"/>
              <a:t>But children develop emotional memories that impact how trauma is stored in the brain. </a:t>
            </a:r>
          </a:p>
          <a:p>
            <a:r>
              <a:rPr lang="en-US" baseline="0" dirty="0"/>
              <a:t>This will affect their behavior for years.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2B594-982A-4C74-8D91-FCDDEA9444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3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Important for young children because their sense of safety depends on the perceived safety of their attachment figures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1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Natural disasters – hurricanes, earthquakes,</a:t>
            </a:r>
            <a:r>
              <a:rPr lang="en-US" baseline="0" dirty="0"/>
              <a:t> tornadoes, wildfires, tsunamis, floods, landslide</a:t>
            </a:r>
          </a:p>
          <a:p>
            <a:r>
              <a:rPr lang="en-US" baseline="0" dirty="0"/>
              <a:t>Extreme weather events – blizzards, droughts, extreme heat, and windstorms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Can cause displacement, loss of home and property, changes in schools, economic hardship, loss of community and social supports, and even injury or death of loved ones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baseline="0" dirty="0"/>
              <a:t>Public health emergencies – COVID-19 – physical and emotional effects, sickness or loss of loved ones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39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</a:t>
            </a:r>
            <a:r>
              <a:rPr lang="en-US" baseline="0" dirty="0"/>
              <a:t> content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03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Symptoms of </a:t>
            </a:r>
            <a:r>
              <a:rPr lang="en-US" dirty="0" err="1"/>
              <a:t>hyperarousal</a:t>
            </a:r>
            <a:r>
              <a:rPr lang="en-US" dirty="0"/>
              <a:t>:</a:t>
            </a:r>
            <a:r>
              <a:rPr lang="en-US" baseline="0" dirty="0"/>
              <a:t> </a:t>
            </a:r>
          </a:p>
          <a:p>
            <a:r>
              <a:rPr lang="en-US" baseline="0" dirty="0"/>
              <a:t>Sleeping problems/nightmares</a:t>
            </a:r>
          </a:p>
          <a:p>
            <a:r>
              <a:rPr lang="en-US" baseline="0" dirty="0"/>
              <a:t>Difficulty concentrating</a:t>
            </a:r>
          </a:p>
          <a:p>
            <a:r>
              <a:rPr lang="en-US" baseline="0" dirty="0"/>
              <a:t>Irritability</a:t>
            </a:r>
          </a:p>
          <a:p>
            <a:r>
              <a:rPr lang="en-US" baseline="0" dirty="0"/>
              <a:t>Angry outbursts</a:t>
            </a:r>
          </a:p>
          <a:p>
            <a:r>
              <a:rPr lang="en-US" baseline="0" dirty="0"/>
              <a:t>Panic</a:t>
            </a:r>
          </a:p>
          <a:p>
            <a:r>
              <a:rPr lang="en-US" baseline="0" dirty="0"/>
              <a:t>Constant anxiety</a:t>
            </a:r>
          </a:p>
          <a:p>
            <a:r>
              <a:rPr lang="en-US" baseline="0" dirty="0"/>
              <a:t>Easily scared or startled</a:t>
            </a:r>
          </a:p>
          <a:p>
            <a:r>
              <a:rPr lang="en-US" baseline="0" dirty="0"/>
              <a:t>Self-destructive behavior such as driving too fast or drinking too much</a:t>
            </a:r>
          </a:p>
          <a:p>
            <a:r>
              <a:rPr lang="en-US" baseline="0" dirty="0"/>
              <a:t>Heavy sense of guilt or shame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Child may appear highly reactive and respond to threat even if it is not present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2B594-982A-4C74-8D91-FCDDEA9444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76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Health-risk behaviors (e.g., smoking, eating disorders, substance use, and high-risk activities) </a:t>
            </a:r>
          </a:p>
          <a:p>
            <a:endParaRPr lang="en-US" dirty="0"/>
          </a:p>
          <a:p>
            <a:r>
              <a:rPr lang="en-US" dirty="0"/>
              <a:t>long-term health problems (e.g., diabetes and heart disease)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0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</a:t>
            </a:r>
            <a:r>
              <a:rPr lang="en-US" baseline="0" dirty="0"/>
              <a:t> content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13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School-age children and adolescents can experience the full range of posttraumatic stress reactions that are seen in adults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80C1-A5B8-B24D-8AB0-0550DA7010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4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6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5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1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6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8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0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3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03D86-CBC1-45B8-9279-9AF52C480E56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DC3F-8232-40C3-9707-6846D005F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5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tbendcountytx.gov/b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_3HjXNjgbQ&amp;t=171s" TargetMode="External"/><Relationship Id="rId2" Type="http://schemas.openxmlformats.org/officeDocument/2006/relationships/hyperlink" Target="https://itunes.apple.com/us/book/the-boy-who-was-raised-as-a-dog/id382014271?mt=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8296" y="4194141"/>
            <a:ext cx="6095999" cy="1049867"/>
          </a:xfrm>
        </p:spPr>
        <p:txBody>
          <a:bodyPr>
            <a:noAutofit/>
          </a:bodyPr>
          <a:lstStyle/>
          <a:p>
            <a:r>
              <a:rPr lang="en-US" sz="1400" dirty="0"/>
              <a:t>Sue Profilet, PhD</a:t>
            </a:r>
          </a:p>
          <a:p>
            <a:r>
              <a:rPr lang="en-US" sz="1400" dirty="0"/>
              <a:t>October 8, 2021</a:t>
            </a:r>
          </a:p>
          <a:p>
            <a:r>
              <a:rPr lang="en-US" sz="1400" dirty="0"/>
              <a:t>Child Development Specialist</a:t>
            </a:r>
          </a:p>
          <a:p>
            <a:r>
              <a:rPr lang="en-US" sz="1400" dirty="0"/>
              <a:t>Fort Bend County Behavioral Health Services </a:t>
            </a:r>
          </a:p>
          <a:p>
            <a:r>
              <a:rPr lang="en-US" u="sng" dirty="0">
                <a:hlinkClick r:id="rId3"/>
              </a:rPr>
              <a:t>www.fortbendcountytx.gov/bh</a:t>
            </a:r>
            <a:endParaRPr lang="en-US" dirty="0"/>
          </a:p>
          <a:p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609" y="2558943"/>
            <a:ext cx="1588400" cy="1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11495" y="1278819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Symptoms and Impact of Trauma </a:t>
            </a:r>
          </a:p>
        </p:txBody>
      </p:sp>
      <p:sp>
        <p:nvSpPr>
          <p:cNvPr id="7" name="Rectangle 6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40285" y="599937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57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20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Impact of Trauma on Child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52229"/>
            <a:ext cx="8229600" cy="4525963"/>
          </a:xfrm>
          <a:ln>
            <a:noFill/>
          </a:ln>
        </p:spPr>
        <p:txBody>
          <a:bodyPr/>
          <a:lstStyle/>
          <a:p>
            <a:r>
              <a:rPr lang="en-US" dirty="0"/>
              <a:t>Development</a:t>
            </a:r>
          </a:p>
          <a:p>
            <a:r>
              <a:rPr lang="en-US" dirty="0"/>
              <a:t>Emotions</a:t>
            </a:r>
          </a:p>
          <a:p>
            <a:r>
              <a:rPr lang="en-US" dirty="0"/>
              <a:t>Memories</a:t>
            </a:r>
          </a:p>
          <a:p>
            <a:r>
              <a:rPr lang="en-US" dirty="0"/>
              <a:t>Behavior </a:t>
            </a:r>
          </a:p>
          <a:p>
            <a:r>
              <a:rPr lang="en-US" dirty="0"/>
              <a:t>Decision Making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0" y="6150725"/>
            <a:ext cx="9144000" cy="471517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Face Of Child Free Stock Photo - Public Domain Pictur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88" y="1343536"/>
            <a:ext cx="2762780" cy="417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63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609" y="95790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Child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1068" y="1945829"/>
            <a:ext cx="8906933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 Age, maturity, and experience influence how we react to stress after traumatic experience</a:t>
            </a:r>
          </a:p>
          <a:p>
            <a:r>
              <a:rPr lang="en-US" sz="3200" dirty="0"/>
              <a:t>Children under age 5 are NOT too young to know what happened during traumatic event and the impression that was left is not forgotten</a:t>
            </a:r>
          </a:p>
          <a:p>
            <a:r>
              <a:rPr lang="en-US" sz="3200" dirty="0"/>
              <a:t>Traumatic experiences affect brains and behavior of even very young children, with similar reactions to those seen in older children and adults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07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609" y="109940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Emotions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98" y="2179636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 Difficulty with self-regulation: expressing and managing emotions</a:t>
            </a:r>
          </a:p>
          <a:p>
            <a:r>
              <a:rPr lang="en-US" sz="3200" dirty="0"/>
              <a:t>Emotional regulation: control over – </a:t>
            </a:r>
          </a:p>
          <a:p>
            <a:pPr lvl="1"/>
            <a:r>
              <a:rPr lang="en-US" sz="3200" dirty="0"/>
              <a:t>How and when – how often </a:t>
            </a:r>
          </a:p>
          <a:p>
            <a:pPr lvl="1"/>
            <a:r>
              <a:rPr lang="en-US" sz="3200" dirty="0"/>
              <a:t>Intensity – react powerfully</a:t>
            </a:r>
          </a:p>
          <a:p>
            <a:pPr lvl="1"/>
            <a:r>
              <a:rPr lang="en-US" sz="3200" dirty="0"/>
              <a:t>Positive/negative </a:t>
            </a:r>
          </a:p>
          <a:p>
            <a:pPr lvl="1"/>
            <a:r>
              <a:rPr lang="en-US" sz="3200" dirty="0"/>
              <a:t>May be difficult to calm down </a:t>
            </a: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ree stock photo of boy, child, cry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553" y="3257283"/>
            <a:ext cx="3556001" cy="237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 Continued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Child may react to a reminder of traumatic event/threat with: </a:t>
            </a:r>
          </a:p>
          <a:p>
            <a:pPr lvl="1"/>
            <a:r>
              <a:rPr lang="en-US" sz="3200" dirty="0"/>
              <a:t>trembling, anger, sadness, or avoidance</a:t>
            </a:r>
          </a:p>
          <a:p>
            <a:pPr lvl="1"/>
            <a:r>
              <a:rPr lang="en-US" sz="3200" dirty="0"/>
              <a:t>Being vigilant and guarded in their interactions with others</a:t>
            </a:r>
          </a:p>
          <a:p>
            <a:pPr lvl="1"/>
            <a:r>
              <a:rPr lang="en-US" sz="3200" dirty="0"/>
              <a:t>Tuning out (emotional numbing) </a:t>
            </a:r>
          </a:p>
          <a:p>
            <a:pPr lvl="1"/>
            <a:r>
              <a:rPr lang="en-US" sz="3200" dirty="0"/>
              <a:t>Being overwhelmed, fearful, or depressed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24395" y="6176963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86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5790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Memories –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199" y="2352229"/>
            <a:ext cx="8856133" cy="3591371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200" dirty="0"/>
              <a:t>Early childhood trauma - associated with reduced size of the brain cortex</a:t>
            </a:r>
          </a:p>
          <a:p>
            <a:r>
              <a:rPr lang="en-US" sz="3200" dirty="0"/>
              <a:t>This area is responsible for many complex functions including memory, attention, perceptual awareness, thinking, language, and consciousness</a:t>
            </a:r>
          </a:p>
          <a:p>
            <a:r>
              <a:rPr lang="en-US" sz="3200" dirty="0"/>
              <a:t>These changes may affect ability to regulate emotions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49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494" y="957905"/>
            <a:ext cx="8969829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Memories – School Age and Adolescents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760" y="1941503"/>
            <a:ext cx="9148354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Have wide range of intrusive images and thoughts</a:t>
            </a:r>
          </a:p>
          <a:p>
            <a:r>
              <a:rPr lang="en-US" sz="3200" dirty="0"/>
              <a:t>Think about frightening moments that happened during their traumatic experiences</a:t>
            </a:r>
          </a:p>
          <a:p>
            <a:r>
              <a:rPr lang="en-US" sz="3200" dirty="0"/>
              <a:t> Go over what could have stopped the trauma from happening and what could have made it turn out differently</a:t>
            </a:r>
          </a:p>
          <a:p>
            <a:r>
              <a:rPr lang="en-US" sz="3200" dirty="0"/>
              <a:t>Respond to reminders about the trauma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494" y="6308064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51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609" y="84546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Behavior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609" y="1792524"/>
            <a:ext cx="8899666" cy="4525963"/>
          </a:xfrm>
          <a:ln>
            <a:noFill/>
          </a:ln>
        </p:spPr>
        <p:txBody>
          <a:bodyPr/>
          <a:lstStyle/>
          <a:p>
            <a:r>
              <a:rPr lang="en-US" dirty="0"/>
              <a:t>Child may: </a:t>
            </a:r>
          </a:p>
          <a:p>
            <a:r>
              <a:rPr lang="en-US" dirty="0"/>
              <a:t>be easily triggered or “set off” </a:t>
            </a:r>
          </a:p>
          <a:p>
            <a:r>
              <a:rPr lang="en-US" dirty="0"/>
              <a:t>react very intensely</a:t>
            </a:r>
          </a:p>
          <a:p>
            <a:r>
              <a:rPr lang="en-US" dirty="0"/>
              <a:t>react defensively and aggressively in response to perceived blame or attack</a:t>
            </a:r>
          </a:p>
          <a:p>
            <a:r>
              <a:rPr lang="en-US" dirty="0"/>
              <a:t>behave in ways that appear unpredictable, oppositional, and extreme</a:t>
            </a:r>
          </a:p>
          <a:p>
            <a:r>
              <a:rPr lang="en-US" dirty="0"/>
              <a:t>lack impulse control or the ability to think through consequences before acting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77092" y="631156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ocial Development | Lifespan Developmen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209" y="1960164"/>
            <a:ext cx="1950720" cy="19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691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609" y="83240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Behavior Continued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0606" y="1855840"/>
            <a:ext cx="9496697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Child may: </a:t>
            </a:r>
          </a:p>
          <a:p>
            <a:r>
              <a:rPr lang="en-US" sz="3200" dirty="0"/>
              <a:t>be </a:t>
            </a:r>
            <a:r>
              <a:rPr lang="en-US" sz="3200" dirty="0" err="1"/>
              <a:t>overcontrolled</a:t>
            </a:r>
            <a:r>
              <a:rPr lang="en-US" sz="3200" dirty="0"/>
              <a:t>, rigid, and unusually compliant</a:t>
            </a:r>
          </a:p>
          <a:p>
            <a:r>
              <a:rPr lang="en-US" sz="3200" dirty="0"/>
              <a:t>seem “spacey”, detached, distant, or out of touch with reality</a:t>
            </a:r>
          </a:p>
          <a:p>
            <a:r>
              <a:rPr lang="en-US" sz="3200" dirty="0"/>
              <a:t>engage in high-risk behavior</a:t>
            </a:r>
          </a:p>
          <a:p>
            <a:r>
              <a:rPr lang="en-US" sz="3200" dirty="0"/>
              <a:t>engage in illegal activities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50817" y="6134436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ast Sport Car Free Stock Photo - Public Domain Pictur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402" y="3946716"/>
            <a:ext cx="3115382" cy="207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34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609" y="763149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Decision Making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667" y="1859434"/>
            <a:ext cx="8873066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Something about stress of early childhood is changing the brain systems that allows one to attend to information that might signal potential risk or loss</a:t>
            </a:r>
          </a:p>
          <a:p>
            <a:r>
              <a:rPr lang="en-US" sz="3200" dirty="0"/>
              <a:t>Those who experienced childhood trauma tend to: </a:t>
            </a:r>
          </a:p>
          <a:p>
            <a:pPr marL="0" indent="0">
              <a:buNone/>
            </a:pPr>
            <a:r>
              <a:rPr lang="en-US" sz="3200" dirty="0"/>
              <a:t>1. have lower brain activity during decision making and higher activity afterward - often making the choice that they were warned against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37408" y="6138031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30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Continued 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2. become young adults unable to correctly consider risk and make healthy life decisions</a:t>
            </a:r>
          </a:p>
          <a:p>
            <a:r>
              <a:rPr lang="en-US" sz="3200" dirty="0"/>
              <a:t>This can lead to substance abuse, addictions, and other self-defeating coping mechanisms, common to untreated trauma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50818" y="5817167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5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825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Trauma-Informed Care: What is wrong with you vs. what happened to you?</a:t>
            </a:r>
          </a:p>
          <a:p>
            <a:r>
              <a:rPr lang="en-US" dirty="0"/>
              <a:t>What is a traumatic event? Complex trauma?</a:t>
            </a:r>
          </a:p>
          <a:p>
            <a:r>
              <a:rPr lang="en-US" dirty="0"/>
              <a:t>Symptoms of trauma</a:t>
            </a:r>
          </a:p>
          <a:p>
            <a:r>
              <a:rPr lang="en-US" dirty="0"/>
              <a:t>Impact of trauma</a:t>
            </a:r>
          </a:p>
          <a:p>
            <a:pPr lvl="1"/>
            <a:r>
              <a:rPr lang="en-US" dirty="0"/>
              <a:t>Developmental</a:t>
            </a:r>
          </a:p>
          <a:p>
            <a:pPr lvl="1"/>
            <a:r>
              <a:rPr lang="en-US" dirty="0"/>
              <a:t>Emotional</a:t>
            </a:r>
          </a:p>
          <a:p>
            <a:pPr lvl="1"/>
            <a:r>
              <a:rPr lang="en-US" dirty="0"/>
              <a:t>Memories</a:t>
            </a:r>
          </a:p>
          <a:p>
            <a:pPr lvl="1"/>
            <a:r>
              <a:rPr lang="en-US" dirty="0"/>
              <a:t>Behavioral </a:t>
            </a:r>
          </a:p>
          <a:p>
            <a:pPr lvl="1"/>
            <a:r>
              <a:rPr lang="en-US" dirty="0"/>
              <a:t>Decision making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50818" y="5817167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5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Happened to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57453" y="1483661"/>
            <a:ext cx="8805672" cy="45720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dirty="0"/>
              <a:t>Prenatal and childhood trauma can have a lifelong effect</a:t>
            </a:r>
          </a:p>
          <a:p>
            <a:pPr marL="4572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Trauma affects how a child’s brain develops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Children are likely to display emotional and behavioral issues following traumatic experiences</a:t>
            </a:r>
          </a:p>
          <a:p>
            <a:pPr marL="4572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Dr. Bruce Perry and Oprah Winfrey new book - what happens to us in early childhood – both good and bad – influences the people we will become </a:t>
            </a:r>
          </a:p>
          <a:p>
            <a:pPr lvl="1"/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50817" y="6141204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ree Audiobook with Trial | What Happened to You? - Audiobook by Oprah Winfrey, Bruce D. Per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1843965"/>
            <a:ext cx="2146067" cy="321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74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Dr. Bruce Perry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800" dirty="0">
                <a:latin typeface="Bahnschrift" panose="020B0502040204020203" pitchFamily="34" charset="0"/>
              </a:rPr>
              <a:t>Senior Fellow of The Child Trauma Academy, in Houston, and Professor in the Departments of Psychiatry and Behavioral Sciences at Northwestern University </a:t>
            </a:r>
          </a:p>
          <a:p>
            <a:pPr marL="274320" lvl="1" indent="0">
              <a:buNone/>
            </a:pPr>
            <a:endParaRPr lang="en-US" sz="2800" dirty="0">
              <a:latin typeface="Bahnschrift" panose="020B0502040204020203" pitchFamily="34" charset="0"/>
            </a:endParaRPr>
          </a:p>
          <a:p>
            <a:pPr lvl="1"/>
            <a:r>
              <a:rPr lang="en-US" sz="2800" dirty="0">
                <a:latin typeface="Bahnschrift" panose="020B0502040204020203" pitchFamily="34" charset="0"/>
              </a:rPr>
              <a:t>Author of </a:t>
            </a:r>
            <a:r>
              <a:rPr lang="en-US" sz="2800" dirty="0">
                <a:latin typeface="Bahnschrift" panose="020B0502040204020203" pitchFamily="34" charset="0"/>
                <a:hlinkClick r:id="rId2"/>
              </a:rPr>
              <a:t>The Boy Who Was Raised as a Dog</a:t>
            </a:r>
            <a:r>
              <a:rPr lang="en-US" sz="2800" dirty="0">
                <a:latin typeface="Bahnschrift" panose="020B0502040204020203" pitchFamily="34" charset="0"/>
              </a:rPr>
              <a:t>, based on his work with maltreated children</a:t>
            </a:r>
          </a:p>
          <a:p>
            <a:pPr marL="274320" lvl="1" indent="0">
              <a:buNone/>
            </a:pPr>
            <a:endParaRPr lang="en-US" sz="2800" dirty="0">
              <a:hlinkClick r:id="rId3"/>
            </a:endParaRPr>
          </a:p>
          <a:p>
            <a:pPr lvl="1"/>
            <a:r>
              <a:rPr lang="en-US" sz="2800" dirty="0">
                <a:hlinkClick r:id="rId3"/>
              </a:rPr>
              <a:t>https://www.youtube.com/watch?v=Q_3HjXNjgbQ&amp;t=171s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37408" y="5929596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7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609" y="8269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is a Traumatic Event?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7" y="1969900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National Child Traumatic Stress Network (nctsn.org):  </a:t>
            </a:r>
          </a:p>
          <a:p>
            <a:r>
              <a:rPr lang="en-US" sz="3200" dirty="0"/>
              <a:t>A frightening, dangerous, or violent event that poses a threat to a child’s life or bodily integrity</a:t>
            </a:r>
          </a:p>
          <a:p>
            <a:r>
              <a:rPr lang="en-US" sz="3200" dirty="0"/>
              <a:t>Witnessing a traumatic event that threatens life or physical security of a loved one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0" y="6150725"/>
            <a:ext cx="9144000" cy="471517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4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818" y="1022963"/>
            <a:ext cx="885998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Some Traumatic Experiences?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741" y="2165963"/>
            <a:ext cx="7954059" cy="4525963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dirty="0"/>
              <a:t>Physical, sexual, or psychological abuse and neglect </a:t>
            </a:r>
          </a:p>
          <a:p>
            <a:pPr lvl="0"/>
            <a:r>
              <a:rPr lang="en-US" dirty="0"/>
              <a:t>Natural disasters or terrorism</a:t>
            </a:r>
          </a:p>
          <a:p>
            <a:pPr lvl="0"/>
            <a:r>
              <a:rPr lang="en-US" dirty="0"/>
              <a:t>Family or community violence</a:t>
            </a:r>
          </a:p>
          <a:p>
            <a:pPr lvl="0"/>
            <a:r>
              <a:rPr lang="en-US" dirty="0"/>
              <a:t>Sudden or violent loss of a loved one</a:t>
            </a:r>
          </a:p>
          <a:p>
            <a:pPr lvl="0"/>
            <a:r>
              <a:rPr lang="en-US" dirty="0"/>
              <a:t>Refugee and war experiences </a:t>
            </a:r>
          </a:p>
          <a:p>
            <a:pPr lvl="0"/>
            <a:r>
              <a:rPr lang="en-US" dirty="0"/>
              <a:t>Serious accidents or life-threatening illness</a:t>
            </a:r>
          </a:p>
          <a:p>
            <a:pPr lvl="0"/>
            <a:r>
              <a:rPr lang="en-US" dirty="0"/>
              <a:t>Military family-related stressors (deployment, parental loss or injury)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4" descr="Tornado HD Stock Image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Tornado HD Stock Images | Shutte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Tornado Stock Photo by ©vicnt2815 3463090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0" descr="475,176 Natural Disaster Stock Photos, Pictures &amp; Royalty-Free Images -  iStoc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6" name="Picture 14" descr="475,176 Natural Disaster Stock Photos, Pictures &amp;amp; Royalty-Free Images -  i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558" y="2778679"/>
            <a:ext cx="3631294" cy="2373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09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20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is Complex Trauma?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199" y="2352229"/>
            <a:ext cx="8805333" cy="4525963"/>
          </a:xfrm>
          <a:ln>
            <a:noFill/>
          </a:ln>
        </p:spPr>
        <p:txBody>
          <a:bodyPr/>
          <a:lstStyle/>
          <a:p>
            <a:r>
              <a:rPr lang="en-US" dirty="0"/>
              <a:t> Both children’s </a:t>
            </a:r>
            <a:r>
              <a:rPr lang="en-US" b="1" dirty="0"/>
              <a:t>exposure</a:t>
            </a:r>
            <a:r>
              <a:rPr lang="en-US" dirty="0"/>
              <a:t> to multiple traumatic events—often of an invasive, interpersonal nature—</a:t>
            </a:r>
            <a:r>
              <a:rPr lang="en-US" b="1" dirty="0"/>
              <a:t>and</a:t>
            </a:r>
            <a:r>
              <a:rPr lang="en-US" dirty="0"/>
              <a:t> the wide-ranging, long-term </a:t>
            </a:r>
            <a:r>
              <a:rPr lang="en-US" b="1" dirty="0"/>
              <a:t>effects</a:t>
            </a:r>
            <a:r>
              <a:rPr lang="en-US" dirty="0"/>
              <a:t> of this exposure</a:t>
            </a:r>
          </a:p>
          <a:p>
            <a:r>
              <a:rPr lang="en-US" dirty="0"/>
              <a:t>Events that are severe and pervasive, such as abuse or neglect</a:t>
            </a:r>
          </a:p>
          <a:p>
            <a:r>
              <a:rPr lang="en-US" dirty="0"/>
              <a:t>Occur early in life and can disrupt many aspects of the child’s development and formation of a sense of self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0" y="6150725"/>
            <a:ext cx="9144000" cy="471517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8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Childhood Trauma Affects the Brain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334" y="1604576"/>
            <a:ext cx="6857999" cy="4351338"/>
          </a:xfrm>
        </p:spPr>
        <p:txBody>
          <a:bodyPr>
            <a:normAutofit/>
          </a:bodyPr>
          <a:lstStyle/>
          <a:p>
            <a:pPr fontAlgn="base"/>
            <a:r>
              <a:rPr lang="en-US" sz="3200" dirty="0"/>
              <a:t>It changes the neural system to appear like one that is always anticipating or responding to trauma</a:t>
            </a:r>
          </a:p>
          <a:p>
            <a:pPr fontAlgn="base"/>
            <a:r>
              <a:rPr lang="en-US" sz="3200" dirty="0" err="1"/>
              <a:t>Hyperarousal</a:t>
            </a:r>
            <a:r>
              <a:rPr lang="en-US" sz="3200" dirty="0"/>
              <a:t> – when one’s body kicks into high alert as a result of thinking about their trauma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5351" y="5461181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Brain Images, Stock Photos &amp;amp; Vectors | Shutter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333" y="1707621"/>
            <a:ext cx="330517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925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5790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Symptoms of Childhood Trauma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100905"/>
            <a:ext cx="8890000" cy="413323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/>
              <a:t>Increase in health-risk behaviors </a:t>
            </a:r>
          </a:p>
          <a:p>
            <a:r>
              <a:rPr lang="en-US" sz="3200" dirty="0"/>
              <a:t>Likely to have long-term health problems or die at an earlier age</a:t>
            </a:r>
          </a:p>
          <a:p>
            <a:r>
              <a:rPr lang="en-US" sz="3200" dirty="0"/>
              <a:t>Increased use of health/mental health services and increased involvement with child welfare and juvenile justice systems</a:t>
            </a:r>
          </a:p>
          <a:p>
            <a:r>
              <a:rPr lang="en-US" sz="3200" dirty="0"/>
              <a:t>Adult survivors may have difficulty in establishing relationships and maintaining employment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50818" y="211848"/>
            <a:ext cx="9317183" cy="494733"/>
          </a:xfrm>
          <a:prstGeom prst="rect">
            <a:avLst/>
          </a:prstGeom>
          <a:solidFill>
            <a:srgbClr val="450765"/>
          </a:solidFill>
          <a:ln>
            <a:solidFill>
              <a:srgbClr val="45076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9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1485</Words>
  <Application>Microsoft Office PowerPoint</Application>
  <PresentationFormat>Widescreen</PresentationFormat>
  <Paragraphs>176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Overview</vt:lpstr>
      <vt:lpstr>What Happened to You?</vt:lpstr>
      <vt:lpstr>Dr. Bruce Perry</vt:lpstr>
      <vt:lpstr>What is a Traumatic Event?</vt:lpstr>
      <vt:lpstr>What are Some Traumatic Experiences?</vt:lpstr>
      <vt:lpstr>What is Complex Trauma?</vt:lpstr>
      <vt:lpstr>Complex Childhood Trauma Affects the Brain </vt:lpstr>
      <vt:lpstr>Symptoms of Childhood Trauma </vt:lpstr>
      <vt:lpstr>Impact of Trauma on Child </vt:lpstr>
      <vt:lpstr>Child Development </vt:lpstr>
      <vt:lpstr>Emotions </vt:lpstr>
      <vt:lpstr>Emotion Continued </vt:lpstr>
      <vt:lpstr>Memories – </vt:lpstr>
      <vt:lpstr>Memories – School Age and Adolescents</vt:lpstr>
      <vt:lpstr>Behavior </vt:lpstr>
      <vt:lpstr>Behavior Continued - </vt:lpstr>
      <vt:lpstr>Decision Making </vt:lpstr>
      <vt:lpstr>Decision Making Continued - </vt:lpstr>
    </vt:vector>
  </TitlesOfParts>
  <Company>FBC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Symptoms and Impact of Trauma</dc:title>
  <dc:creator>Profilet, Susan</dc:creator>
  <cp:lastModifiedBy>Profilet, Susan</cp:lastModifiedBy>
  <cp:revision>133</cp:revision>
  <dcterms:created xsi:type="dcterms:W3CDTF">2021-09-01T19:22:12Z</dcterms:created>
  <dcterms:modified xsi:type="dcterms:W3CDTF">2021-12-07T18:53:43Z</dcterms:modified>
</cp:coreProperties>
</file>