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36"/>
  </p:notesMasterIdLst>
  <p:handoutMasterIdLst>
    <p:handoutMasterId r:id="rId37"/>
  </p:handoutMasterIdLst>
  <p:sldIdLst>
    <p:sldId id="261" r:id="rId5"/>
    <p:sldId id="316" r:id="rId6"/>
    <p:sldId id="315" r:id="rId7"/>
    <p:sldId id="325" r:id="rId8"/>
    <p:sldId id="256" r:id="rId9"/>
    <p:sldId id="320" r:id="rId10"/>
    <p:sldId id="268" r:id="rId11"/>
    <p:sldId id="260" r:id="rId12"/>
    <p:sldId id="259" r:id="rId13"/>
    <p:sldId id="270" r:id="rId14"/>
    <p:sldId id="271" r:id="rId15"/>
    <p:sldId id="353" r:id="rId16"/>
    <p:sldId id="258" r:id="rId17"/>
    <p:sldId id="324" r:id="rId18"/>
    <p:sldId id="344" r:id="rId19"/>
    <p:sldId id="277" r:id="rId20"/>
    <p:sldId id="273" r:id="rId21"/>
    <p:sldId id="354" r:id="rId22"/>
    <p:sldId id="275" r:id="rId23"/>
    <p:sldId id="276" r:id="rId24"/>
    <p:sldId id="347" r:id="rId25"/>
    <p:sldId id="263" r:id="rId26"/>
    <p:sldId id="355" r:id="rId27"/>
    <p:sldId id="356" r:id="rId28"/>
    <p:sldId id="359" r:id="rId29"/>
    <p:sldId id="350" r:id="rId30"/>
    <p:sldId id="293" r:id="rId31"/>
    <p:sldId id="351" r:id="rId32"/>
    <p:sldId id="357" r:id="rId33"/>
    <p:sldId id="358" r:id="rId34"/>
    <p:sldId id="352" r:id="rId3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9A28"/>
    <a:srgbClr val="4E7F9E"/>
    <a:srgbClr val="324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2" autoAdjust="0"/>
    <p:restoredTop sz="83189" autoAdjust="0"/>
  </p:normalViewPr>
  <p:slideViewPr>
    <p:cSldViewPr snapToGrid="0">
      <p:cViewPr varScale="1">
        <p:scale>
          <a:sx n="75" d="100"/>
          <a:sy n="75" d="100"/>
        </p:scale>
        <p:origin x="4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Race</a:t>
            </a:r>
          </a:p>
        </c:rich>
      </c:tx>
      <c:layout>
        <c:manualLayout>
          <c:xMode val="edge"/>
          <c:yMode val="edge"/>
          <c:x val="0.45205473401190704"/>
          <c:y val="8.40807026445565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682926829268293"/>
          <c:y val="0.10795247202562198"/>
          <c:w val="0.87317073170731707"/>
          <c:h val="0.4211955931648612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White, 51.4%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Race</c:v>
                </c:pt>
              </c:strCache>
            </c:strRef>
          </c:cat>
          <c:val>
            <c:numRef>
              <c:f>Sheet1!$B$2</c:f>
              <c:numCache>
                <c:formatCode>0.00%</c:formatCode>
                <c:ptCount val="1"/>
                <c:pt idx="0">
                  <c:v>0.51400000000000001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46-4678-8539-7A699708F1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Asian, 22.7%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Race</c:v>
                </c:pt>
              </c:strCache>
            </c:strRef>
          </c:cat>
          <c:val>
            <c:numRef>
              <c:f>Sheet1!$C$2</c:f>
              <c:numCache>
                <c:formatCode>0.00%</c:formatCode>
                <c:ptCount val="1"/>
                <c:pt idx="0">
                  <c:v>0.22700000000000001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F46-4678-8539-7A699708F1E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Black or African American, 22.7%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Race</c:v>
                </c:pt>
              </c:strCache>
            </c:strRef>
          </c:cat>
          <c:val>
            <c:numRef>
              <c:f>Sheet1!$D$2</c:f>
              <c:numCache>
                <c:formatCode>0.00%</c:formatCode>
                <c:ptCount val="1"/>
                <c:pt idx="0">
                  <c:v>0.22700000000000001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46-4678-8539-7A699708F1E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Two or More Races, 2.5%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Race</c:v>
                </c:pt>
              </c:strCache>
            </c:strRef>
          </c:cat>
          <c:val>
            <c:numRef>
              <c:f>Sheet1!$E$2</c:f>
              <c:numCache>
                <c:formatCode>0.00%</c:formatCode>
                <c:ptCount val="1"/>
                <c:pt idx="0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F46-4678-8539-7A699708F1E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American Indian and Alaska Native, 0.6%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Race</c:v>
                </c:pt>
              </c:strCache>
            </c:strRef>
          </c:cat>
          <c:val>
            <c:numRef>
              <c:f>Sheet1!$F$2</c:f>
              <c:numCache>
                <c:formatCode>0.00%</c:formatCode>
                <c:ptCount val="1"/>
                <c:pt idx="0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46-4678-8539-7A699708F1E0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Native Hawaiian and Other Pacific Islander, 0.1%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Race</c:v>
                </c:pt>
              </c:strCache>
            </c:strRef>
          </c:cat>
          <c:val>
            <c:numRef>
              <c:f>Sheet1!$G$2</c:f>
              <c:numCache>
                <c:formatCode>0.00%</c:formatCode>
                <c:ptCount val="1"/>
                <c:pt idx="0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F46-4678-8539-7A699708F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9511487"/>
        <c:axId val="829512927"/>
      </c:barChart>
      <c:catAx>
        <c:axId val="8295114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29512927"/>
        <c:crosses val="autoZero"/>
        <c:auto val="1"/>
        <c:lblAlgn val="ctr"/>
        <c:lblOffset val="100"/>
        <c:noMultiLvlLbl val="0"/>
      </c:catAx>
      <c:valAx>
        <c:axId val="829512927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829511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135625120030728"/>
          <c:y val="0.43185702626019096"/>
          <c:w val="0.63829882850009589"/>
          <c:h val="0.37643897171022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Ethnicity</a:t>
            </a:r>
          </a:p>
        </c:rich>
      </c:tx>
      <c:layout>
        <c:manualLayout>
          <c:xMode val="edge"/>
          <c:yMode val="edge"/>
          <c:x val="0.25961166390983881"/>
          <c:y val="2.564102564102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Ethnicity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AD-43AE-8783-038A38EDAF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3AD-43AE-8783-038A38EDAF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AD-43AE-8783-038A38EDAF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Hispanic or Latino (of any race)</c:v>
                </c:pt>
                <c:pt idx="1">
                  <c:v>White alone (Non-Hispanic or Latino)</c:v>
                </c:pt>
                <c:pt idx="2">
                  <c:v>Other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0.247</c:v>
                </c:pt>
                <c:pt idx="1">
                  <c:v>0.28899999999999998</c:v>
                </c:pt>
                <c:pt idx="2">
                  <c:v>0.46400000000000002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AD-43AE-8783-038A38EDAF9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B17B9A-6732-407E-B055-A0464A707A2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9F8061A-8958-4AFF-8619-6D2F1B163DFC}">
      <dgm:prSet/>
      <dgm:spPr/>
      <dgm:t>
        <a:bodyPr/>
        <a:lstStyle/>
        <a:p>
          <a:r>
            <a:rPr lang="en-US" dirty="0"/>
            <a:t>Atlantic hurricane season runs from June 1 to November 30.</a:t>
          </a:r>
        </a:p>
      </dgm:t>
      <dgm:extLst>
        <a:ext uri="{E40237B7-FDA0-4F09-8148-C483321AD2D9}">
          <dgm14:cNvPr xmlns:dgm14="http://schemas.microsoft.com/office/drawing/2010/diagram" id="0" name="" descr="Atlantic hurricane season runs from June 1 to November 30.&#10;Be aware of peak activity (August – October).&#10;Stay informed with credible sources like the National Hurricane Center.&#10;"/>
        </a:ext>
      </dgm:extLst>
    </dgm:pt>
    <dgm:pt modelId="{08346C54-0F5C-4B47-A6F0-90B4729DD4E7}" type="parTrans" cxnId="{28869648-B717-4C30-880F-46632DC1DB31}">
      <dgm:prSet/>
      <dgm:spPr/>
      <dgm:t>
        <a:bodyPr/>
        <a:lstStyle/>
        <a:p>
          <a:endParaRPr lang="en-US"/>
        </a:p>
      </dgm:t>
    </dgm:pt>
    <dgm:pt modelId="{7EACD705-1311-41FD-B257-08FC7683F841}" type="sibTrans" cxnId="{28869648-B717-4C30-880F-46632DC1DB31}">
      <dgm:prSet/>
      <dgm:spPr/>
      <dgm:t>
        <a:bodyPr/>
        <a:lstStyle/>
        <a:p>
          <a:endParaRPr lang="en-US"/>
        </a:p>
      </dgm:t>
    </dgm:pt>
    <dgm:pt modelId="{43C8B7D9-011F-4D56-9CB4-EDD7320F7989}">
      <dgm:prSet/>
      <dgm:spPr/>
      <dgm:t>
        <a:bodyPr/>
        <a:lstStyle/>
        <a:p>
          <a:r>
            <a:rPr lang="en-US" dirty="0"/>
            <a:t>Be aware of peak activity (August – October).</a:t>
          </a:r>
        </a:p>
      </dgm:t>
      <dgm:extLst>
        <a:ext uri="{E40237B7-FDA0-4F09-8148-C483321AD2D9}">
          <dgm14:cNvPr xmlns:dgm14="http://schemas.microsoft.com/office/drawing/2010/diagram" id="0" name="" descr="Atlantic hurricane season runs from June 1 to November 30.&#10;Be aware of peak activity (August – October).&#10;Stay informed with credible sources like the National Hurricane Center.&#10;"/>
        </a:ext>
      </dgm:extLst>
    </dgm:pt>
    <dgm:pt modelId="{D37730F6-A01C-4DBE-8016-C7B15264DF70}" type="parTrans" cxnId="{25EB0266-45CF-408D-8AD7-FB8F158F5616}">
      <dgm:prSet/>
      <dgm:spPr/>
      <dgm:t>
        <a:bodyPr/>
        <a:lstStyle/>
        <a:p>
          <a:endParaRPr lang="en-US"/>
        </a:p>
      </dgm:t>
    </dgm:pt>
    <dgm:pt modelId="{CDC8091B-41A6-40CD-8E12-6D74B60E5DF1}" type="sibTrans" cxnId="{25EB0266-45CF-408D-8AD7-FB8F158F5616}">
      <dgm:prSet/>
      <dgm:spPr/>
      <dgm:t>
        <a:bodyPr/>
        <a:lstStyle/>
        <a:p>
          <a:endParaRPr lang="en-US"/>
        </a:p>
      </dgm:t>
    </dgm:pt>
    <dgm:pt modelId="{AB23589F-7415-4486-A43B-3D81D2BC305E}">
      <dgm:prSet/>
      <dgm:spPr/>
      <dgm:t>
        <a:bodyPr/>
        <a:lstStyle/>
        <a:p>
          <a:r>
            <a:rPr lang="en-US" dirty="0"/>
            <a:t>Stay informed with credible sources like the National Hurricane Center.</a:t>
          </a:r>
        </a:p>
      </dgm:t>
      <dgm:extLst>
        <a:ext uri="{E40237B7-FDA0-4F09-8148-C483321AD2D9}">
          <dgm14:cNvPr xmlns:dgm14="http://schemas.microsoft.com/office/drawing/2010/diagram" id="0" name="" descr="Atlantic hurricane season runs from June 1 to November 30.&#10;Be aware of peak activity (August – October).&#10;Stay informed with credible sources like the National Hurricane Center.&#10;"/>
        </a:ext>
      </dgm:extLst>
    </dgm:pt>
    <dgm:pt modelId="{EAB82B83-B91C-498E-9179-80717AA70B3A}" type="parTrans" cxnId="{2994B497-ED72-4E54-9C04-7396ED57E9C1}">
      <dgm:prSet/>
      <dgm:spPr/>
      <dgm:t>
        <a:bodyPr/>
        <a:lstStyle/>
        <a:p>
          <a:endParaRPr lang="en-US"/>
        </a:p>
      </dgm:t>
    </dgm:pt>
    <dgm:pt modelId="{EBD2202B-114F-4C94-BA4D-F3528534CE61}" type="sibTrans" cxnId="{2994B497-ED72-4E54-9C04-7396ED57E9C1}">
      <dgm:prSet/>
      <dgm:spPr/>
      <dgm:t>
        <a:bodyPr/>
        <a:lstStyle/>
        <a:p>
          <a:endParaRPr lang="en-US"/>
        </a:p>
      </dgm:t>
    </dgm:pt>
    <dgm:pt modelId="{3FC09259-F83E-4D4A-960A-DEA3CA286074}" type="pres">
      <dgm:prSet presAssocID="{C0B17B9A-6732-407E-B055-A0464A707A20}" presName="root" presStyleCnt="0">
        <dgm:presLayoutVars>
          <dgm:dir/>
          <dgm:resizeHandles val="exact"/>
        </dgm:presLayoutVars>
      </dgm:prSet>
      <dgm:spPr/>
    </dgm:pt>
    <dgm:pt modelId="{D3676761-25BD-49F2-9033-B242BD7A7024}" type="pres">
      <dgm:prSet presAssocID="{89F8061A-8958-4AFF-8619-6D2F1B163DFC}" presName="compNode" presStyleCnt="0"/>
      <dgm:spPr/>
    </dgm:pt>
    <dgm:pt modelId="{1E05E849-A611-43F5-AEEC-6EA170833E59}" type="pres">
      <dgm:prSet presAssocID="{89F8061A-8958-4AFF-8619-6D2F1B163DFC}" presName="bgRect" presStyleLbl="bgShp" presStyleIdx="0" presStyleCnt="3"/>
      <dgm:spPr/>
    </dgm:pt>
    <dgm:pt modelId="{703B43E4-CB1A-4AD3-A981-D9DE017ED587}" type="pres">
      <dgm:prSet presAssocID="{89F8061A-8958-4AFF-8619-6D2F1B163DF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2096D5E3-D9A2-4410-9B9B-C799FDA139A2}" type="pres">
      <dgm:prSet presAssocID="{89F8061A-8958-4AFF-8619-6D2F1B163DFC}" presName="spaceRect" presStyleCnt="0"/>
      <dgm:spPr/>
    </dgm:pt>
    <dgm:pt modelId="{40E11FAF-6C32-4EE3-B676-29D821C78B8A}" type="pres">
      <dgm:prSet presAssocID="{89F8061A-8958-4AFF-8619-6D2F1B163DFC}" presName="parTx" presStyleLbl="revTx" presStyleIdx="0" presStyleCnt="3">
        <dgm:presLayoutVars>
          <dgm:chMax val="0"/>
          <dgm:chPref val="0"/>
        </dgm:presLayoutVars>
      </dgm:prSet>
      <dgm:spPr/>
    </dgm:pt>
    <dgm:pt modelId="{E81E292A-BF94-4142-A600-AF6CD291CF0E}" type="pres">
      <dgm:prSet presAssocID="{7EACD705-1311-41FD-B257-08FC7683F841}" presName="sibTrans" presStyleCnt="0"/>
      <dgm:spPr/>
    </dgm:pt>
    <dgm:pt modelId="{D5D7F7D3-1049-4C9E-919B-5B312B781E6D}" type="pres">
      <dgm:prSet presAssocID="{43C8B7D9-011F-4D56-9CB4-EDD7320F7989}" presName="compNode" presStyleCnt="0"/>
      <dgm:spPr/>
    </dgm:pt>
    <dgm:pt modelId="{07301EAA-76F6-44A6-96C8-410AA89725D7}" type="pres">
      <dgm:prSet presAssocID="{43C8B7D9-011F-4D56-9CB4-EDD7320F7989}" presName="bgRect" presStyleLbl="bgShp" presStyleIdx="1" presStyleCnt="3"/>
      <dgm:spPr/>
    </dgm:pt>
    <dgm:pt modelId="{66E0E37D-9DC8-4436-A3BD-9A054596EF4E}" type="pres">
      <dgm:prSet presAssocID="{43C8B7D9-011F-4D56-9CB4-EDD7320F798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ntains"/>
        </a:ext>
      </dgm:extLst>
    </dgm:pt>
    <dgm:pt modelId="{01E7A727-D232-4D06-943A-EF67733C0BCE}" type="pres">
      <dgm:prSet presAssocID="{43C8B7D9-011F-4D56-9CB4-EDD7320F7989}" presName="spaceRect" presStyleCnt="0"/>
      <dgm:spPr/>
    </dgm:pt>
    <dgm:pt modelId="{03BA4816-B7C6-441C-9160-E58332A5D340}" type="pres">
      <dgm:prSet presAssocID="{43C8B7D9-011F-4D56-9CB4-EDD7320F7989}" presName="parTx" presStyleLbl="revTx" presStyleIdx="1" presStyleCnt="3">
        <dgm:presLayoutVars>
          <dgm:chMax val="0"/>
          <dgm:chPref val="0"/>
        </dgm:presLayoutVars>
      </dgm:prSet>
      <dgm:spPr/>
    </dgm:pt>
    <dgm:pt modelId="{C4078823-80C8-4DC6-A491-75DC25C2C02F}" type="pres">
      <dgm:prSet presAssocID="{CDC8091B-41A6-40CD-8E12-6D74B60E5DF1}" presName="sibTrans" presStyleCnt="0"/>
      <dgm:spPr/>
    </dgm:pt>
    <dgm:pt modelId="{C0F097BE-89A2-4887-80D8-4C28724AD281}" type="pres">
      <dgm:prSet presAssocID="{AB23589F-7415-4486-A43B-3D81D2BC305E}" presName="compNode" presStyleCnt="0"/>
      <dgm:spPr/>
    </dgm:pt>
    <dgm:pt modelId="{63B50EBE-F9B2-42D6-9924-C41F83A37013}" type="pres">
      <dgm:prSet presAssocID="{AB23589F-7415-4486-A43B-3D81D2BC305E}" presName="bgRect" presStyleLbl="bgShp" presStyleIdx="2" presStyleCnt="3"/>
      <dgm:spPr/>
    </dgm:pt>
    <dgm:pt modelId="{B85DC77C-9AF7-4B2E-84B9-6186FF4E7AF5}" type="pres">
      <dgm:prSet presAssocID="{AB23589F-7415-4486-A43B-3D81D2BC305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24BD4411-AC6B-4967-B136-5068631C9A1A}" type="pres">
      <dgm:prSet presAssocID="{AB23589F-7415-4486-A43B-3D81D2BC305E}" presName="spaceRect" presStyleCnt="0"/>
      <dgm:spPr/>
    </dgm:pt>
    <dgm:pt modelId="{AF05886F-E4B4-4006-B460-753108984F74}" type="pres">
      <dgm:prSet presAssocID="{AB23589F-7415-4486-A43B-3D81D2BC305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EB0EF1D-2491-499C-A19A-376082944211}" type="presOf" srcId="{AB23589F-7415-4486-A43B-3D81D2BC305E}" destId="{AF05886F-E4B4-4006-B460-753108984F74}" srcOrd="0" destOrd="0" presId="urn:microsoft.com/office/officeart/2018/2/layout/IconVerticalSolidList"/>
    <dgm:cxn modelId="{0330B561-F19E-4A15-8030-92BADDA33B3D}" type="presOf" srcId="{C0B17B9A-6732-407E-B055-A0464A707A20}" destId="{3FC09259-F83E-4D4A-960A-DEA3CA286074}" srcOrd="0" destOrd="0" presId="urn:microsoft.com/office/officeart/2018/2/layout/IconVerticalSolidList"/>
    <dgm:cxn modelId="{25EB0266-45CF-408D-8AD7-FB8F158F5616}" srcId="{C0B17B9A-6732-407E-B055-A0464A707A20}" destId="{43C8B7D9-011F-4D56-9CB4-EDD7320F7989}" srcOrd="1" destOrd="0" parTransId="{D37730F6-A01C-4DBE-8016-C7B15264DF70}" sibTransId="{CDC8091B-41A6-40CD-8E12-6D74B60E5DF1}"/>
    <dgm:cxn modelId="{28869648-B717-4C30-880F-46632DC1DB31}" srcId="{C0B17B9A-6732-407E-B055-A0464A707A20}" destId="{89F8061A-8958-4AFF-8619-6D2F1B163DFC}" srcOrd="0" destOrd="0" parTransId="{08346C54-0F5C-4B47-A6F0-90B4729DD4E7}" sibTransId="{7EACD705-1311-41FD-B257-08FC7683F841}"/>
    <dgm:cxn modelId="{B650CB68-B15B-4103-ADCF-17E98F1581A6}" type="presOf" srcId="{43C8B7D9-011F-4D56-9CB4-EDD7320F7989}" destId="{03BA4816-B7C6-441C-9160-E58332A5D340}" srcOrd="0" destOrd="0" presId="urn:microsoft.com/office/officeart/2018/2/layout/IconVerticalSolidList"/>
    <dgm:cxn modelId="{2994B497-ED72-4E54-9C04-7396ED57E9C1}" srcId="{C0B17B9A-6732-407E-B055-A0464A707A20}" destId="{AB23589F-7415-4486-A43B-3D81D2BC305E}" srcOrd="2" destOrd="0" parTransId="{EAB82B83-B91C-498E-9179-80717AA70B3A}" sibTransId="{EBD2202B-114F-4C94-BA4D-F3528534CE61}"/>
    <dgm:cxn modelId="{CED64EB2-A980-49B3-B7B4-8B60B0FDFA46}" type="presOf" srcId="{89F8061A-8958-4AFF-8619-6D2F1B163DFC}" destId="{40E11FAF-6C32-4EE3-B676-29D821C78B8A}" srcOrd="0" destOrd="0" presId="urn:microsoft.com/office/officeart/2018/2/layout/IconVerticalSolidList"/>
    <dgm:cxn modelId="{ADC32EF9-4737-4245-8D2B-87E56FAAE68E}" type="presParOf" srcId="{3FC09259-F83E-4D4A-960A-DEA3CA286074}" destId="{D3676761-25BD-49F2-9033-B242BD7A7024}" srcOrd="0" destOrd="0" presId="urn:microsoft.com/office/officeart/2018/2/layout/IconVerticalSolidList"/>
    <dgm:cxn modelId="{14AFAFFE-42A6-4558-AF54-DD1C5175D4C8}" type="presParOf" srcId="{D3676761-25BD-49F2-9033-B242BD7A7024}" destId="{1E05E849-A611-43F5-AEEC-6EA170833E59}" srcOrd="0" destOrd="0" presId="urn:microsoft.com/office/officeart/2018/2/layout/IconVerticalSolidList"/>
    <dgm:cxn modelId="{C40779E4-846E-4A94-9925-ADA9AD3334B5}" type="presParOf" srcId="{D3676761-25BD-49F2-9033-B242BD7A7024}" destId="{703B43E4-CB1A-4AD3-A981-D9DE017ED587}" srcOrd="1" destOrd="0" presId="urn:microsoft.com/office/officeart/2018/2/layout/IconVerticalSolidList"/>
    <dgm:cxn modelId="{31AC3760-B5E6-47C7-A54F-7F49F15A8ED4}" type="presParOf" srcId="{D3676761-25BD-49F2-9033-B242BD7A7024}" destId="{2096D5E3-D9A2-4410-9B9B-C799FDA139A2}" srcOrd="2" destOrd="0" presId="urn:microsoft.com/office/officeart/2018/2/layout/IconVerticalSolidList"/>
    <dgm:cxn modelId="{E3269DE5-76FA-4E36-B36E-BCD9D794F07D}" type="presParOf" srcId="{D3676761-25BD-49F2-9033-B242BD7A7024}" destId="{40E11FAF-6C32-4EE3-B676-29D821C78B8A}" srcOrd="3" destOrd="0" presId="urn:microsoft.com/office/officeart/2018/2/layout/IconVerticalSolidList"/>
    <dgm:cxn modelId="{7C871AD3-489C-43E6-A07D-421D135BEA5E}" type="presParOf" srcId="{3FC09259-F83E-4D4A-960A-DEA3CA286074}" destId="{E81E292A-BF94-4142-A600-AF6CD291CF0E}" srcOrd="1" destOrd="0" presId="urn:microsoft.com/office/officeart/2018/2/layout/IconVerticalSolidList"/>
    <dgm:cxn modelId="{77F65442-EDD2-4CCF-8E80-9FA42D31B18D}" type="presParOf" srcId="{3FC09259-F83E-4D4A-960A-DEA3CA286074}" destId="{D5D7F7D3-1049-4C9E-919B-5B312B781E6D}" srcOrd="2" destOrd="0" presId="urn:microsoft.com/office/officeart/2018/2/layout/IconVerticalSolidList"/>
    <dgm:cxn modelId="{075BFFF8-C8FD-4EF8-9C9E-7CF798BA9D98}" type="presParOf" srcId="{D5D7F7D3-1049-4C9E-919B-5B312B781E6D}" destId="{07301EAA-76F6-44A6-96C8-410AA89725D7}" srcOrd="0" destOrd="0" presId="urn:microsoft.com/office/officeart/2018/2/layout/IconVerticalSolidList"/>
    <dgm:cxn modelId="{1AD553A4-725B-4B09-B9D5-6AFE90D72999}" type="presParOf" srcId="{D5D7F7D3-1049-4C9E-919B-5B312B781E6D}" destId="{66E0E37D-9DC8-4436-A3BD-9A054596EF4E}" srcOrd="1" destOrd="0" presId="urn:microsoft.com/office/officeart/2018/2/layout/IconVerticalSolidList"/>
    <dgm:cxn modelId="{FFA61302-6BD6-424F-A13C-D26FD18ED42E}" type="presParOf" srcId="{D5D7F7D3-1049-4C9E-919B-5B312B781E6D}" destId="{01E7A727-D232-4D06-943A-EF67733C0BCE}" srcOrd="2" destOrd="0" presId="urn:microsoft.com/office/officeart/2018/2/layout/IconVerticalSolidList"/>
    <dgm:cxn modelId="{3FB75F0C-D450-4EE3-94AE-82E9530641A9}" type="presParOf" srcId="{D5D7F7D3-1049-4C9E-919B-5B312B781E6D}" destId="{03BA4816-B7C6-441C-9160-E58332A5D340}" srcOrd="3" destOrd="0" presId="urn:microsoft.com/office/officeart/2018/2/layout/IconVerticalSolidList"/>
    <dgm:cxn modelId="{878F4BDC-90F3-4AFC-A0C4-EA216E2464FE}" type="presParOf" srcId="{3FC09259-F83E-4D4A-960A-DEA3CA286074}" destId="{C4078823-80C8-4DC6-A491-75DC25C2C02F}" srcOrd="3" destOrd="0" presId="urn:microsoft.com/office/officeart/2018/2/layout/IconVerticalSolidList"/>
    <dgm:cxn modelId="{D859719C-E8AA-43D0-9D23-A35C893065D0}" type="presParOf" srcId="{3FC09259-F83E-4D4A-960A-DEA3CA286074}" destId="{C0F097BE-89A2-4887-80D8-4C28724AD281}" srcOrd="4" destOrd="0" presId="urn:microsoft.com/office/officeart/2018/2/layout/IconVerticalSolidList"/>
    <dgm:cxn modelId="{C962B005-FB43-49F7-939E-6D3A1D6B6A10}" type="presParOf" srcId="{C0F097BE-89A2-4887-80D8-4C28724AD281}" destId="{63B50EBE-F9B2-42D6-9924-C41F83A37013}" srcOrd="0" destOrd="0" presId="urn:microsoft.com/office/officeart/2018/2/layout/IconVerticalSolidList"/>
    <dgm:cxn modelId="{88B834DC-3372-4384-8C1E-FDF8C5C21E23}" type="presParOf" srcId="{C0F097BE-89A2-4887-80D8-4C28724AD281}" destId="{B85DC77C-9AF7-4B2E-84B9-6186FF4E7AF5}" srcOrd="1" destOrd="0" presId="urn:microsoft.com/office/officeart/2018/2/layout/IconVerticalSolidList"/>
    <dgm:cxn modelId="{C3FCFA4B-108D-4631-9C79-AAADDAC86A95}" type="presParOf" srcId="{C0F097BE-89A2-4887-80D8-4C28724AD281}" destId="{24BD4411-AC6B-4967-B136-5068631C9A1A}" srcOrd="2" destOrd="0" presId="urn:microsoft.com/office/officeart/2018/2/layout/IconVerticalSolidList"/>
    <dgm:cxn modelId="{4CCA49F8-B227-41DA-A4FE-D4AEA42D6874}" type="presParOf" srcId="{C0F097BE-89A2-4887-80D8-4C28724AD281}" destId="{AF05886F-E4B4-4006-B460-753108984F7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DF8E51-C075-42F4-A379-1750063C946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CA966E1-7F61-4CB2-804D-8353C1013228}">
      <dgm:prSet/>
      <dgm:spPr/>
      <dgm:t>
        <a:bodyPr/>
        <a:lstStyle/>
        <a:p>
          <a:r>
            <a:rPr lang="en-US"/>
            <a:t>Storm surge is the abnormal rise in sea level caused by a storm.</a:t>
          </a:r>
        </a:p>
      </dgm:t>
    </dgm:pt>
    <dgm:pt modelId="{8609770F-30BA-4BC1-A46A-4E57C33E1095}" type="parTrans" cxnId="{A257187B-7EED-4C97-B84A-BC42E82AC7B9}">
      <dgm:prSet/>
      <dgm:spPr/>
      <dgm:t>
        <a:bodyPr/>
        <a:lstStyle/>
        <a:p>
          <a:endParaRPr lang="en-US"/>
        </a:p>
      </dgm:t>
    </dgm:pt>
    <dgm:pt modelId="{D54F0F20-CBD3-4685-B6F1-80FBD7FBB96D}" type="sibTrans" cxnId="{A257187B-7EED-4C97-B84A-BC42E82AC7B9}">
      <dgm:prSet/>
      <dgm:spPr/>
      <dgm:t>
        <a:bodyPr/>
        <a:lstStyle/>
        <a:p>
          <a:endParaRPr lang="en-US"/>
        </a:p>
      </dgm:t>
    </dgm:pt>
    <dgm:pt modelId="{FDDB2B5C-051D-406B-8630-450BFA333561}">
      <dgm:prSet/>
      <dgm:spPr/>
      <dgm:t>
        <a:bodyPr/>
        <a:lstStyle/>
        <a:p>
          <a:r>
            <a:rPr lang="en-US"/>
            <a:t>It can cause extreme flooding, especially in coastal and low-lying areas.</a:t>
          </a:r>
        </a:p>
      </dgm:t>
    </dgm:pt>
    <dgm:pt modelId="{FACB5EFF-241A-45EE-8823-5560BC586983}" type="parTrans" cxnId="{39EAD8DD-932D-4BA6-B047-0CA21DE729D7}">
      <dgm:prSet/>
      <dgm:spPr/>
      <dgm:t>
        <a:bodyPr/>
        <a:lstStyle/>
        <a:p>
          <a:endParaRPr lang="en-US"/>
        </a:p>
      </dgm:t>
    </dgm:pt>
    <dgm:pt modelId="{7B952D78-419C-4EDB-9D88-29264EDA0D69}" type="sibTrans" cxnId="{39EAD8DD-932D-4BA6-B047-0CA21DE729D7}">
      <dgm:prSet/>
      <dgm:spPr/>
      <dgm:t>
        <a:bodyPr/>
        <a:lstStyle/>
        <a:p>
          <a:endParaRPr lang="en-US"/>
        </a:p>
      </dgm:t>
    </dgm:pt>
    <dgm:pt modelId="{BD70F067-DCA1-40FF-B093-A99B6E724A8E}">
      <dgm:prSet/>
      <dgm:spPr/>
      <dgm:t>
        <a:bodyPr/>
        <a:lstStyle/>
        <a:p>
          <a:r>
            <a:rPr lang="en-US"/>
            <a:t>Never underestimate storm surge risks.</a:t>
          </a:r>
        </a:p>
      </dgm:t>
    </dgm:pt>
    <dgm:pt modelId="{D46C2E17-F200-44B5-8778-46A0A198FD9A}" type="parTrans" cxnId="{C159BBE8-68D0-4E70-AF51-0C988A67CBC8}">
      <dgm:prSet/>
      <dgm:spPr/>
      <dgm:t>
        <a:bodyPr/>
        <a:lstStyle/>
        <a:p>
          <a:endParaRPr lang="en-US"/>
        </a:p>
      </dgm:t>
    </dgm:pt>
    <dgm:pt modelId="{2288974F-BD8F-49BF-823B-A4198E33FB88}" type="sibTrans" cxnId="{C159BBE8-68D0-4E70-AF51-0C988A67CBC8}">
      <dgm:prSet/>
      <dgm:spPr/>
      <dgm:t>
        <a:bodyPr/>
        <a:lstStyle/>
        <a:p>
          <a:endParaRPr lang="en-US"/>
        </a:p>
      </dgm:t>
    </dgm:pt>
    <dgm:pt modelId="{1607D611-5888-400A-B818-B50A2CC290B8}" type="pres">
      <dgm:prSet presAssocID="{09DF8E51-C075-42F4-A379-1750063C9466}" presName="root" presStyleCnt="0">
        <dgm:presLayoutVars>
          <dgm:dir/>
          <dgm:resizeHandles val="exact"/>
        </dgm:presLayoutVars>
      </dgm:prSet>
      <dgm:spPr/>
    </dgm:pt>
    <dgm:pt modelId="{4655F20B-9585-4737-B521-40B132424E63}" type="pres">
      <dgm:prSet presAssocID="{FCA966E1-7F61-4CB2-804D-8353C1013228}" presName="compNode" presStyleCnt="0"/>
      <dgm:spPr/>
    </dgm:pt>
    <dgm:pt modelId="{19766882-AB52-42BE-8B32-F9166A219FB8}" type="pres">
      <dgm:prSet presAssocID="{FCA966E1-7F61-4CB2-804D-8353C1013228}" presName="bgRect" presStyleLbl="bgShp" presStyleIdx="0" presStyleCnt="3"/>
      <dgm:spPr/>
    </dgm:pt>
    <dgm:pt modelId="{C1550915-C6CB-4FAD-9205-B5EBDB6C57A9}" type="pres">
      <dgm:prSet presAssocID="{FCA966E1-7F61-4CB2-804D-8353C101322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3D1F70C9-44A7-4B78-AA15-B3DE1B05BDB0}" type="pres">
      <dgm:prSet presAssocID="{FCA966E1-7F61-4CB2-804D-8353C1013228}" presName="spaceRect" presStyleCnt="0"/>
      <dgm:spPr/>
    </dgm:pt>
    <dgm:pt modelId="{A47A1F93-7840-4744-8694-842783F0C95E}" type="pres">
      <dgm:prSet presAssocID="{FCA966E1-7F61-4CB2-804D-8353C1013228}" presName="parTx" presStyleLbl="revTx" presStyleIdx="0" presStyleCnt="3">
        <dgm:presLayoutVars>
          <dgm:chMax val="0"/>
          <dgm:chPref val="0"/>
        </dgm:presLayoutVars>
      </dgm:prSet>
      <dgm:spPr/>
    </dgm:pt>
    <dgm:pt modelId="{4EEA353B-8FE7-4946-84B7-288568D20460}" type="pres">
      <dgm:prSet presAssocID="{D54F0F20-CBD3-4685-B6F1-80FBD7FBB96D}" presName="sibTrans" presStyleCnt="0"/>
      <dgm:spPr/>
    </dgm:pt>
    <dgm:pt modelId="{FB5710EA-8046-4C5A-B8E5-2DBE18D1E92F}" type="pres">
      <dgm:prSet presAssocID="{FDDB2B5C-051D-406B-8630-450BFA333561}" presName="compNode" presStyleCnt="0"/>
      <dgm:spPr/>
    </dgm:pt>
    <dgm:pt modelId="{4DD82E7E-0295-406F-AD19-A32EE7D5D17C}" type="pres">
      <dgm:prSet presAssocID="{FDDB2B5C-051D-406B-8630-450BFA333561}" presName="bgRect" presStyleLbl="bgShp" presStyleIdx="1" presStyleCnt="3"/>
      <dgm:spPr/>
    </dgm:pt>
    <dgm:pt modelId="{68038F2D-C2B4-4C33-97E0-7EFB94467AC8}" type="pres">
      <dgm:prSet presAssocID="{FDDB2B5C-051D-406B-8630-450BFA33356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CD08FADE-DFF0-4738-BCC1-52CF8B8F275E}" type="pres">
      <dgm:prSet presAssocID="{FDDB2B5C-051D-406B-8630-450BFA333561}" presName="spaceRect" presStyleCnt="0"/>
      <dgm:spPr/>
    </dgm:pt>
    <dgm:pt modelId="{74CD906A-3CF7-4535-9360-CE90CF4C6D4E}" type="pres">
      <dgm:prSet presAssocID="{FDDB2B5C-051D-406B-8630-450BFA333561}" presName="parTx" presStyleLbl="revTx" presStyleIdx="1" presStyleCnt="3">
        <dgm:presLayoutVars>
          <dgm:chMax val="0"/>
          <dgm:chPref val="0"/>
        </dgm:presLayoutVars>
      </dgm:prSet>
      <dgm:spPr/>
    </dgm:pt>
    <dgm:pt modelId="{C0676886-08F3-48F2-B690-191D4922F474}" type="pres">
      <dgm:prSet presAssocID="{7B952D78-419C-4EDB-9D88-29264EDA0D69}" presName="sibTrans" presStyleCnt="0"/>
      <dgm:spPr/>
    </dgm:pt>
    <dgm:pt modelId="{85C7914E-FEDB-4BC6-8BBE-E7C346A20EDC}" type="pres">
      <dgm:prSet presAssocID="{BD70F067-DCA1-40FF-B093-A99B6E724A8E}" presName="compNode" presStyleCnt="0"/>
      <dgm:spPr/>
    </dgm:pt>
    <dgm:pt modelId="{84D7E5FD-685D-45FD-9FE5-1CBB279CE0C9}" type="pres">
      <dgm:prSet presAssocID="{BD70F067-DCA1-40FF-B093-A99B6E724A8E}" presName="bgRect" presStyleLbl="bgShp" presStyleIdx="2" presStyleCnt="3"/>
      <dgm:spPr/>
    </dgm:pt>
    <dgm:pt modelId="{BA306D17-2D5E-46CA-BEF8-9FE40BD10942}" type="pres">
      <dgm:prSet presAssocID="{BD70F067-DCA1-40FF-B093-A99B6E724A8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22C03951-5103-407C-BF78-0676297AE790}" type="pres">
      <dgm:prSet presAssocID="{BD70F067-DCA1-40FF-B093-A99B6E724A8E}" presName="spaceRect" presStyleCnt="0"/>
      <dgm:spPr/>
    </dgm:pt>
    <dgm:pt modelId="{CEBFED26-8A52-40B1-AE07-6C0656443811}" type="pres">
      <dgm:prSet presAssocID="{BD70F067-DCA1-40FF-B093-A99B6E724A8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8F1D564-464E-45C1-9FD7-E3A020E6F8C7}" type="presOf" srcId="{09DF8E51-C075-42F4-A379-1750063C9466}" destId="{1607D611-5888-400A-B818-B50A2CC290B8}" srcOrd="0" destOrd="0" presId="urn:microsoft.com/office/officeart/2018/2/layout/IconVerticalSolidList"/>
    <dgm:cxn modelId="{7113B975-0E4A-483A-AFF4-9FD27D7657D2}" type="presOf" srcId="{FDDB2B5C-051D-406B-8630-450BFA333561}" destId="{74CD906A-3CF7-4535-9360-CE90CF4C6D4E}" srcOrd="0" destOrd="0" presId="urn:microsoft.com/office/officeart/2018/2/layout/IconVerticalSolidList"/>
    <dgm:cxn modelId="{A257187B-7EED-4C97-B84A-BC42E82AC7B9}" srcId="{09DF8E51-C075-42F4-A379-1750063C9466}" destId="{FCA966E1-7F61-4CB2-804D-8353C1013228}" srcOrd="0" destOrd="0" parTransId="{8609770F-30BA-4BC1-A46A-4E57C33E1095}" sibTransId="{D54F0F20-CBD3-4685-B6F1-80FBD7FBB96D}"/>
    <dgm:cxn modelId="{8C75B18A-4244-4268-A47F-0C1E9A4AC9A8}" type="presOf" srcId="{FCA966E1-7F61-4CB2-804D-8353C1013228}" destId="{A47A1F93-7840-4744-8694-842783F0C95E}" srcOrd="0" destOrd="0" presId="urn:microsoft.com/office/officeart/2018/2/layout/IconVerticalSolidList"/>
    <dgm:cxn modelId="{39EAD8DD-932D-4BA6-B047-0CA21DE729D7}" srcId="{09DF8E51-C075-42F4-A379-1750063C9466}" destId="{FDDB2B5C-051D-406B-8630-450BFA333561}" srcOrd="1" destOrd="0" parTransId="{FACB5EFF-241A-45EE-8823-5560BC586983}" sibTransId="{7B952D78-419C-4EDB-9D88-29264EDA0D69}"/>
    <dgm:cxn modelId="{C159BBE8-68D0-4E70-AF51-0C988A67CBC8}" srcId="{09DF8E51-C075-42F4-A379-1750063C9466}" destId="{BD70F067-DCA1-40FF-B093-A99B6E724A8E}" srcOrd="2" destOrd="0" parTransId="{D46C2E17-F200-44B5-8778-46A0A198FD9A}" sibTransId="{2288974F-BD8F-49BF-823B-A4198E33FB88}"/>
    <dgm:cxn modelId="{2E862DF0-443A-4F62-8DB7-9F64254ECB6E}" type="presOf" srcId="{BD70F067-DCA1-40FF-B093-A99B6E724A8E}" destId="{CEBFED26-8A52-40B1-AE07-6C0656443811}" srcOrd="0" destOrd="0" presId="urn:microsoft.com/office/officeart/2018/2/layout/IconVerticalSolidList"/>
    <dgm:cxn modelId="{9520181D-BD78-49C4-B8A0-3FA5FD165AFD}" type="presParOf" srcId="{1607D611-5888-400A-B818-B50A2CC290B8}" destId="{4655F20B-9585-4737-B521-40B132424E63}" srcOrd="0" destOrd="0" presId="urn:microsoft.com/office/officeart/2018/2/layout/IconVerticalSolidList"/>
    <dgm:cxn modelId="{399FF976-6857-4937-9AD1-FD927AAD1EB1}" type="presParOf" srcId="{4655F20B-9585-4737-B521-40B132424E63}" destId="{19766882-AB52-42BE-8B32-F9166A219FB8}" srcOrd="0" destOrd="0" presId="urn:microsoft.com/office/officeart/2018/2/layout/IconVerticalSolidList"/>
    <dgm:cxn modelId="{71C34294-DF5B-4CA0-A57D-7B6C1CAE7310}" type="presParOf" srcId="{4655F20B-9585-4737-B521-40B132424E63}" destId="{C1550915-C6CB-4FAD-9205-B5EBDB6C57A9}" srcOrd="1" destOrd="0" presId="urn:microsoft.com/office/officeart/2018/2/layout/IconVerticalSolidList"/>
    <dgm:cxn modelId="{24DEA90A-6AD8-468C-ACD1-4625B377EBB9}" type="presParOf" srcId="{4655F20B-9585-4737-B521-40B132424E63}" destId="{3D1F70C9-44A7-4B78-AA15-B3DE1B05BDB0}" srcOrd="2" destOrd="0" presId="urn:microsoft.com/office/officeart/2018/2/layout/IconVerticalSolidList"/>
    <dgm:cxn modelId="{7C9B4CD4-6C61-4671-A6E6-D8EDE9579D3C}" type="presParOf" srcId="{4655F20B-9585-4737-B521-40B132424E63}" destId="{A47A1F93-7840-4744-8694-842783F0C95E}" srcOrd="3" destOrd="0" presId="urn:microsoft.com/office/officeart/2018/2/layout/IconVerticalSolidList"/>
    <dgm:cxn modelId="{D3036BF8-0286-4C92-91B6-8236EB639C16}" type="presParOf" srcId="{1607D611-5888-400A-B818-B50A2CC290B8}" destId="{4EEA353B-8FE7-4946-84B7-288568D20460}" srcOrd="1" destOrd="0" presId="urn:microsoft.com/office/officeart/2018/2/layout/IconVerticalSolidList"/>
    <dgm:cxn modelId="{5C2C2650-12DF-423C-9B65-AEE34055C30A}" type="presParOf" srcId="{1607D611-5888-400A-B818-B50A2CC290B8}" destId="{FB5710EA-8046-4C5A-B8E5-2DBE18D1E92F}" srcOrd="2" destOrd="0" presId="urn:microsoft.com/office/officeart/2018/2/layout/IconVerticalSolidList"/>
    <dgm:cxn modelId="{91BA716B-5CC9-4B4A-8570-682EB4A837B1}" type="presParOf" srcId="{FB5710EA-8046-4C5A-B8E5-2DBE18D1E92F}" destId="{4DD82E7E-0295-406F-AD19-A32EE7D5D17C}" srcOrd="0" destOrd="0" presId="urn:microsoft.com/office/officeart/2018/2/layout/IconVerticalSolidList"/>
    <dgm:cxn modelId="{48A5AD57-9914-4C26-A46F-EABE2492DC4E}" type="presParOf" srcId="{FB5710EA-8046-4C5A-B8E5-2DBE18D1E92F}" destId="{68038F2D-C2B4-4C33-97E0-7EFB94467AC8}" srcOrd="1" destOrd="0" presId="urn:microsoft.com/office/officeart/2018/2/layout/IconVerticalSolidList"/>
    <dgm:cxn modelId="{81941ED6-5952-46AE-9A94-37388828CF46}" type="presParOf" srcId="{FB5710EA-8046-4C5A-B8E5-2DBE18D1E92F}" destId="{CD08FADE-DFF0-4738-BCC1-52CF8B8F275E}" srcOrd="2" destOrd="0" presId="urn:microsoft.com/office/officeart/2018/2/layout/IconVerticalSolidList"/>
    <dgm:cxn modelId="{7F979090-F61C-4D21-945D-0D0E500AD335}" type="presParOf" srcId="{FB5710EA-8046-4C5A-B8E5-2DBE18D1E92F}" destId="{74CD906A-3CF7-4535-9360-CE90CF4C6D4E}" srcOrd="3" destOrd="0" presId="urn:microsoft.com/office/officeart/2018/2/layout/IconVerticalSolidList"/>
    <dgm:cxn modelId="{5E9F50D0-71A6-46FB-A5B4-45232F23D502}" type="presParOf" srcId="{1607D611-5888-400A-B818-B50A2CC290B8}" destId="{C0676886-08F3-48F2-B690-191D4922F474}" srcOrd="3" destOrd="0" presId="urn:microsoft.com/office/officeart/2018/2/layout/IconVerticalSolidList"/>
    <dgm:cxn modelId="{77E21D4E-3287-48BE-9A1D-B0BBBE15AC3D}" type="presParOf" srcId="{1607D611-5888-400A-B818-B50A2CC290B8}" destId="{85C7914E-FEDB-4BC6-8BBE-E7C346A20EDC}" srcOrd="4" destOrd="0" presId="urn:microsoft.com/office/officeart/2018/2/layout/IconVerticalSolidList"/>
    <dgm:cxn modelId="{2E74DF23-CC1A-43B1-A955-D151AADC95C9}" type="presParOf" srcId="{85C7914E-FEDB-4BC6-8BBE-E7C346A20EDC}" destId="{84D7E5FD-685D-45FD-9FE5-1CBB279CE0C9}" srcOrd="0" destOrd="0" presId="urn:microsoft.com/office/officeart/2018/2/layout/IconVerticalSolidList"/>
    <dgm:cxn modelId="{0B7825CD-B38D-4EA0-A75F-08243D8B4923}" type="presParOf" srcId="{85C7914E-FEDB-4BC6-8BBE-E7C346A20EDC}" destId="{BA306D17-2D5E-46CA-BEF8-9FE40BD10942}" srcOrd="1" destOrd="0" presId="urn:microsoft.com/office/officeart/2018/2/layout/IconVerticalSolidList"/>
    <dgm:cxn modelId="{75B56DE6-CA95-4061-9AAA-916D30301C9B}" type="presParOf" srcId="{85C7914E-FEDB-4BC6-8BBE-E7C346A20EDC}" destId="{22C03951-5103-407C-BF78-0676297AE790}" srcOrd="2" destOrd="0" presId="urn:microsoft.com/office/officeart/2018/2/layout/IconVerticalSolidList"/>
    <dgm:cxn modelId="{7148305A-8BF4-403B-AC99-7D1D6E7BC45A}" type="presParOf" srcId="{85C7914E-FEDB-4BC6-8BBE-E7C346A20EDC}" destId="{CEBFED26-8A52-40B1-AE07-6C065644381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5E849-A611-43F5-AEEC-6EA170833E59}">
      <dsp:nvSpPr>
        <dsp:cNvPr id="0" name=""/>
        <dsp:cNvSpPr/>
      </dsp:nvSpPr>
      <dsp:spPr>
        <a:xfrm>
          <a:off x="0" y="515"/>
          <a:ext cx="9785063" cy="1205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B43E4-CB1A-4AD3-A981-D9DE017ED587}">
      <dsp:nvSpPr>
        <dsp:cNvPr id="0" name=""/>
        <dsp:cNvSpPr/>
      </dsp:nvSpPr>
      <dsp:spPr>
        <a:xfrm>
          <a:off x="364767" y="271829"/>
          <a:ext cx="663213" cy="6632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E11FAF-6C32-4EE3-B676-29D821C78B8A}">
      <dsp:nvSpPr>
        <dsp:cNvPr id="0" name=""/>
        <dsp:cNvSpPr/>
      </dsp:nvSpPr>
      <dsp:spPr>
        <a:xfrm>
          <a:off x="1392748" y="515"/>
          <a:ext cx="8392314" cy="120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18" tIns="127618" rIns="127618" bIns="1276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Atlantic hurricane season runs from June 1 to November 30.</a:t>
          </a:r>
        </a:p>
      </dsp:txBody>
      <dsp:txXfrm>
        <a:off x="1392748" y="515"/>
        <a:ext cx="8392314" cy="1205842"/>
      </dsp:txXfrm>
    </dsp:sp>
    <dsp:sp modelId="{07301EAA-76F6-44A6-96C8-410AA89725D7}">
      <dsp:nvSpPr>
        <dsp:cNvPr id="0" name=""/>
        <dsp:cNvSpPr/>
      </dsp:nvSpPr>
      <dsp:spPr>
        <a:xfrm>
          <a:off x="0" y="1507818"/>
          <a:ext cx="9785063" cy="1205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0E37D-9DC8-4436-A3BD-9A054596EF4E}">
      <dsp:nvSpPr>
        <dsp:cNvPr id="0" name=""/>
        <dsp:cNvSpPr/>
      </dsp:nvSpPr>
      <dsp:spPr>
        <a:xfrm>
          <a:off x="364767" y="1779133"/>
          <a:ext cx="663213" cy="6632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A4816-B7C6-441C-9160-E58332A5D340}">
      <dsp:nvSpPr>
        <dsp:cNvPr id="0" name=""/>
        <dsp:cNvSpPr/>
      </dsp:nvSpPr>
      <dsp:spPr>
        <a:xfrm>
          <a:off x="1392748" y="1507818"/>
          <a:ext cx="8392314" cy="120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18" tIns="127618" rIns="127618" bIns="1276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Be aware of peak activity (August – October).</a:t>
          </a:r>
        </a:p>
      </dsp:txBody>
      <dsp:txXfrm>
        <a:off x="1392748" y="1507818"/>
        <a:ext cx="8392314" cy="1205842"/>
      </dsp:txXfrm>
    </dsp:sp>
    <dsp:sp modelId="{63B50EBE-F9B2-42D6-9924-C41F83A37013}">
      <dsp:nvSpPr>
        <dsp:cNvPr id="0" name=""/>
        <dsp:cNvSpPr/>
      </dsp:nvSpPr>
      <dsp:spPr>
        <a:xfrm>
          <a:off x="0" y="3015122"/>
          <a:ext cx="9785063" cy="1205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DC77C-9AF7-4B2E-84B9-6186FF4E7AF5}">
      <dsp:nvSpPr>
        <dsp:cNvPr id="0" name=""/>
        <dsp:cNvSpPr/>
      </dsp:nvSpPr>
      <dsp:spPr>
        <a:xfrm>
          <a:off x="364767" y="3286436"/>
          <a:ext cx="663213" cy="6632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5886F-E4B4-4006-B460-753108984F74}">
      <dsp:nvSpPr>
        <dsp:cNvPr id="0" name=""/>
        <dsp:cNvSpPr/>
      </dsp:nvSpPr>
      <dsp:spPr>
        <a:xfrm>
          <a:off x="1392748" y="3015122"/>
          <a:ext cx="8392314" cy="120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18" tIns="127618" rIns="127618" bIns="1276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Stay informed with credible sources like the National Hurricane Center.</a:t>
          </a:r>
        </a:p>
      </dsp:txBody>
      <dsp:txXfrm>
        <a:off x="1392748" y="3015122"/>
        <a:ext cx="8392314" cy="1205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66882-AB52-42BE-8B32-F9166A219FB8}">
      <dsp:nvSpPr>
        <dsp:cNvPr id="0" name=""/>
        <dsp:cNvSpPr/>
      </dsp:nvSpPr>
      <dsp:spPr>
        <a:xfrm>
          <a:off x="0" y="515"/>
          <a:ext cx="9775231" cy="1205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50915-C6CB-4FAD-9205-B5EBDB6C57A9}">
      <dsp:nvSpPr>
        <dsp:cNvPr id="0" name=""/>
        <dsp:cNvSpPr/>
      </dsp:nvSpPr>
      <dsp:spPr>
        <a:xfrm>
          <a:off x="364767" y="271829"/>
          <a:ext cx="663213" cy="6632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7A1F93-7840-4744-8694-842783F0C95E}">
      <dsp:nvSpPr>
        <dsp:cNvPr id="0" name=""/>
        <dsp:cNvSpPr/>
      </dsp:nvSpPr>
      <dsp:spPr>
        <a:xfrm>
          <a:off x="1392748" y="515"/>
          <a:ext cx="8382482" cy="120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18" tIns="127618" rIns="127618" bIns="1276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Storm surge is the abnormal rise in sea level caused by a storm.</a:t>
          </a:r>
        </a:p>
      </dsp:txBody>
      <dsp:txXfrm>
        <a:off x="1392748" y="515"/>
        <a:ext cx="8382482" cy="1205842"/>
      </dsp:txXfrm>
    </dsp:sp>
    <dsp:sp modelId="{4DD82E7E-0295-406F-AD19-A32EE7D5D17C}">
      <dsp:nvSpPr>
        <dsp:cNvPr id="0" name=""/>
        <dsp:cNvSpPr/>
      </dsp:nvSpPr>
      <dsp:spPr>
        <a:xfrm>
          <a:off x="0" y="1507818"/>
          <a:ext cx="9775231" cy="1205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38F2D-C2B4-4C33-97E0-7EFB94467AC8}">
      <dsp:nvSpPr>
        <dsp:cNvPr id="0" name=""/>
        <dsp:cNvSpPr/>
      </dsp:nvSpPr>
      <dsp:spPr>
        <a:xfrm>
          <a:off x="364767" y="1779133"/>
          <a:ext cx="663213" cy="6632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CD906A-3CF7-4535-9360-CE90CF4C6D4E}">
      <dsp:nvSpPr>
        <dsp:cNvPr id="0" name=""/>
        <dsp:cNvSpPr/>
      </dsp:nvSpPr>
      <dsp:spPr>
        <a:xfrm>
          <a:off x="1392748" y="1507818"/>
          <a:ext cx="8382482" cy="120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18" tIns="127618" rIns="127618" bIns="1276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It can cause extreme flooding, especially in coastal and low-lying areas.</a:t>
          </a:r>
        </a:p>
      </dsp:txBody>
      <dsp:txXfrm>
        <a:off x="1392748" y="1507818"/>
        <a:ext cx="8382482" cy="1205842"/>
      </dsp:txXfrm>
    </dsp:sp>
    <dsp:sp modelId="{84D7E5FD-685D-45FD-9FE5-1CBB279CE0C9}">
      <dsp:nvSpPr>
        <dsp:cNvPr id="0" name=""/>
        <dsp:cNvSpPr/>
      </dsp:nvSpPr>
      <dsp:spPr>
        <a:xfrm>
          <a:off x="0" y="3015122"/>
          <a:ext cx="9775231" cy="12058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306D17-2D5E-46CA-BEF8-9FE40BD10942}">
      <dsp:nvSpPr>
        <dsp:cNvPr id="0" name=""/>
        <dsp:cNvSpPr/>
      </dsp:nvSpPr>
      <dsp:spPr>
        <a:xfrm>
          <a:off x="364767" y="3286436"/>
          <a:ext cx="663213" cy="6632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FED26-8A52-40B1-AE07-6C0656443811}">
      <dsp:nvSpPr>
        <dsp:cNvPr id="0" name=""/>
        <dsp:cNvSpPr/>
      </dsp:nvSpPr>
      <dsp:spPr>
        <a:xfrm>
          <a:off x="1392748" y="3015122"/>
          <a:ext cx="8382482" cy="1205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618" tIns="127618" rIns="127618" bIns="1276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Never underestimate storm surge risks.</a:t>
          </a:r>
        </a:p>
      </dsp:txBody>
      <dsp:txXfrm>
        <a:off x="1392748" y="3015122"/>
        <a:ext cx="8382482" cy="1205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B205E68-81A2-4DB8-A188-5B60A59832DA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33B26DD-C106-4336-9516-9398698D2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19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912F9-B534-40E6-816A-FD71418C1D7F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4D182-01E3-4A3A-ACCC-DACD3DBF0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70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7987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54" name="Google Shape;14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59" name="Google Shape;14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64" name="Google Shape;146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4D182-01E3-4A3A-ACCC-DACD3DBF0E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6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D4D182-01E3-4A3A-ACCC-DACD3DBF0E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1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694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4" name="Google Shape;1344;p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 dirty="0">
                <a:latin typeface="Calibri"/>
                <a:ea typeface="Calibri"/>
                <a:cs typeface="Calibri"/>
                <a:sym typeface="Calibri"/>
              </a:rPr>
              <a:t>Every storm is different, contains some combination of these 5 hazards. NWS forecasts/warns for each of these separately so you can determine what is of greatest concern for an individual storm.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357cfe6eb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" name="Google Shape;1415;g357cfe6eb1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g357cfe6eb1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32" name="Google Shape;143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37" name="Google Shape;143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69" name="Google Shape;146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9" name="Google Shape;14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3E7097E-3F96-48D5-922E-2155490CEE07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0688E4-CA76-45DA-B990-6D2664AE6E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logo of Fort Bend County Homeland Security and Emergency Management Agency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976" y="3560673"/>
            <a:ext cx="2095977" cy="209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06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2688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Blue_Triangle patc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887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55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_Deep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8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Emphasis-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9044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Caption Conten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8803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145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0496"/>
            <a:ext cx="10173894" cy="27906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097E-3F96-48D5-922E-2155490CEE07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 descr="A logo of Fort Bend County Homeland Security and Emergency Management Agency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5" y="5129003"/>
            <a:ext cx="1645616" cy="16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92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E3E7097E-3F96-48D5-922E-2155490CEE07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D0688E4-CA76-45DA-B990-6D2664AE6E5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logo of Fort Bend County Homeland Security and Emergency Management Agency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58" y="799718"/>
            <a:ext cx="2095977" cy="209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3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097E-3F96-48D5-922E-2155490CEE07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8E4-CA76-45DA-B990-6D2664AE6E5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of Fort Bend County Homeland Security and Emergency Management Agency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5" y="5129003"/>
            <a:ext cx="1645616" cy="16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1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097E-3F96-48D5-922E-2155490CEE07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8E4-CA76-45DA-B990-6D2664AE6E5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logo of Fort Bend County Homeland Security and Emergency Management Agency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5" y="5129003"/>
            <a:ext cx="1645616" cy="16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91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097E-3F96-48D5-922E-2155490CEE07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8E4-CA76-45DA-B990-6D2664AE6E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A logo of Fort Bend County Homeland Security and Emergency Management Agency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5" y="5129003"/>
            <a:ext cx="1645616" cy="16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097E-3F96-48D5-922E-2155490CEE07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8E4-CA76-45DA-B990-6D2664AE6E5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logo of Fort Bend County Homeland Security and Emergency Management Agency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995" y="5129003"/>
            <a:ext cx="1645616" cy="16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6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Optio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7097E-3F96-48D5-922E-2155490CEE07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8E4-CA76-45DA-B990-6D2664AE6E5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logo of Fort Bend County Homeland Security and Emergency Management Agency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04" y="1157043"/>
            <a:ext cx="1645616" cy="1645616"/>
          </a:xfrm>
          <a:prstGeom prst="rect">
            <a:avLst/>
          </a:prstGeom>
        </p:spPr>
      </p:pic>
      <p:pic>
        <p:nvPicPr>
          <p:cNvPr id="10" name="Picture 2" descr="No photo description available.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1" y="797620"/>
            <a:ext cx="7205367" cy="540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7807129" y="4442706"/>
            <a:ext cx="4112766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dirty="0"/>
              <a:t>307 Fort street,</a:t>
            </a:r>
            <a:br>
              <a:rPr lang="en-US" sz="2000" dirty="0"/>
            </a:br>
            <a:r>
              <a:rPr lang="en-US" sz="2000" dirty="0"/>
              <a:t>Richmond, tx 77469</a:t>
            </a:r>
          </a:p>
          <a:p>
            <a:pPr algn="ctr"/>
            <a:endParaRPr lang="en-US" sz="2200" b="1" dirty="0">
              <a:solidFill>
                <a:srgbClr val="C39A28"/>
              </a:solidFill>
              <a:latin typeface="+mj-lt"/>
            </a:endParaRPr>
          </a:p>
          <a:p>
            <a:pPr algn="ctr"/>
            <a:r>
              <a:rPr lang="en-US" sz="2200" b="1" dirty="0">
                <a:solidFill>
                  <a:srgbClr val="C39A28"/>
                </a:solidFill>
                <a:latin typeface="+mj-lt"/>
              </a:rPr>
              <a:t>Phone: </a:t>
            </a:r>
            <a:r>
              <a:rPr lang="en-US" sz="2200" b="1" dirty="0">
                <a:latin typeface="+mj-lt"/>
              </a:rPr>
              <a:t>281-342-6185</a:t>
            </a:r>
          </a:p>
          <a:p>
            <a:pPr algn="ctr"/>
            <a:r>
              <a:rPr lang="en-US" sz="2200" b="1" dirty="0">
                <a:solidFill>
                  <a:srgbClr val="C39A28"/>
                </a:solidFill>
                <a:latin typeface="+mj-lt"/>
              </a:rPr>
              <a:t>Email: </a:t>
            </a:r>
            <a:r>
              <a:rPr lang="en-US" sz="2200" b="1" dirty="0">
                <a:latin typeface="+mj-lt"/>
              </a:rPr>
              <a:t>EOC@fbctx.gov</a:t>
            </a:r>
          </a:p>
        </p:txBody>
      </p:sp>
    </p:spTree>
    <p:extLst>
      <p:ext uri="{BB962C8B-B14F-4D97-AF65-F5344CB8AC3E}">
        <p14:creationId xmlns:p14="http://schemas.microsoft.com/office/powerpoint/2010/main" val="53326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-Thank you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165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3E7097E-3F96-48D5-922E-2155490CEE07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D0688E4-CA76-45DA-B990-6D2664AE6E5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4728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fortbendcountytx.gov/government/departments/county-services/drainage-district/fort-bend-leve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hyperlink" Target="https://experience.arcgis.com/experience/801603ab55f24e6e92dc3a65629f2caa#data_s=id%3AdataSource_6-18a65af3084-layer-37%3A152261&amp;widget_1=active_datasource_id:dataSource_6,center:-10649377.0835%2C3446636.573750004%2C102100,scale:527.4725274687808,level:19.13035410743897,rotation:0,viewpoint:%7B%22rotation%22%3A0%2C%22scale%22%3A527.4725274687808%2C%22targetGeometry%22%3A%7B%22spatialReference%22%3A%7B%22latestWkid%22%3A3857%2C%22wkid%22%3A102100%7D%2C%22x%22%3A-10649377.0835%2C%22y%22%3A3446636.573750004%7D%7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fortbendcountytx.gov/government/departments/homeland-security-emergency-management/fort-bend-county-hsem-tx-mobile-appli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ember.everbridge.net/453003085616997/new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google.com/search?q=State+of+Texas+Emergency+Assistance+Registry&amp;rlz=1C1GCPF_esUS1181US1181&amp;oq=stear+program&amp;gs_lcrp=EgZjaHJvbWUyCQgAEEUYORiABDIHCAEQABiABDINCAIQABiGAxiABBiKBTINCAMQABiGAxiABBiKBTIHCAQQABjvBTIHCAUQABjvBdIBCDMwMjZqMGo3qAIAsAIA&amp;sourceid=chrome&amp;ie=UTF-8&amp;mstk=AUtExfC3BoV8YHPK8sgkbEWPFlanXfm2e7FL5EeMs2DneyQ-xqTqe55n8Bx3v7Pa8X-bU3NrKpGOYN7kCMHsZfpWcUQiKXGMbfoXWjHzXaSm9B5xe3p_1NQ__rLiD6FVAAR-Nh7-4S8CxXcSGWqlZ6KAEwMvBJJybPCgU8sA4cOwPNwnGAk&amp;csui=3&amp;ved=2ahUKEwjR0prB-tKTAxUQmSYFHUXQJ9IQgK4QegQIARAD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fortbendcountytx.gov/government/departments/homeland-security-emergency-management/fort-bend-county-hsem-tx-mobile-appli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fortbendcountytx.gov/government/departments/homeland-security-emergency-management/fort-bend-county-hsem-tx-mobile-application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chart" Target="../charts/chart1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artha.Rincon@fbctx.gov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9.png"/><Relationship Id="rId4" Type="http://schemas.openxmlformats.org/officeDocument/2006/relationships/hyperlink" Target="https://www.fortbendcountytx.gov/government/departments/homeland-security-emergency-management/fort-bend-county-hsem-tx-mobile-applicatio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9890287-4DB6-4C87-AEAF-17E9594F4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1207" b="11207"/>
          <a:stretch/>
        </p:blipFill>
        <p:spPr>
          <a:xfrm>
            <a:off x="0" y="5"/>
            <a:ext cx="12192000" cy="6857990"/>
          </a:xfrm>
          <a:noFill/>
        </p:spPr>
      </p:pic>
      <p:sp>
        <p:nvSpPr>
          <p:cNvPr id="297" name="Text Placeholder 2">
            <a:extLst>
              <a:ext uri="{FF2B5EF4-FFF2-40B4-BE49-F238E27FC236}">
                <a16:creationId xmlns:a16="http://schemas.microsoft.com/office/drawing/2014/main" id="{53C3577D-D29D-A67C-11C9-FABD7CE4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0800000">
            <a:off x="2057400" y="466725"/>
            <a:ext cx="703341" cy="1101901"/>
          </a:xfrm>
          <a:solidFill>
            <a:srgbClr val="C39A2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98" name="Text Placeholder 3">
            <a:extLst>
              <a:ext uri="{FF2B5EF4-FFF2-40B4-BE49-F238E27FC236}">
                <a16:creationId xmlns:a16="http://schemas.microsoft.com/office/drawing/2014/main" id="{7FF514E9-EE79-1E9C-C887-FB41E29D5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67800" y="4648200"/>
            <a:ext cx="1143000" cy="1790700"/>
          </a:xfrm>
          <a:solidFill>
            <a:srgbClr val="C39A28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99" name="Text Placeholder 4">
            <a:extLst>
              <a:ext uri="{FF2B5EF4-FFF2-40B4-BE49-F238E27FC236}">
                <a16:creationId xmlns:a16="http://schemas.microsoft.com/office/drawing/2014/main" id="{90855D09-FDA7-89B0-7524-6F7FE90EE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90750" y="609600"/>
            <a:ext cx="7810500" cy="5638800"/>
          </a:xfrm>
          <a:solidFill>
            <a:srgbClr val="32436E">
              <a:alpha val="9200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33031D-018B-489E-B613-2113C1CD2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9599" y="932514"/>
            <a:ext cx="5864382" cy="2275238"/>
          </a:xfrm>
        </p:spPr>
        <p:txBody>
          <a:bodyPr anchor="ctr">
            <a:noAutofit/>
          </a:bodyPr>
          <a:lstStyle/>
          <a:p>
            <a:r>
              <a:rPr lang="en-US" sz="5400" b="1" dirty="0"/>
              <a:t>2026 </a:t>
            </a:r>
            <a:br>
              <a:rPr lang="en-US" sz="5400" b="1" dirty="0"/>
            </a:br>
            <a:r>
              <a:rPr lang="en-US" sz="5400" b="1" dirty="0"/>
              <a:t>Hurricane season</a:t>
            </a:r>
            <a:endParaRPr lang="en-US" sz="4800" b="1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84955CCD-7E32-78B0-BFBB-E423373AB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2349890" y="4457712"/>
            <a:ext cx="7543800" cy="1486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fort bend county </a:t>
            </a:r>
          </a:p>
          <a:p>
            <a:r>
              <a:rPr lang="en-US" sz="3200" dirty="0"/>
              <a:t>homeland security &amp; emergency management</a:t>
            </a:r>
            <a:endParaRPr lang="en-US" sz="5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07BD17-C181-ADB6-8ADD-D8A4D5F9E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510" y="3187616"/>
            <a:ext cx="1304980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2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Hurricane Preparedness&#10;Determine your risk">
            <a:extLst>
              <a:ext uri="{FF2B5EF4-FFF2-40B4-BE49-F238E27FC236}">
                <a16:creationId xmlns:a16="http://schemas.microsoft.com/office/drawing/2014/main" id="{7C7C7F9D-534A-613E-0674-966143C6784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Hurricane Preparedness</a:t>
            </a:r>
            <a:br>
              <a:rPr lang="en-US" dirty="0"/>
            </a:br>
            <a:r>
              <a:rPr lang="en-US" dirty="0"/>
              <a:t>Determine your risk</a:t>
            </a:r>
          </a:p>
        </p:txBody>
      </p:sp>
      <p:pic>
        <p:nvPicPr>
          <p:cNvPr id="1434" name="Google Shape;1434;p3" descr="Hurricane Preparedness&#10;Determine your ris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6853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1B87F-963C-9F6B-A5FB-F4B9F5C11F5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Hurricane Preparedness</a:t>
            </a:r>
            <a:br>
              <a:rPr lang="en-US" dirty="0"/>
            </a:br>
            <a:r>
              <a:rPr lang="en-US" dirty="0"/>
              <a:t>Develop an Evacuation Plan</a:t>
            </a:r>
          </a:p>
        </p:txBody>
      </p:sp>
      <p:pic>
        <p:nvPicPr>
          <p:cNvPr id="1439" name="Google Shape;1439;p4" descr="Hurricane Preparedness&#10;Develop an Evacuation Pl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6853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01DD-24B8-58EB-FC95-0DF358D68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3539612"/>
            <a:ext cx="11029615" cy="151586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400" b="1" kern="1200" cap="all" spc="100" baseline="0" dirty="0">
                <a:latin typeface="+mj-lt"/>
                <a:ea typeface="+mj-ea"/>
                <a:cs typeface="+mj-cs"/>
              </a:rPr>
              <a:t>Evacuate or not to Evacuate, That is the Question</a:t>
            </a:r>
          </a:p>
        </p:txBody>
      </p:sp>
    </p:spTree>
    <p:extLst>
      <p:ext uri="{BB962C8B-B14F-4D97-AF65-F5344CB8AC3E}">
        <p14:creationId xmlns:p14="http://schemas.microsoft.com/office/powerpoint/2010/main" val="1045870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t>Evacuation – Fort Bend County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2359172"/>
            <a:ext cx="5362575" cy="3347945"/>
          </a:xfrm>
        </p:spPr>
        <p:txBody>
          <a:bodyPr anchor="t">
            <a:normAutofit lnSpcReduction="10000"/>
          </a:bodyPr>
          <a:lstStyle/>
          <a:p>
            <a:pPr marL="0" defTabSz="457200"/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Fort Bend County is a 'Pass Through County'.</a:t>
            </a:r>
          </a:p>
          <a:p>
            <a:pPr marL="0" defTabSz="457200"/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 support regional evacuation plans but are not a designated evacuation zone.</a:t>
            </a:r>
          </a:p>
          <a:p>
            <a:pPr marL="0" defTabSz="457200"/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Know your evacuation routes and monitor local alerts.</a:t>
            </a:r>
          </a:p>
        </p:txBody>
      </p:sp>
      <p:pic>
        <p:nvPicPr>
          <p:cNvPr id="1026" name="Picture 2" descr="A map of Fort Bend County">
            <a:extLst>
              <a:ext uri="{FF2B5EF4-FFF2-40B4-BE49-F238E27FC236}">
                <a16:creationId xmlns:a16="http://schemas.microsoft.com/office/drawing/2014/main" id="{B8263E82-396B-54D5-910B-872FEA134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971"/>
          <a:stretch>
            <a:fillRect/>
          </a:stretch>
        </p:blipFill>
        <p:spPr bwMode="auto">
          <a:xfrm>
            <a:off x="581192" y="2116388"/>
            <a:ext cx="5362575" cy="435254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53984-E206-782A-DF63-B006644362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Hurricane Evacuation Routes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A79016B-D7B4-1D66-CCFC-CF8F17E2C4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B90E2D-87A5-36D5-A1F2-4B25EC861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14</a:t>
            </a:fld>
            <a:endParaRPr lang="en-US" noProof="0" dirty="0"/>
          </a:p>
        </p:txBody>
      </p:sp>
      <p:pic>
        <p:nvPicPr>
          <p:cNvPr id="7" name="Google Shape;1444;p5" descr="Hurricane Evacuation Routes">
            <a:extLst>
              <a:ext uri="{FF2B5EF4-FFF2-40B4-BE49-F238E27FC236}">
                <a16:creationId xmlns:a16="http://schemas.microsoft.com/office/drawing/2014/main" id="{A85D817F-5273-A7C5-93FC-C6C85F67765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9701" y="533400"/>
            <a:ext cx="5975267" cy="5852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45;p5" descr="Hurricane Evacuation Zip Codes">
            <a:extLst>
              <a:ext uri="{FF2B5EF4-FFF2-40B4-BE49-F238E27FC236}">
                <a16:creationId xmlns:a16="http://schemas.microsoft.com/office/drawing/2014/main" id="{FFDBD94F-3C7A-DB9F-6307-EC9B38ACFB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4968" y="533400"/>
            <a:ext cx="5662232" cy="5980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373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89C404-3B21-2C41-2AE4-6C3635C8C74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408903" y="961103"/>
            <a:ext cx="6771609" cy="3256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b="1" kern="1200" cap="all" spc="10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IF YOU DECIDE TO STAY</a:t>
            </a:r>
          </a:p>
        </p:txBody>
      </p:sp>
      <p:pic>
        <p:nvPicPr>
          <p:cNvPr id="7" name="Picture 6" descr="Plan Ahead">
            <a:extLst>
              <a:ext uri="{FF2B5EF4-FFF2-40B4-BE49-F238E27FC236}">
                <a16:creationId xmlns:a16="http://schemas.microsoft.com/office/drawing/2014/main" id="{2CA7AAE0-7F06-32C2-7A45-B97811908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222" y="2650315"/>
            <a:ext cx="5129556" cy="37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07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" name="Google Shape;1471;p33" descr="Hurricane Preparedness &#10;Complete a Written Pl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68536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C9EB3-28C3-C450-EAB7-5F7E6A0AD6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2" y="-1189554"/>
            <a:ext cx="11029616" cy="1189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Hurricane Preparedness </a:t>
            </a:r>
            <a:br>
              <a:rPr lang="en-US" dirty="0"/>
            </a:br>
            <a:r>
              <a:rPr lang="en-US" dirty="0"/>
              <a:t>Complete a Written Plan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1" name="Google Shape;1451;p7" descr="Hurricane Preparedness &#10;Assemble Disaster Suppli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68536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2E84A9-6C32-3366-F24A-6CE17CC191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2" y="-1189554"/>
            <a:ext cx="11029616" cy="1189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Hurricane Preparedness </a:t>
            </a:r>
            <a:br>
              <a:rPr lang="en-US" dirty="0"/>
            </a:br>
            <a:r>
              <a:rPr lang="en-US" dirty="0"/>
              <a:t>Assemble Disaster Supplies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6" name="Google Shape;1456;p8" descr="Hurricane Preparedness &#10;Get an insurance Checku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68536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853E74-EA3B-1580-1C50-6EC83BF535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2" y="-1189554"/>
            <a:ext cx="11029616" cy="1189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Hurricane Preparedness </a:t>
            </a:r>
            <a:br>
              <a:rPr lang="en-US" dirty="0"/>
            </a:br>
            <a:r>
              <a:rPr lang="en-US" dirty="0"/>
              <a:t>Get an insurance Checkup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1" name="Google Shape;1461;p11" descr="Hurricane Preparedness &#10;Strengthen your ho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2" cy="68536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24962C-1DF1-BB91-2E2A-C9D7693FF7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2" y="-1189554"/>
            <a:ext cx="11029616" cy="1189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Hurricane Preparedness </a:t>
            </a:r>
            <a:br>
              <a:rPr lang="en-US" dirty="0"/>
            </a:br>
            <a:r>
              <a:rPr lang="en-US" dirty="0"/>
              <a:t>Strengthen your home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C8A11-31E2-CF23-A891-B221C98733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Fort Bend County: At a glance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6CEBAC-DD06-1033-ACDA-F6A9CFDDCB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745" y="2240362"/>
            <a:ext cx="4862833" cy="383684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875 square miles (562,560 acres)</a:t>
            </a:r>
          </a:p>
          <a:p>
            <a:r>
              <a:rPr lang="en-US" sz="2400" dirty="0"/>
              <a:t>17 incorporated cities and towns</a:t>
            </a:r>
          </a:p>
          <a:p>
            <a:r>
              <a:rPr lang="en-US" sz="2400" dirty="0"/>
              <a:t>County Seat: Richmond</a:t>
            </a:r>
          </a:p>
          <a:p>
            <a:r>
              <a:rPr lang="en-US" sz="2400" dirty="0"/>
              <a:t>8</a:t>
            </a:r>
            <a:r>
              <a:rPr lang="en-US" sz="2400" baseline="30000" dirty="0"/>
              <a:t>th</a:t>
            </a:r>
            <a:r>
              <a:rPr lang="en-US" sz="2400" dirty="0"/>
              <a:t> Most Populous County in Texas</a:t>
            </a:r>
          </a:p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Most Diverse County in Texas</a:t>
            </a:r>
          </a:p>
        </p:txBody>
      </p:sp>
      <p:grpSp>
        <p:nvGrpSpPr>
          <p:cNvPr id="3" name="Group 2" descr="Numbers">
            <a:extLst>
              <a:ext uri="{FF2B5EF4-FFF2-40B4-BE49-F238E27FC236}">
                <a16:creationId xmlns:a16="http://schemas.microsoft.com/office/drawing/2014/main" id="{DAE32C1E-90FC-B124-9AE2-739D64EC27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5805" y="2210337"/>
            <a:ext cx="5874030" cy="3904379"/>
            <a:chOff x="95805" y="2210337"/>
            <a:chExt cx="5874030" cy="3904379"/>
          </a:xfrm>
        </p:grpSpPr>
        <p:pic>
          <p:nvPicPr>
            <p:cNvPr id="36" name="Graphic 35" descr="Schoolhouse with solid fill">
              <a:extLst>
                <a:ext uri="{FF2B5EF4-FFF2-40B4-BE49-F238E27FC236}">
                  <a16:creationId xmlns:a16="http://schemas.microsoft.com/office/drawing/2014/main" id="{F28649C2-1C30-FED4-BFF5-5845B013B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370" y="2210337"/>
              <a:ext cx="1295400" cy="12954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0D75BAF-AFA9-9020-F2E1-E0D8D75B9D88}"/>
                </a:ext>
              </a:extLst>
            </p:cNvPr>
            <p:cNvSpPr txBox="1"/>
            <p:nvPr/>
          </p:nvSpPr>
          <p:spPr>
            <a:xfrm>
              <a:off x="124970" y="3401663"/>
              <a:ext cx="2362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39A28"/>
                  </a:solidFill>
                </a:rPr>
                <a:t>7</a:t>
              </a:r>
            </a:p>
            <a:p>
              <a:pPr algn="ctr"/>
              <a:r>
                <a:rPr lang="en-US" sz="2000" dirty="0"/>
                <a:t>School Districts</a:t>
              </a:r>
            </a:p>
          </p:txBody>
        </p:sp>
        <p:pic>
          <p:nvPicPr>
            <p:cNvPr id="28" name="Picture 27" descr="A logo of The State of Texas Fort Bend County ">
              <a:extLst>
                <a:ext uri="{FF2B5EF4-FFF2-40B4-BE49-F238E27FC236}">
                  <a16:creationId xmlns:a16="http://schemas.microsoft.com/office/drawing/2014/main" id="{16760BDC-81B2-BAD9-C729-532874750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3749" y="3709100"/>
              <a:ext cx="1071563" cy="1071563"/>
            </a:xfrm>
            <a:prstGeom prst="rect">
              <a:avLst/>
            </a:prstGeom>
          </p:spPr>
        </p:pic>
        <p:pic>
          <p:nvPicPr>
            <p:cNvPr id="38" name="Graphic 37" descr="Hospital with solid fill">
              <a:extLst>
                <a:ext uri="{FF2B5EF4-FFF2-40B4-BE49-F238E27FC236}">
                  <a16:creationId xmlns:a16="http://schemas.microsoft.com/office/drawing/2014/main" id="{B3319D7B-3747-E072-0E93-08787BAD1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88121" y="2386783"/>
              <a:ext cx="1201228" cy="120122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51CD83-F724-1ACE-E79D-BF96A30B7810}"/>
                </a:ext>
              </a:extLst>
            </p:cNvPr>
            <p:cNvSpPr txBox="1"/>
            <p:nvPr/>
          </p:nvSpPr>
          <p:spPr>
            <a:xfrm>
              <a:off x="3607635" y="3425630"/>
              <a:ext cx="2362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32436E"/>
                  </a:solidFill>
                </a:rPr>
                <a:t>5</a:t>
              </a:r>
            </a:p>
            <a:p>
              <a:pPr algn="ctr"/>
              <a:r>
                <a:rPr lang="en-US" sz="2000" dirty="0"/>
                <a:t>Hospitals</a:t>
              </a:r>
            </a:p>
          </p:txBody>
        </p:sp>
        <p:pic>
          <p:nvPicPr>
            <p:cNvPr id="42" name="Graphic 41" descr="House with solid fill">
              <a:extLst>
                <a:ext uri="{FF2B5EF4-FFF2-40B4-BE49-F238E27FC236}">
                  <a16:creationId xmlns:a16="http://schemas.microsoft.com/office/drawing/2014/main" id="{5317D88F-5F4D-84B7-7209-5DA0D32EE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76291" y="4330475"/>
              <a:ext cx="1201228" cy="120122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D44580-B803-0205-0638-BB25323DB6A9}"/>
                </a:ext>
              </a:extLst>
            </p:cNvPr>
            <p:cNvSpPr txBox="1"/>
            <p:nvPr/>
          </p:nvSpPr>
          <p:spPr>
            <a:xfrm>
              <a:off x="95805" y="5369322"/>
              <a:ext cx="2362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32436E"/>
                  </a:solidFill>
                </a:rPr>
                <a:t>281,259</a:t>
              </a:r>
            </a:p>
            <a:p>
              <a:pPr algn="ctr"/>
              <a:r>
                <a:rPr lang="en-US" sz="2000" dirty="0"/>
                <a:t>Households</a:t>
              </a:r>
            </a:p>
          </p:txBody>
        </p:sp>
        <p:pic>
          <p:nvPicPr>
            <p:cNvPr id="40" name="Graphic 39" descr="Factory with solid fill">
              <a:extLst>
                <a:ext uri="{FF2B5EF4-FFF2-40B4-BE49-F238E27FC236}">
                  <a16:creationId xmlns:a16="http://schemas.microsoft.com/office/drawing/2014/main" id="{A8AD1A5C-5A60-6D3B-A5BB-C15E5F37F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130770" y="4215504"/>
              <a:ext cx="1295400" cy="12954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92F17E5-CC51-CD93-BC2B-F7A2C5E156A5}"/>
                </a:ext>
              </a:extLst>
            </p:cNvPr>
            <p:cNvSpPr txBox="1"/>
            <p:nvPr/>
          </p:nvSpPr>
          <p:spPr>
            <a:xfrm>
              <a:off x="3597370" y="5406830"/>
              <a:ext cx="2362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39A28"/>
                  </a:solidFill>
                </a:rPr>
                <a:t>17,654</a:t>
              </a:r>
            </a:p>
            <a:p>
              <a:pPr algn="ctr"/>
              <a:r>
                <a:rPr lang="en-US" sz="2000" dirty="0"/>
                <a:t>Total Businesses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975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6" name="Google Shape;1466;p15" descr="Hurricane Preparedness &#10;Help your neighb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974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7E3DA2-8060-384B-EF66-F721D95BD3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2" y="-1189554"/>
            <a:ext cx="11029616" cy="1189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Hurricane Preparedness </a:t>
            </a:r>
            <a:br>
              <a:rPr lang="en-US" dirty="0"/>
            </a:br>
            <a:r>
              <a:rPr lang="en-US" dirty="0"/>
              <a:t>Help your neighbor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3968143"/>
            <a:ext cx="11029615" cy="145926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00" b="1" dirty="0"/>
              <a:t>DO YOU KNOW WHAT LEVEE IMPROVEMENT DISTRICT YOU LIVE IN?</a:t>
            </a:r>
          </a:p>
        </p:txBody>
      </p:sp>
      <p:pic>
        <p:nvPicPr>
          <p:cNvPr id="8" name="Picture 7" descr="Levee">
            <a:extLst>
              <a:ext uri="{FF2B5EF4-FFF2-40B4-BE49-F238E27FC236}">
                <a16:creationId xmlns:a16="http://schemas.microsoft.com/office/drawing/2014/main" id="{95CEB463-5A88-0704-F35D-9FD31070F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344" y="616864"/>
            <a:ext cx="5297311" cy="3178387"/>
          </a:xfrm>
          <a:prstGeom prst="rect">
            <a:avLst/>
          </a:prstGeom>
        </p:spPr>
      </p:pic>
      <p:pic>
        <p:nvPicPr>
          <p:cNvPr id="4" name="Picture 3" descr="A logo of Fort Bend County Homeland Security and Emergency Management Agency">
            <a:extLst>
              <a:ext uri="{FF2B5EF4-FFF2-40B4-BE49-F238E27FC236}">
                <a16:creationId xmlns:a16="http://schemas.microsoft.com/office/drawing/2014/main" id="{05E1BB13-044C-5544-98F3-AA0FA93E0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509" y="5123774"/>
            <a:ext cx="1304980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62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LID/MUD</a:t>
            </a:r>
          </a:p>
        </p:txBody>
      </p:sp>
      <p:pic>
        <p:nvPicPr>
          <p:cNvPr id="4" name="Picture 3" descr="QR code for the Fort Bend County Levees">
            <a:hlinkClick r:id="rId2"/>
            <a:extLst>
              <a:ext uri="{FF2B5EF4-FFF2-40B4-BE49-F238E27FC236}">
                <a16:creationId xmlns:a16="http://schemas.microsoft.com/office/drawing/2014/main" id="{3AD7E4A3-9877-8287-7A26-25C6DFF7C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5" b="26897"/>
          <a:stretch/>
        </p:blipFill>
        <p:spPr>
          <a:xfrm>
            <a:off x="412758" y="1960160"/>
            <a:ext cx="5486400" cy="4088525"/>
          </a:xfrm>
          <a:prstGeom prst="rect">
            <a:avLst/>
          </a:prstGeom>
        </p:spPr>
      </p:pic>
      <p:pic>
        <p:nvPicPr>
          <p:cNvPr id="7" name="Picture 6" descr="QR code for the Fort Bend County GIS MAP">
            <a:hlinkClick r:id="rId4"/>
            <a:extLst>
              <a:ext uri="{FF2B5EF4-FFF2-40B4-BE49-F238E27FC236}">
                <a16:creationId xmlns:a16="http://schemas.microsoft.com/office/drawing/2014/main" id="{FD05F869-5DD9-4D93-6322-6FA8DD6A6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5" b="26019"/>
          <a:stretch/>
        </p:blipFill>
        <p:spPr>
          <a:xfrm>
            <a:off x="6119110" y="1960159"/>
            <a:ext cx="5486400" cy="4088525"/>
          </a:xfrm>
          <a:prstGeom prst="rect">
            <a:avLst/>
          </a:prstGeom>
        </p:spPr>
      </p:pic>
      <p:pic>
        <p:nvPicPr>
          <p:cNvPr id="5" name="Picture 4" descr="A logo of Fort Bend County Homeland Security and Emergency Management Agency">
            <a:extLst>
              <a:ext uri="{FF2B5EF4-FFF2-40B4-BE49-F238E27FC236}">
                <a16:creationId xmlns:a16="http://schemas.microsoft.com/office/drawing/2014/main" id="{9A5780A4-6BA4-EC12-8FB6-82F556ABC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1551" y="5090050"/>
            <a:ext cx="1751258" cy="175125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097B00-AD79-3062-EA91-09A55973E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D35D7-2BBB-C9E8-BD8D-10D7785CB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>
            <a:normAutofit/>
          </a:bodyPr>
          <a:lstStyle/>
          <a:p>
            <a:r>
              <a:t>Download Our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0681-0415-B999-C344-FD74CCDE6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224" y="1715956"/>
            <a:ext cx="3409782" cy="403658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Stay informed with the Fort Bend County HSEM App: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Real-time alerts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Preparedness tools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Emergency updates</a:t>
            </a:r>
          </a:p>
        </p:txBody>
      </p:sp>
      <p:pic>
        <p:nvPicPr>
          <p:cNvPr id="4" name="Picture 3" descr="Download our free mobile app today">
            <a:hlinkClick r:id="rId2"/>
            <a:extLst>
              <a:ext uri="{FF2B5EF4-FFF2-40B4-BE49-F238E27FC236}">
                <a16:creationId xmlns:a16="http://schemas.microsoft.com/office/drawing/2014/main" id="{B4976843-30F4-508D-8DAE-9424BC80F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256" y="-1"/>
            <a:ext cx="5391806" cy="6846739"/>
          </a:xfrm>
          <a:prstGeom prst="rect">
            <a:avLst/>
          </a:prstGeom>
        </p:spPr>
      </p:pic>
      <p:pic>
        <p:nvPicPr>
          <p:cNvPr id="5" name="Picture 4" descr="A logo of Fort Bend County Homeland Security and Emergency Management Agency">
            <a:extLst>
              <a:ext uri="{FF2B5EF4-FFF2-40B4-BE49-F238E27FC236}">
                <a16:creationId xmlns:a16="http://schemas.microsoft.com/office/drawing/2014/main" id="{E4903EBE-A6B1-E520-21F5-ED139EA98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488246"/>
            <a:ext cx="1304980" cy="1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99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874D-95DA-FCE4-B45A-3AD062A5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effectLst/>
              </a:rPr>
              <a:t>How to get Fort Bend County Alerts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36882-5D8A-CB36-C553-AE35FEE65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812665" cy="43972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Sign Up for FBC Alert: Text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FBCAlert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 888777, or sign up for email, phone, and app alerts scanning the QR code.</a:t>
            </a:r>
          </a:p>
          <a:p>
            <a:pPr marL="0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Download the FBC Alert App: Available for Apple and Android devices. </a:t>
            </a:r>
          </a:p>
          <a:p>
            <a:pPr marL="0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Listen to AM 1670: </a:t>
            </a:r>
          </a:p>
          <a:p>
            <a:pPr lvl="1"/>
            <a:r>
              <a:rPr lang="en-US" sz="1900" dirty="0"/>
              <a:t>This is the dedicated AM radio station for county alerts.</a:t>
            </a:r>
          </a:p>
          <a:p>
            <a:pPr marL="0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FBC Alert">
            <a:extLst>
              <a:ext uri="{FF2B5EF4-FFF2-40B4-BE49-F238E27FC236}">
                <a16:creationId xmlns:a16="http://schemas.microsoft.com/office/drawing/2014/main" id="{31DF766E-1723-E1B0-DA8B-8D78DC16F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967" y="2180496"/>
            <a:ext cx="2827265" cy="495343"/>
          </a:xfrm>
          <a:prstGeom prst="rect">
            <a:avLst/>
          </a:prstGeom>
        </p:spPr>
      </p:pic>
      <p:pic>
        <p:nvPicPr>
          <p:cNvPr id="9" name="Picture 8" descr="QR Code for FBC alert">
            <a:hlinkClick r:id="rId3"/>
            <a:extLst>
              <a:ext uri="{FF2B5EF4-FFF2-40B4-BE49-F238E27FC236}">
                <a16:creationId xmlns:a16="http://schemas.microsoft.com/office/drawing/2014/main" id="{A0038E2E-496E-375F-2A78-6731E4288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410" y="2854433"/>
            <a:ext cx="2170378" cy="21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62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44CA1-C2AB-4948-90D1-31B22D96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STEAR Program?</a:t>
            </a:r>
            <a:br>
              <a:rPr lang="en-US" dirty="0"/>
            </a:br>
            <a:r>
              <a:rPr lang="en-US" sz="2000" b="0" i="0" dirty="0">
                <a:effectLst/>
                <a:latin typeface="Google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of Texas Emergency Assistance Registry</a:t>
            </a:r>
            <a:r>
              <a:rPr lang="en-US" sz="2000" b="0" i="0" dirty="0">
                <a:effectLst/>
                <a:latin typeface="Google Sans"/>
              </a:rPr>
              <a:t>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19C9B-2F2E-4219-7EA4-611327AE5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88703" y="2086882"/>
            <a:ext cx="5422390" cy="3633047"/>
          </a:xfrm>
        </p:spPr>
        <p:txBody>
          <a:bodyPr/>
          <a:lstStyle/>
          <a:p>
            <a:r>
              <a:rPr lang="en-US" b="1" dirty="0"/>
              <a:t>Why Register?</a:t>
            </a:r>
            <a:br>
              <a:rPr lang="en-US" dirty="0"/>
            </a:br>
            <a:r>
              <a:rPr lang="en-US" dirty="0"/>
              <a:t>Registering helps responders:</a:t>
            </a:r>
            <a:br>
              <a:rPr lang="en-US" dirty="0"/>
            </a:br>
            <a:r>
              <a:rPr lang="en-US" dirty="0"/>
              <a:t>✔ Plan more effectively</a:t>
            </a:r>
            <a:br>
              <a:rPr lang="en-US" dirty="0"/>
            </a:br>
            <a:r>
              <a:rPr lang="en-US" dirty="0"/>
              <a:t>✔ Prioritize assistance</a:t>
            </a:r>
            <a:br>
              <a:rPr lang="en-US" dirty="0"/>
            </a:br>
            <a:r>
              <a:rPr lang="en-US" dirty="0"/>
              <a:t>✔ Support community safety</a:t>
            </a:r>
          </a:p>
          <a:p>
            <a:r>
              <a:rPr lang="en-US" b="1" dirty="0"/>
              <a:t>How to Register</a:t>
            </a:r>
            <a:br>
              <a:rPr lang="en-US" dirty="0"/>
            </a:br>
            <a:r>
              <a:rPr lang="en-US" dirty="0"/>
              <a:t>🌐 Online: State of Texas Emergency Assistance Registry</a:t>
            </a:r>
            <a:br>
              <a:rPr lang="en-US" dirty="0"/>
            </a:br>
            <a:r>
              <a:rPr lang="en-US" dirty="0"/>
              <a:t>📞 Call 2-1-1 (or video relay option)</a:t>
            </a:r>
            <a:br>
              <a:rPr lang="en-US" dirty="0"/>
            </a:br>
            <a:r>
              <a:rPr lang="en-US" dirty="0"/>
              <a:t>📄 Download registration forms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9C26F4-8103-1299-8742-46FB8D502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665" y="2080518"/>
            <a:ext cx="5592735" cy="1822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Is a </a:t>
            </a:r>
            <a:r>
              <a:rPr lang="en-US" sz="2000" b="1" dirty="0"/>
              <a:t>free, voluntary registry</a:t>
            </a:r>
            <a:r>
              <a:rPr lang="en-US" sz="2000" dirty="0"/>
              <a:t> that helps emergency planners and responders identify individuals who may need additional assistance during emergencies.</a:t>
            </a:r>
          </a:p>
        </p:txBody>
      </p:sp>
      <p:sp>
        <p:nvSpPr>
          <p:cNvPr id="4" name="AutoShape 2" descr="Five Corners: What You Need to Know About the STEAR Program ...">
            <a:extLst>
              <a:ext uri="{FF2B5EF4-FFF2-40B4-BE49-F238E27FC236}">
                <a16:creationId xmlns:a16="http://schemas.microsoft.com/office/drawing/2014/main" id="{EB6F07A4-EFE2-EE9B-12CF-3583A7399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124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Who should register for STEAR">
            <a:extLst>
              <a:ext uri="{FF2B5EF4-FFF2-40B4-BE49-F238E27FC236}">
                <a16:creationId xmlns:a16="http://schemas.microsoft.com/office/drawing/2014/main" id="{BEB0F044-61E5-3BB3-57AB-321C105E4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29452" r="8896" b="9971"/>
          <a:stretch/>
        </p:blipFill>
        <p:spPr>
          <a:xfrm>
            <a:off x="1758765" y="3903405"/>
            <a:ext cx="3486069" cy="251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06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EB7086-616E-4D44-94BE-D0F763561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15DB35-53D7-4EDC-A965-A43492961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mergency Operations Center Contact Information">
            <a:hlinkClick r:id="rId2"/>
            <a:extLst>
              <a:ext uri="{FF2B5EF4-FFF2-40B4-BE49-F238E27FC236}">
                <a16:creationId xmlns:a16="http://schemas.microsoft.com/office/drawing/2014/main" id="{2AF1FE45-ECA5-384E-03D9-13ADDC245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212" y="962096"/>
            <a:ext cx="5482043" cy="577057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B610F9C-62FE-46FC-8607-C35030B63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DCB18-C648-4D99-974A-E95D774BA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Follow US</a:t>
            </a:r>
          </a:p>
        </p:txBody>
      </p:sp>
      <p:pic>
        <p:nvPicPr>
          <p:cNvPr id="12" name="Picture 11" descr="A logo of Fort Bend County Homeland Security and Emergency Management Agency">
            <a:extLst>
              <a:ext uri="{FF2B5EF4-FFF2-40B4-BE49-F238E27FC236}">
                <a16:creationId xmlns:a16="http://schemas.microsoft.com/office/drawing/2014/main" id="{3DA2244F-40B2-FCCF-A62B-108D71061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918" y="3940637"/>
            <a:ext cx="1780669" cy="17806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E22777-ACC9-51CB-B0E1-A59346CC8403}"/>
              </a:ext>
            </a:extLst>
          </p:cNvPr>
          <p:cNvSpPr txBox="1"/>
          <p:nvPr/>
        </p:nvSpPr>
        <p:spPr>
          <a:xfrm>
            <a:off x="1541096" y="687895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EOC@fortbendcountytx.gov</a:t>
            </a:r>
          </a:p>
        </p:txBody>
      </p:sp>
    </p:spTree>
    <p:extLst>
      <p:ext uri="{BB962C8B-B14F-4D97-AF65-F5344CB8AC3E}">
        <p14:creationId xmlns:p14="http://schemas.microsoft.com/office/powerpoint/2010/main" val="1111701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180A9-4B50-498C-92B6-676B4B54ABA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130756" y="1224915"/>
            <a:ext cx="6632028" cy="44081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4800" b="1" dirty="0">
                <a:solidFill>
                  <a:schemeClr val="tx2"/>
                </a:solidFill>
              </a:rPr>
              <a:t>Greg Babst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Emergency Manager Coordinator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Homeland Security &amp; Emergency Management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Greg.Babst@fbctx.gov</a:t>
            </a:r>
          </a:p>
        </p:txBody>
      </p:sp>
      <p:pic>
        <p:nvPicPr>
          <p:cNvPr id="6" name="Picture 5" descr="QR Code Homeland Security &amp; Emergency Management Web Page&#10;">
            <a:hlinkClick r:id="rId2"/>
            <a:extLst>
              <a:ext uri="{FF2B5EF4-FFF2-40B4-BE49-F238E27FC236}">
                <a16:creationId xmlns:a16="http://schemas.microsoft.com/office/drawing/2014/main" id="{F9AA5F33-D386-44D6-B07B-26D767FD3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6" y="1075142"/>
            <a:ext cx="4408170" cy="440817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E527B95-AE34-119D-D855-AD46215330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2" y="-1189554"/>
            <a:ext cx="11029616" cy="1189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Greg Babst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380231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EB7086-616E-4D44-94BE-D0F763561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15DB35-53D7-4EDC-A965-A43492961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ave the date 2026 Ready Fort Bend EXPO">
            <a:extLst>
              <a:ext uri="{FF2B5EF4-FFF2-40B4-BE49-F238E27FC236}">
                <a16:creationId xmlns:a16="http://schemas.microsoft.com/office/drawing/2014/main" id="{7ADFC66A-F647-1551-F244-FFEC18AE8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763" y="185109"/>
            <a:ext cx="5044249" cy="648778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B610F9C-62FE-46FC-8607-C35030B63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7C9C109-A439-E8CD-36C9-FA78477097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296275" y="1419225"/>
            <a:ext cx="3081576" cy="208586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Fort Bend County HSEM EXPO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DB075-A825-BEB7-AB2E-55964864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FAB73BC-B049-4115-A692-8D63A059BFB8}" type="slidenum">
              <a:rPr lang="en-US" noProof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pPr defTabSz="914400">
                <a:spcAft>
                  <a:spcPts val="600"/>
                </a:spcAft>
              </a:pPr>
              <a:t>28</a:t>
            </a:fld>
            <a:endParaRPr lang="en-US" noProof="0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69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yer with information for the Ready Fort Bend EXPO 2026">
            <a:extLst>
              <a:ext uri="{FF2B5EF4-FFF2-40B4-BE49-F238E27FC236}">
                <a16:creationId xmlns:a16="http://schemas.microsoft.com/office/drawing/2014/main" id="{5C931FEE-5244-1776-718A-DD2617C759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52799" y="0"/>
            <a:ext cx="54864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EF6395-465A-461D-B909-ECA060C59D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2" y="-1189554"/>
            <a:ext cx="11029616" cy="1189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Ready fort bend expo flyer</a:t>
            </a:r>
          </a:p>
        </p:txBody>
      </p:sp>
    </p:spTree>
    <p:extLst>
      <p:ext uri="{BB962C8B-B14F-4D97-AF65-F5344CB8AC3E}">
        <p14:creationId xmlns:p14="http://schemas.microsoft.com/office/powerpoint/2010/main" val="3251742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C8A11-31E2-CF23-A891-B221C9873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Fort Bend County: Population &amp; demographics</a:t>
            </a:r>
          </a:p>
        </p:txBody>
      </p:sp>
      <p:grpSp>
        <p:nvGrpSpPr>
          <p:cNvPr id="26" name="Group 25" descr="Total Population Estimate&#10;">
            <a:extLst>
              <a:ext uri="{FF2B5EF4-FFF2-40B4-BE49-F238E27FC236}">
                <a16:creationId xmlns:a16="http://schemas.microsoft.com/office/drawing/2014/main" id="{37E69A82-F539-ABF6-7A57-BB4AB6D9943F}"/>
              </a:ext>
            </a:extLst>
          </p:cNvPr>
          <p:cNvGrpSpPr/>
          <p:nvPr/>
        </p:nvGrpSpPr>
        <p:grpSpPr>
          <a:xfrm>
            <a:off x="135600" y="2119744"/>
            <a:ext cx="2362200" cy="1868793"/>
            <a:chOff x="-190500" y="1545859"/>
            <a:chExt cx="2362200" cy="1868793"/>
          </a:xfrm>
        </p:grpSpPr>
        <p:pic>
          <p:nvPicPr>
            <p:cNvPr id="5" name="Graphic 4" descr="Group of people with solid fill">
              <a:extLst>
                <a:ext uri="{FF2B5EF4-FFF2-40B4-BE49-F238E27FC236}">
                  <a16:creationId xmlns:a16="http://schemas.microsoft.com/office/drawing/2014/main" id="{344911F4-B4BC-086A-FE1B-3B92EB6F2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400" y="1545859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154677-0131-C8A9-FED2-49F279E944F1}"/>
                </a:ext>
              </a:extLst>
            </p:cNvPr>
            <p:cNvSpPr txBox="1"/>
            <p:nvPr/>
          </p:nvSpPr>
          <p:spPr>
            <a:xfrm>
              <a:off x="-190500" y="2491322"/>
              <a:ext cx="2362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C39A28"/>
                  </a:solidFill>
                </a:rPr>
                <a:t>958,434</a:t>
              </a:r>
            </a:p>
            <a:p>
              <a:pPr algn="ctr"/>
              <a:r>
                <a:rPr lang="en-US" dirty="0"/>
                <a:t>Total Population Estimate</a:t>
              </a:r>
            </a:p>
          </p:txBody>
        </p:sp>
      </p:grpSp>
      <p:grpSp>
        <p:nvGrpSpPr>
          <p:cNvPr id="25" name="Group 24" descr="Median Age&#10;">
            <a:extLst>
              <a:ext uri="{FF2B5EF4-FFF2-40B4-BE49-F238E27FC236}">
                <a16:creationId xmlns:a16="http://schemas.microsoft.com/office/drawing/2014/main" id="{60801D33-9DF8-2742-CC32-7D6C0904240E}"/>
              </a:ext>
            </a:extLst>
          </p:cNvPr>
          <p:cNvGrpSpPr/>
          <p:nvPr/>
        </p:nvGrpSpPr>
        <p:grpSpPr>
          <a:xfrm>
            <a:off x="2630796" y="1972412"/>
            <a:ext cx="2362200" cy="2014899"/>
            <a:chOff x="-134282" y="3958998"/>
            <a:chExt cx="2362200" cy="20148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D0529C-8FF7-9BB9-C70F-9A6462907C59}"/>
                </a:ext>
              </a:extLst>
            </p:cNvPr>
            <p:cNvSpPr txBox="1"/>
            <p:nvPr/>
          </p:nvSpPr>
          <p:spPr>
            <a:xfrm>
              <a:off x="-134282" y="5050567"/>
              <a:ext cx="2362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2436E"/>
                  </a:solidFill>
                </a:rPr>
                <a:t>~132%</a:t>
              </a:r>
            </a:p>
            <a:p>
              <a:pPr algn="ctr"/>
              <a:r>
                <a:rPr lang="en-US" dirty="0"/>
                <a:t>Population Growth Since 2000</a:t>
              </a:r>
            </a:p>
          </p:txBody>
        </p:sp>
        <p:pic>
          <p:nvPicPr>
            <p:cNvPr id="10" name="Graphic 9" descr="Upward trend with solid fill">
              <a:extLst>
                <a:ext uri="{FF2B5EF4-FFF2-40B4-BE49-F238E27FC236}">
                  <a16:creationId xmlns:a16="http://schemas.microsoft.com/office/drawing/2014/main" id="{AD545F89-7DEC-1534-2D5F-8A555C803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584" y="3958998"/>
              <a:ext cx="1045699" cy="1045699"/>
            </a:xfrm>
            <a:prstGeom prst="rect">
              <a:avLst/>
            </a:prstGeom>
          </p:spPr>
        </p:pic>
      </p:grpSp>
      <p:grpSp>
        <p:nvGrpSpPr>
          <p:cNvPr id="28" name="Group 27" descr="Speak a language other than English at home&#10;">
            <a:extLst>
              <a:ext uri="{FF2B5EF4-FFF2-40B4-BE49-F238E27FC236}">
                <a16:creationId xmlns:a16="http://schemas.microsoft.com/office/drawing/2014/main" id="{3B00F489-0433-4C88-8185-E8B04D96B98E}"/>
              </a:ext>
            </a:extLst>
          </p:cNvPr>
          <p:cNvGrpSpPr/>
          <p:nvPr/>
        </p:nvGrpSpPr>
        <p:grpSpPr>
          <a:xfrm>
            <a:off x="9409046" y="1928153"/>
            <a:ext cx="2362200" cy="2290287"/>
            <a:chOff x="4866508" y="1410185"/>
            <a:chExt cx="2362200" cy="22902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C151B0-D3B4-A460-55FD-75631C474537}"/>
                </a:ext>
              </a:extLst>
            </p:cNvPr>
            <p:cNvSpPr txBox="1"/>
            <p:nvPr/>
          </p:nvSpPr>
          <p:spPr>
            <a:xfrm>
              <a:off x="4866508" y="2500143"/>
              <a:ext cx="2362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C39A28"/>
                  </a:solidFill>
                </a:rPr>
                <a:t>42.8%</a:t>
              </a:r>
            </a:p>
            <a:p>
              <a:pPr algn="ctr"/>
              <a:r>
                <a:rPr lang="en-US" dirty="0"/>
                <a:t>Speak a language other than English at home</a:t>
              </a:r>
            </a:p>
          </p:txBody>
        </p:sp>
        <p:pic>
          <p:nvPicPr>
            <p:cNvPr id="13" name="Graphic 12" descr="Chat with solid fill">
              <a:extLst>
                <a:ext uri="{FF2B5EF4-FFF2-40B4-BE49-F238E27FC236}">
                  <a16:creationId xmlns:a16="http://schemas.microsoft.com/office/drawing/2014/main" id="{C30C6F2B-0841-4D5E-B872-400135D03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5158" y="1410185"/>
              <a:ext cx="1104900" cy="1104900"/>
            </a:xfrm>
            <a:prstGeom prst="rect">
              <a:avLst/>
            </a:prstGeom>
          </p:spPr>
        </p:pic>
      </p:grpSp>
      <p:grpSp>
        <p:nvGrpSpPr>
          <p:cNvPr id="24" name="Group 23" descr="Median Age">
            <a:extLst>
              <a:ext uri="{FF2B5EF4-FFF2-40B4-BE49-F238E27FC236}">
                <a16:creationId xmlns:a16="http://schemas.microsoft.com/office/drawing/2014/main" id="{2E6AC52D-55CE-12A7-CA51-7D39C9C96066}"/>
              </a:ext>
            </a:extLst>
          </p:cNvPr>
          <p:cNvGrpSpPr/>
          <p:nvPr/>
        </p:nvGrpSpPr>
        <p:grpSpPr>
          <a:xfrm>
            <a:off x="5007105" y="2005516"/>
            <a:ext cx="2362200" cy="1700711"/>
            <a:chOff x="1848779" y="3941335"/>
            <a:chExt cx="2362200" cy="17007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4C7C92-82D4-1ABD-3A84-4176B63521A0}"/>
                </a:ext>
              </a:extLst>
            </p:cNvPr>
            <p:cNvSpPr txBox="1"/>
            <p:nvPr/>
          </p:nvSpPr>
          <p:spPr>
            <a:xfrm>
              <a:off x="1848779" y="4995715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C39A28"/>
                  </a:solidFill>
                </a:rPr>
                <a:t>37.1 years</a:t>
              </a:r>
            </a:p>
            <a:p>
              <a:pPr algn="ctr"/>
              <a:r>
                <a:rPr lang="en-US" dirty="0"/>
                <a:t>Median Age</a:t>
              </a:r>
            </a:p>
          </p:txBody>
        </p:sp>
        <p:pic>
          <p:nvPicPr>
            <p:cNvPr id="16" name="Graphic 15" descr="Cake with solid fill">
              <a:extLst>
                <a:ext uri="{FF2B5EF4-FFF2-40B4-BE49-F238E27FC236}">
                  <a16:creationId xmlns:a16="http://schemas.microsoft.com/office/drawing/2014/main" id="{4C173140-79AE-A412-589C-3FC13A009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33915" y="3941335"/>
              <a:ext cx="914400" cy="914400"/>
            </a:xfrm>
            <a:prstGeom prst="rect">
              <a:avLst/>
            </a:prstGeom>
          </p:spPr>
        </p:pic>
      </p:grpSp>
      <p:grpSp>
        <p:nvGrpSpPr>
          <p:cNvPr id="27" name="Group 26" descr="Foreign Born&#10;">
            <a:extLst>
              <a:ext uri="{FF2B5EF4-FFF2-40B4-BE49-F238E27FC236}">
                <a16:creationId xmlns:a16="http://schemas.microsoft.com/office/drawing/2014/main" id="{7473D2D1-100A-CBBF-1410-D7ED5BE89CF1}"/>
              </a:ext>
            </a:extLst>
          </p:cNvPr>
          <p:cNvGrpSpPr/>
          <p:nvPr/>
        </p:nvGrpSpPr>
        <p:grpSpPr>
          <a:xfrm>
            <a:off x="7143101" y="2158155"/>
            <a:ext cx="2362200" cy="1548072"/>
            <a:chOff x="1718621" y="1533311"/>
            <a:chExt cx="2362200" cy="154807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223132-D4C8-E265-277D-9FFDD382EB49}"/>
                </a:ext>
              </a:extLst>
            </p:cNvPr>
            <p:cNvSpPr txBox="1"/>
            <p:nvPr/>
          </p:nvSpPr>
          <p:spPr>
            <a:xfrm>
              <a:off x="1718621" y="2435052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2436E"/>
                  </a:solidFill>
                </a:rPr>
                <a:t>30.0%</a:t>
              </a:r>
            </a:p>
            <a:p>
              <a:pPr algn="ctr"/>
              <a:r>
                <a:rPr lang="en-US" dirty="0"/>
                <a:t>Foreign Born</a:t>
              </a:r>
            </a:p>
          </p:txBody>
        </p:sp>
        <p:pic>
          <p:nvPicPr>
            <p:cNvPr id="19" name="Graphic 18" descr="Earth globe: Americas with solid fill">
              <a:extLst>
                <a:ext uri="{FF2B5EF4-FFF2-40B4-BE49-F238E27FC236}">
                  <a16:creationId xmlns:a16="http://schemas.microsoft.com/office/drawing/2014/main" id="{B030A491-BB81-1CF4-5751-269952DAF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45942" y="1533311"/>
              <a:ext cx="874898" cy="874898"/>
            </a:xfrm>
            <a:prstGeom prst="rect">
              <a:avLst/>
            </a:prstGeom>
          </p:spPr>
        </p:pic>
      </p:grpSp>
      <p:graphicFrame>
        <p:nvGraphicFramePr>
          <p:cNvPr id="20" name="Chart 19" descr="Race">
            <a:extLst>
              <a:ext uri="{FF2B5EF4-FFF2-40B4-BE49-F238E27FC236}">
                <a16:creationId xmlns:a16="http://schemas.microsoft.com/office/drawing/2014/main" id="{E4AFBBB6-1F75-AF9E-8F95-0DEC75E64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567674"/>
              </p:ext>
            </p:extLst>
          </p:nvPr>
        </p:nvGraphicFramePr>
        <p:xfrm>
          <a:off x="-103640" y="3701646"/>
          <a:ext cx="5207000" cy="3776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3" name="Chart 22" descr="Ethnicity">
            <a:extLst>
              <a:ext uri="{FF2B5EF4-FFF2-40B4-BE49-F238E27FC236}">
                <a16:creationId xmlns:a16="http://schemas.microsoft.com/office/drawing/2014/main" id="{4946C38B-69F8-D8BC-A468-F305C882FF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6363114"/>
              </p:ext>
            </p:extLst>
          </p:nvPr>
        </p:nvGraphicFramePr>
        <p:xfrm>
          <a:off x="4947705" y="3890917"/>
          <a:ext cx="5642441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2807734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1D0F-C00D-8B40-E735-12ED860713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9443" y="5104106"/>
            <a:ext cx="4961039" cy="11075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Emergency Operations Center (EOC)</a:t>
            </a:r>
          </a:p>
        </p:txBody>
      </p:sp>
    </p:spTree>
    <p:extLst>
      <p:ext uri="{BB962C8B-B14F-4D97-AF65-F5344CB8AC3E}">
        <p14:creationId xmlns:p14="http://schemas.microsoft.com/office/powerpoint/2010/main" val="1539158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B725B900-5AB5-B1A5-F239-469ECA1D8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90CC8-4B88-7AE7-884F-0DC6FC091A9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24910" y="304800"/>
            <a:ext cx="4648200" cy="6248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4800" b="1" dirty="0">
                <a:solidFill>
                  <a:schemeClr val="tx2"/>
                </a:solidFill>
              </a:rPr>
              <a:t>Martha Rincon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Community Outreach Planner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Homeland Security &amp; Emergency Management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  <a:hlinkClick r:id="rId3"/>
              </a:rPr>
              <a:t>Martha.Rincon@fbctx.gov</a:t>
            </a:r>
            <a:endParaRPr lang="en-US" sz="22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(832) 612.1426</a:t>
            </a:r>
            <a:br>
              <a:rPr lang="en-US" sz="2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(281) 238.3401</a:t>
            </a:r>
          </a:p>
        </p:txBody>
      </p:sp>
      <p:pic>
        <p:nvPicPr>
          <p:cNvPr id="6" name="Picture 5" descr="QR Code Homeland Security &amp; Emergency Management Web Page&#10;">
            <a:hlinkClick r:id="rId4"/>
            <a:extLst>
              <a:ext uri="{FF2B5EF4-FFF2-40B4-BE49-F238E27FC236}">
                <a16:creationId xmlns:a16="http://schemas.microsoft.com/office/drawing/2014/main" id="{A19932E4-C416-1F19-C495-6F420737FB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80" y="1224915"/>
            <a:ext cx="4408170" cy="44081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C52A17-42C0-45F1-57B4-CAC07FCB53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2" y="-1189554"/>
            <a:ext cx="11029616" cy="1189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Martha rincon’s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717818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Google Shape;1346;p184" descr="Alicia 19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4926"/>
            <a:ext cx="6003925" cy="3662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84" descr="Tornado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6163" y="3429000"/>
            <a:ext cx="6065836" cy="346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184" descr="Storm Surge Flooding&#10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03924" y="-15124"/>
            <a:ext cx="618807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184" descr="Flooding Rains&#10;Harvey 20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3452703"/>
            <a:ext cx="6126164" cy="346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184"/>
          <p:cNvSpPr txBox="1"/>
          <p:nvPr/>
        </p:nvSpPr>
        <p:spPr>
          <a:xfrm>
            <a:off x="470435" y="248412"/>
            <a:ext cx="1752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lvl="0">
              <a:buClr>
                <a:srgbClr val="000000"/>
              </a:buClr>
              <a:buSzPts val="1800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highlight>
                  <a:srgbClr val="C0C0C0"/>
                </a:highlight>
                <a:latin typeface="Lato"/>
                <a:ea typeface="Lato"/>
                <a:cs typeface="Lato"/>
                <a:sym typeface="Lato"/>
              </a:rPr>
              <a:t>Alicia, 1983</a:t>
            </a:r>
            <a:endParaRPr dirty="0">
              <a:solidFill>
                <a:schemeClr val="accent5">
                  <a:lumMod val="50000"/>
                </a:schemeClr>
              </a:solidFill>
              <a:highlight>
                <a:srgbClr val="C0C0C0"/>
              </a:highlight>
              <a:latin typeface="Lato"/>
              <a:ea typeface="Lato"/>
              <a:cs typeface="Lato"/>
              <a:sym typeface="Arial"/>
            </a:endParaRPr>
          </a:p>
        </p:txBody>
      </p:sp>
      <p:sp>
        <p:nvSpPr>
          <p:cNvPr id="1351" name="Google Shape;1351;p184"/>
          <p:cNvSpPr txBox="1"/>
          <p:nvPr/>
        </p:nvSpPr>
        <p:spPr>
          <a:xfrm>
            <a:off x="10058400" y="3716488"/>
            <a:ext cx="2193927" cy="29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lvl="0">
              <a:buClr>
                <a:srgbClr val="000000"/>
              </a:buClr>
              <a:buSzPts val="1800"/>
            </a:pPr>
            <a:r>
              <a:rPr lang="en-US" dirty="0" err="1">
                <a:solidFill>
                  <a:schemeClr val="accent5">
                    <a:lumMod val="50000"/>
                  </a:schemeClr>
                </a:solidFill>
                <a:highlight>
                  <a:srgbClr val="C0C0C0"/>
                </a:highlight>
                <a:latin typeface="Lato"/>
                <a:ea typeface="Lato"/>
                <a:cs typeface="Lato"/>
                <a:sym typeface="Lato"/>
              </a:rPr>
              <a:t>Nedville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highlight>
                  <a:srgbClr val="C0C0C0"/>
                </a:highlight>
                <a:latin typeface="Lato"/>
                <a:ea typeface="Lato"/>
                <a:cs typeface="Lato"/>
                <a:sym typeface="Lato"/>
              </a:rPr>
              <a:t> Area, 2023</a:t>
            </a:r>
            <a:endParaRPr dirty="0">
              <a:solidFill>
                <a:schemeClr val="accent5">
                  <a:lumMod val="50000"/>
                </a:schemeClr>
              </a:solidFill>
              <a:highlight>
                <a:srgbClr val="C0C0C0"/>
              </a:highlight>
              <a:latin typeface="Lato"/>
              <a:ea typeface="Lato"/>
              <a:cs typeface="Lato"/>
              <a:sym typeface="Arial"/>
            </a:endParaRPr>
          </a:p>
        </p:txBody>
      </p:sp>
      <p:sp>
        <p:nvSpPr>
          <p:cNvPr id="1352" name="Google Shape;1352;p184"/>
          <p:cNvSpPr txBox="1"/>
          <p:nvPr/>
        </p:nvSpPr>
        <p:spPr>
          <a:xfrm>
            <a:off x="187463" y="3731423"/>
            <a:ext cx="1639888" cy="22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defPPr>
              <a:defRPr lang="en-US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u="none" strike="noStrike" cap="none">
                <a:solidFill>
                  <a:srgbClr val="C39A28"/>
                </a:solidFill>
                <a:highlight>
                  <a:srgbClr val="C0C0C0"/>
                </a:highlight>
                <a:latin typeface="Lato"/>
                <a:ea typeface="Lato"/>
                <a:cs typeface="Lato"/>
              </a:defRPr>
            </a:lvl1pPr>
          </a:lstStyle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sym typeface="Lato"/>
              </a:rPr>
              <a:t>Harvey, 2017</a:t>
            </a:r>
            <a:endParaRPr dirty="0">
              <a:solidFill>
                <a:schemeClr val="accent5">
                  <a:lumMod val="50000"/>
                </a:schemeClr>
              </a:solidFill>
              <a:sym typeface="Arial"/>
            </a:endParaRPr>
          </a:p>
        </p:txBody>
      </p:sp>
      <p:sp>
        <p:nvSpPr>
          <p:cNvPr id="1353" name="Google Shape;1353;p184"/>
          <p:cNvSpPr txBox="1"/>
          <p:nvPr/>
        </p:nvSpPr>
        <p:spPr>
          <a:xfrm>
            <a:off x="10879934" y="340498"/>
            <a:ext cx="1182687" cy="22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defPPr>
              <a:defRPr lang="en-US"/>
            </a:defPPr>
            <a:lvl1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u="none" strike="noStrike" cap="none">
                <a:solidFill>
                  <a:srgbClr val="C39A28"/>
                </a:solidFill>
                <a:highlight>
                  <a:srgbClr val="C0C0C0"/>
                </a:highlight>
                <a:latin typeface="Lato"/>
                <a:ea typeface="Lato"/>
                <a:cs typeface="Lato"/>
              </a:defRPr>
            </a:lvl1pPr>
          </a:lstStyle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sym typeface="Lato"/>
              </a:rPr>
              <a:t>Ike, 2008</a:t>
            </a:r>
            <a:endParaRPr dirty="0">
              <a:solidFill>
                <a:schemeClr val="accent5">
                  <a:lumMod val="50000"/>
                </a:schemeClr>
              </a:solidFill>
              <a:sym typeface="Arial"/>
            </a:endParaRPr>
          </a:p>
        </p:txBody>
      </p:sp>
      <p:sp>
        <p:nvSpPr>
          <p:cNvPr id="1354" name="Google Shape;1354;p184"/>
          <p:cNvSpPr txBox="1"/>
          <p:nvPr/>
        </p:nvSpPr>
        <p:spPr>
          <a:xfrm>
            <a:off x="187463" y="23704"/>
            <a:ext cx="2008187" cy="41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7"/>
              <a:buFont typeface="Gill Sans"/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highlight>
                  <a:srgbClr val="C0C0C0"/>
                </a:highlight>
                <a:latin typeface="Gill Sans"/>
                <a:ea typeface="Gill Sans"/>
                <a:cs typeface="Gill Sans"/>
                <a:sym typeface="Gill Sans"/>
              </a:rPr>
              <a:t>Damaging Winds</a:t>
            </a:r>
            <a:endParaRPr sz="1867" b="0" i="0" u="none" strike="noStrike" cap="none" dirty="0">
              <a:solidFill>
                <a:srgbClr val="000000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184"/>
          <p:cNvSpPr txBox="1"/>
          <p:nvPr/>
        </p:nvSpPr>
        <p:spPr>
          <a:xfrm>
            <a:off x="10477103" y="3489620"/>
            <a:ext cx="1405731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7"/>
              <a:buFont typeface="Gill Sans"/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highlight>
                  <a:srgbClr val="C0C0C0"/>
                </a:highlight>
                <a:latin typeface="Gill Sans"/>
                <a:ea typeface="Gill Sans"/>
                <a:cs typeface="Gill Sans"/>
                <a:sym typeface="Gill Sans"/>
              </a:rPr>
              <a:t>Tornadoes</a:t>
            </a:r>
            <a:endParaRPr sz="1867" b="0" i="0" u="none" strike="noStrike" cap="none" dirty="0">
              <a:solidFill>
                <a:srgbClr val="000000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184"/>
          <p:cNvSpPr txBox="1"/>
          <p:nvPr/>
        </p:nvSpPr>
        <p:spPr>
          <a:xfrm>
            <a:off x="9559925" y="83768"/>
            <a:ext cx="2632075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7"/>
              <a:buFont typeface="Gill Sans"/>
              <a:buNone/>
            </a:pPr>
            <a:r>
              <a:rPr lang="en-US" sz="1867" b="0" i="0" u="none" strike="noStrike" cap="none" dirty="0">
                <a:solidFill>
                  <a:srgbClr val="000000"/>
                </a:solidFill>
                <a:highlight>
                  <a:srgbClr val="C0C0C0"/>
                </a:highlight>
                <a:latin typeface="Gill Sans"/>
                <a:ea typeface="Gill Sans"/>
                <a:cs typeface="Gill Sans"/>
                <a:sym typeface="Gill Sans"/>
              </a:rPr>
              <a:t>Storm Surge Flooding</a:t>
            </a:r>
            <a:endParaRPr sz="1867" b="0" i="0" u="none" strike="noStrike" cap="none" dirty="0">
              <a:solidFill>
                <a:srgbClr val="000000"/>
              </a:solidFill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184"/>
          <p:cNvSpPr txBox="1"/>
          <p:nvPr/>
        </p:nvSpPr>
        <p:spPr>
          <a:xfrm>
            <a:off x="177007" y="3511332"/>
            <a:ext cx="1639888" cy="41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7"/>
              <a:buFont typeface="Gill Sans"/>
              <a:buNone/>
            </a:pPr>
            <a:r>
              <a:rPr lang="en-US" sz="1867" b="0" i="0" u="none" strike="noStrike" cap="none" dirty="0">
                <a:highlight>
                  <a:srgbClr val="C0C0C0"/>
                </a:highlight>
                <a:latin typeface="Gill Sans"/>
                <a:ea typeface="Gill Sans"/>
                <a:cs typeface="Gill Sans"/>
                <a:sym typeface="Gill Sans"/>
              </a:rPr>
              <a:t>Flooding Rains</a:t>
            </a:r>
            <a:endParaRPr sz="1867" b="0" i="0" u="none" strike="noStrike" cap="none" dirty="0">
              <a:highlight>
                <a:srgbClr val="C0C0C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184"/>
          <p:cNvSpPr txBox="1">
            <a:spLocks noGrp="1"/>
          </p:cNvSpPr>
          <p:nvPr>
            <p:ph type="title" idx="4294967295"/>
          </p:nvPr>
        </p:nvSpPr>
        <p:spPr>
          <a:xfrm>
            <a:off x="2391570" y="13075"/>
            <a:ext cx="7034213" cy="647700"/>
          </a:xfrm>
          <a:prstGeom prst="rect">
            <a:avLst/>
          </a:prstGeom>
          <a:solidFill>
            <a:srgbClr val="002060"/>
          </a:solidFill>
          <a:ln>
            <a:noFill/>
            <a:prstDash/>
          </a:ln>
          <a:effectLst/>
        </p:spPr>
        <p:txBody>
          <a:bodyPr rot="0" spcFirstLastPara="1" vertOverflow="overflow" horzOverflow="overflow" vert="horz" wrap="square" lIns="121900" tIns="121900" rIns="121900" bIns="121900" numCol="1" spcCol="0" rtlCol="0" fromWordArt="0" anchor="b" anchorCtr="0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51851"/>
              <a:buFont typeface="Calibri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Hurricane/Tropical Cyclone Hazards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9" name="Google Shape;1359;p184"/>
          <p:cNvSpPr txBox="1"/>
          <p:nvPr/>
        </p:nvSpPr>
        <p:spPr>
          <a:xfrm>
            <a:off x="2636838" y="562749"/>
            <a:ext cx="6734175" cy="410379"/>
          </a:xfrm>
          <a:prstGeom prst="rect">
            <a:avLst/>
          </a:prstGeom>
          <a:solidFill>
            <a:schemeClr val="lt1">
              <a:alpha val="48627"/>
            </a:schemeClr>
          </a:solidFill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867" b="0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Every storm is different, brings these in different proportions.</a:t>
            </a:r>
            <a:endParaRPr sz="1867" b="0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0" name="Google Shape;1360;p184" descr="High surf, rip currents"/>
          <p:cNvPicPr preferRelativeResize="0"/>
          <p:nvPr/>
        </p:nvPicPr>
        <p:blipFill rotWithShape="1">
          <a:blip r:embed="rId7">
            <a:alphaModFix/>
          </a:blip>
          <a:srcRect l="6613" t="6873" r="12272" b="19945"/>
          <a:stretch/>
        </p:blipFill>
        <p:spPr>
          <a:xfrm>
            <a:off x="4171951" y="1972371"/>
            <a:ext cx="3422651" cy="24638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1" name="Google Shape;1361;p184"/>
          <p:cNvSpPr txBox="1"/>
          <p:nvPr/>
        </p:nvSpPr>
        <p:spPr>
          <a:xfrm>
            <a:off x="4681537" y="2097066"/>
            <a:ext cx="3154363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67"/>
              <a:buFont typeface="Arial"/>
              <a:buNone/>
            </a:pPr>
            <a:r>
              <a:rPr lang="en-US" sz="18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 surf, rip currents</a:t>
            </a:r>
            <a:endParaRPr sz="18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</p:spPr>
        <p:txBody>
          <a:bodyPr anchor="ctr">
            <a:normAutofit/>
          </a:bodyPr>
          <a:lstStyle/>
          <a:p>
            <a:r>
              <a:rPr dirty="0"/>
              <a:t>Hurricane Season Overview</a:t>
            </a:r>
          </a:p>
        </p:txBody>
      </p:sp>
      <p:graphicFrame>
        <p:nvGraphicFramePr>
          <p:cNvPr id="9" name="Content Placeholder 2" descr="Atlantic hurricane season runs from June 1 to November 30.&#10;Be aware of peak activity (August – October).&#10;Stay informed with credible sources like the National Hurricane Center.&#10;">
            <a:extLst>
              <a:ext uri="{FF2B5EF4-FFF2-40B4-BE49-F238E27FC236}">
                <a16:creationId xmlns:a16="http://schemas.microsoft.com/office/drawing/2014/main" id="{D4F3D238-E45F-2BAE-7660-A703AC105D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3654562"/>
              </p:ext>
            </p:extLst>
          </p:nvPr>
        </p:nvGraphicFramePr>
        <p:xfrm>
          <a:off x="548640" y="2103120"/>
          <a:ext cx="9785063" cy="4221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4E562-CA30-BC38-90F4-791C89C59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hurricane season</a:t>
            </a:r>
          </a:p>
        </p:txBody>
      </p:sp>
      <p:pic>
        <p:nvPicPr>
          <p:cNvPr id="4" name="Picture 3" descr="Atlantic Hurricane Season 2026 Forecast">
            <a:extLst>
              <a:ext uri="{FF2B5EF4-FFF2-40B4-BE49-F238E27FC236}">
                <a16:creationId xmlns:a16="http://schemas.microsoft.com/office/drawing/2014/main" id="{AB228219-B920-5617-C2C4-432EA515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3100" y="1857976"/>
            <a:ext cx="8305800" cy="466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04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22;g357cfe6eb1b_0_0">
            <a:extLst>
              <a:ext uri="{FF2B5EF4-FFF2-40B4-BE49-F238E27FC236}">
                <a16:creationId xmlns:a16="http://schemas.microsoft.com/office/drawing/2014/main" id="{94EC4755-CA59-0716-18CD-59AC4804B79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3435" y="1429290"/>
            <a:ext cx="2379300" cy="64629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erriweather"/>
                <a:ea typeface="Merriweather"/>
                <a:cs typeface="Merriweather"/>
                <a:sym typeface="Merriweather"/>
              </a:rPr>
              <a:t>The tropics Exclusive Forecast</a:t>
            </a:r>
          </a:p>
        </p:txBody>
      </p:sp>
      <p:pic>
        <p:nvPicPr>
          <p:cNvPr id="1418" name="Google Shape;1418;g357cfe6eb1b_0_0" descr="The Tropics Forecast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24117"/>
            <a:ext cx="12192000" cy="6809771"/>
          </a:xfrm>
          <a:prstGeom prst="rect">
            <a:avLst/>
          </a:prstGeom>
          <a:noFill/>
          <a:ln>
            <a:noFill/>
          </a:ln>
        </p:spPr>
      </p:pic>
      <p:sp>
        <p:nvSpPr>
          <p:cNvPr id="1419" name="Google Shape;1419;g357cfe6eb1b_0_0"/>
          <p:cNvSpPr txBox="1"/>
          <p:nvPr/>
        </p:nvSpPr>
        <p:spPr>
          <a:xfrm>
            <a:off x="9485450" y="2979450"/>
            <a:ext cx="10845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>
                <a:solidFill>
                  <a:srgbClr val="00FFFF"/>
                </a:solidFill>
                <a:latin typeface="Merriweather"/>
                <a:ea typeface="Merriweather"/>
                <a:cs typeface="Merriweather"/>
                <a:sym typeface="Merriweather"/>
              </a:rPr>
              <a:t>AVG: 14 </a:t>
            </a:r>
            <a:endParaRPr sz="1800" b="1" i="0" u="none" strike="noStrike" cap="none">
              <a:solidFill>
                <a:srgbClr val="00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20" name="Google Shape;1420;g357cfe6eb1b_0_0"/>
          <p:cNvSpPr txBox="1"/>
          <p:nvPr/>
        </p:nvSpPr>
        <p:spPr>
          <a:xfrm>
            <a:off x="9485450" y="4274850"/>
            <a:ext cx="10845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>
                <a:solidFill>
                  <a:srgbClr val="00FFFF"/>
                </a:solidFill>
                <a:latin typeface="Merriweather"/>
                <a:ea typeface="Merriweather"/>
                <a:cs typeface="Merriweather"/>
                <a:sym typeface="Merriweather"/>
              </a:rPr>
              <a:t>AVG: 7 </a:t>
            </a:r>
            <a:endParaRPr sz="1800" b="1" i="0" u="none" strike="noStrike" cap="none">
              <a:solidFill>
                <a:srgbClr val="00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21" name="Google Shape;1421;g357cfe6eb1b_0_0"/>
          <p:cNvSpPr txBox="1"/>
          <p:nvPr/>
        </p:nvSpPr>
        <p:spPr>
          <a:xfrm>
            <a:off x="9485450" y="5511000"/>
            <a:ext cx="10845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>
                <a:solidFill>
                  <a:srgbClr val="00FFFF"/>
                </a:solidFill>
                <a:latin typeface="Merriweather"/>
                <a:ea typeface="Merriweather"/>
                <a:cs typeface="Merriweather"/>
                <a:sym typeface="Merriweather"/>
              </a:rPr>
              <a:t>AVG: 3 </a:t>
            </a:r>
            <a:endParaRPr sz="1800" b="1" i="0" u="none" strike="noStrike" cap="none">
              <a:solidFill>
                <a:srgbClr val="00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22" name="Google Shape;1422;g357cfe6eb1b_0_0"/>
          <p:cNvSpPr txBox="1"/>
          <p:nvPr/>
        </p:nvSpPr>
        <p:spPr>
          <a:xfrm>
            <a:off x="4611675" y="3166650"/>
            <a:ext cx="2379300" cy="1477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dirty="0">
                <a:solidFill>
                  <a:srgbClr val="FFFF00"/>
                </a:solidFill>
                <a:latin typeface="Merriweather"/>
                <a:ea typeface="Merriweather"/>
                <a:cs typeface="Merriweather"/>
                <a:sym typeface="Merriweather"/>
              </a:rPr>
              <a:t>Regardless of the outlook…it only takes one storm to make it an active season</a:t>
            </a:r>
            <a:endParaRPr sz="1800" b="1" i="0" u="none" strike="noStrike" cap="none" dirty="0">
              <a:solidFill>
                <a:srgbClr val="FFFF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Watches vs. Warnings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2180497"/>
            <a:ext cx="10173894" cy="1248504"/>
          </a:xfrm>
        </p:spPr>
        <p:txBody>
          <a:bodyPr/>
          <a:lstStyle/>
          <a:p>
            <a:r>
              <a:rPr b="1" dirty="0"/>
              <a:t>WATCH:</a:t>
            </a:r>
            <a:r>
              <a:rPr dirty="0"/>
              <a:t> Conditions are possible. Stay alert.</a:t>
            </a:r>
          </a:p>
          <a:p>
            <a:r>
              <a:rPr b="1" dirty="0"/>
              <a:t>WARNING: </a:t>
            </a:r>
            <a:r>
              <a:rPr dirty="0"/>
              <a:t>Conditions are expected. Take action immediately.</a:t>
            </a:r>
          </a:p>
          <a:p>
            <a:r>
              <a:rPr dirty="0"/>
              <a:t>Know the difference and respond accordingly.</a:t>
            </a:r>
          </a:p>
        </p:txBody>
      </p:sp>
      <p:grpSp>
        <p:nvGrpSpPr>
          <p:cNvPr id="5" name="Group 4" descr="Watches vs. Warnings">
            <a:extLst>
              <a:ext uri="{FF2B5EF4-FFF2-40B4-BE49-F238E27FC236}">
                <a16:creationId xmlns:a16="http://schemas.microsoft.com/office/drawing/2014/main" id="{1911A959-E5FB-8B35-19B0-BC89F5D0CB3D}"/>
              </a:ext>
            </a:extLst>
          </p:cNvPr>
          <p:cNvGrpSpPr/>
          <p:nvPr/>
        </p:nvGrpSpPr>
        <p:grpSpPr>
          <a:xfrm>
            <a:off x="3783725" y="3429000"/>
            <a:ext cx="5268687" cy="3259916"/>
            <a:chOff x="3783725" y="3429000"/>
            <a:chExt cx="5268687" cy="3259916"/>
          </a:xfrm>
        </p:grpSpPr>
        <p:pic>
          <p:nvPicPr>
            <p:cNvPr id="2050" name="Picture 2" descr="Tornado warnings vs. watches: How to tell the difference">
              <a:extLst>
                <a:ext uri="{FF2B5EF4-FFF2-40B4-BE49-F238E27FC236}">
                  <a16:creationId xmlns:a16="http://schemas.microsoft.com/office/drawing/2014/main" id="{EE582496-90F3-5EEE-9FB4-E900461FB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725" y="3429000"/>
              <a:ext cx="5268687" cy="325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logo of a security agency&#10;&#10;Description automatically generated">
              <a:extLst>
                <a:ext uri="{FF2B5EF4-FFF2-40B4-BE49-F238E27FC236}">
                  <a16:creationId xmlns:a16="http://schemas.microsoft.com/office/drawing/2014/main" id="{FD06D89E-05E0-24EB-D584-6DE43898A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7043" y="5746866"/>
              <a:ext cx="942050" cy="9420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</p:spPr>
        <p:txBody>
          <a:bodyPr anchor="ctr">
            <a:normAutofit/>
          </a:bodyPr>
          <a:lstStyle/>
          <a:p>
            <a:r>
              <a:t>What is Storm Surge?</a:t>
            </a:r>
          </a:p>
        </p:txBody>
      </p:sp>
      <p:graphicFrame>
        <p:nvGraphicFramePr>
          <p:cNvPr id="10" name="Content Placeholder 2" descr="STORM Surge">
            <a:extLst>
              <a:ext uri="{FF2B5EF4-FFF2-40B4-BE49-F238E27FC236}">
                <a16:creationId xmlns:a16="http://schemas.microsoft.com/office/drawing/2014/main" id="{E2CF0E48-1829-D5F1-28D7-FCF778A722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129050"/>
              </p:ext>
            </p:extLst>
          </p:nvPr>
        </p:nvGraphicFramePr>
        <p:xfrm>
          <a:off x="548640" y="2103120"/>
          <a:ext cx="9775231" cy="4221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3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2436E"/>
      </a:accent1>
      <a:accent2>
        <a:srgbClr val="4E7F9E"/>
      </a:accent2>
      <a:accent3>
        <a:srgbClr val="18A9C8"/>
      </a:accent3>
      <a:accent4>
        <a:srgbClr val="969FA7"/>
      </a:accent4>
      <a:accent5>
        <a:srgbClr val="BBD009"/>
      </a:accent5>
      <a:accent6>
        <a:srgbClr val="94A587"/>
      </a:accent6>
      <a:hlink>
        <a:srgbClr val="828282"/>
      </a:hlink>
      <a:folHlink>
        <a:srgbClr val="A5A5A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32436E"/>
    </a:accent1>
    <a:accent2>
      <a:srgbClr val="4E7F9E"/>
    </a:accent2>
    <a:accent3>
      <a:srgbClr val="18A9C8"/>
    </a:accent3>
    <a:accent4>
      <a:srgbClr val="969FA7"/>
    </a:accent4>
    <a:accent5>
      <a:srgbClr val="BBD009"/>
    </a:accent5>
    <a:accent6>
      <a:srgbClr val="94A587"/>
    </a:accent6>
    <a:hlink>
      <a:srgbClr val="828282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1e88099-d1d4-4170-b1be-3f043555b79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1A56E120AC2A41A54E878AE003D89C" ma:contentTypeVersion="11" ma:contentTypeDescription="Create a new document." ma:contentTypeScope="" ma:versionID="6c0f720a5a0c1f1ed6704859b7631da4">
  <xsd:schema xmlns:xsd="http://www.w3.org/2001/XMLSchema" xmlns:xs="http://www.w3.org/2001/XMLSchema" xmlns:p="http://schemas.microsoft.com/office/2006/metadata/properties" xmlns:ns3="b1e88099-d1d4-4170-b1be-3f043555b79b" targetNamespace="http://schemas.microsoft.com/office/2006/metadata/properties" ma:root="true" ma:fieldsID="27fce814131f7f2cdc6e70ed37a1ca01" ns3:_="">
    <xsd:import namespace="b1e88099-d1d4-4170-b1be-3f043555b79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88099-d1d4-4170-b1be-3f043555b79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BCE507-1A85-4D45-8C26-04F17B6C66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DB21BB-2861-43F7-A2EB-D68A2D1CB022}">
  <ds:schemaRefs>
    <ds:schemaRef ds:uri="http://purl.org/dc/elements/1.1/"/>
    <ds:schemaRef ds:uri="b1e88099-d1d4-4170-b1be-3f043555b79b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2DA5B19-2250-4D61-9251-57DB7DEA9C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88099-d1d4-4170-b1be-3f043555b7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11730</TotalTime>
  <Words>671</Words>
  <Application>Microsoft Office PowerPoint</Application>
  <PresentationFormat>Widescreen</PresentationFormat>
  <Paragraphs>113</Paragraphs>
  <Slides>31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Black</vt:lpstr>
      <vt:lpstr>Calibri</vt:lpstr>
      <vt:lpstr>Gill Sans</vt:lpstr>
      <vt:lpstr>Google Sans</vt:lpstr>
      <vt:lpstr>Lato</vt:lpstr>
      <vt:lpstr>Merriweather</vt:lpstr>
      <vt:lpstr>Wingdings 2</vt:lpstr>
      <vt:lpstr>Dividend</vt:lpstr>
      <vt:lpstr>2026  Hurricane season</vt:lpstr>
      <vt:lpstr>Fort Bend County: At a glance</vt:lpstr>
      <vt:lpstr>Fort Bend County: Population &amp; demographics</vt:lpstr>
      <vt:lpstr>Hurricane/Tropical Cyclone Hazards</vt:lpstr>
      <vt:lpstr>Hurricane Season Overview</vt:lpstr>
      <vt:lpstr>2026 hurricane season</vt:lpstr>
      <vt:lpstr>The tropics Exclusive Forecast</vt:lpstr>
      <vt:lpstr>Watches vs. Warnings</vt:lpstr>
      <vt:lpstr>What is Storm Surge?</vt:lpstr>
      <vt:lpstr>Hurricane Preparedness Determine your risk</vt:lpstr>
      <vt:lpstr>Hurricane Preparedness Develop an Evacuation Plan</vt:lpstr>
      <vt:lpstr>Evacuate or not to Evacuate, That is the Question</vt:lpstr>
      <vt:lpstr>Evacuation – Fort Bend County</vt:lpstr>
      <vt:lpstr>Hurricane Evacuation Routes</vt:lpstr>
      <vt:lpstr>IF YOU DECIDE TO STAY</vt:lpstr>
      <vt:lpstr>Hurricane Preparedness  Complete a Written Plan</vt:lpstr>
      <vt:lpstr>Hurricane Preparedness  Assemble Disaster Supplies</vt:lpstr>
      <vt:lpstr>Hurricane Preparedness  Get an insurance Checkup</vt:lpstr>
      <vt:lpstr>Hurricane Preparedness  Strengthen your home</vt:lpstr>
      <vt:lpstr>Hurricane Preparedness  Help your neighbor</vt:lpstr>
      <vt:lpstr>DO YOU KNOW WHAT LEVEE IMPROVEMENT DISTRICT YOU LIVE IN?</vt:lpstr>
      <vt:lpstr>LID/MUD</vt:lpstr>
      <vt:lpstr>Download Our App</vt:lpstr>
      <vt:lpstr>How to get Fort Bend County Alerts</vt:lpstr>
      <vt:lpstr>What is the STEAR Program? State of Texas Emergency Assistance Registry </vt:lpstr>
      <vt:lpstr>Follow US</vt:lpstr>
      <vt:lpstr>Greg Babst contact information</vt:lpstr>
      <vt:lpstr>Fort Bend County HSEM EXPO</vt:lpstr>
      <vt:lpstr>Ready fort bend expo flyer</vt:lpstr>
      <vt:lpstr>Emergency Operations Center (EOC)</vt:lpstr>
      <vt:lpstr>Martha rincon’s contact information</vt:lpstr>
    </vt:vector>
  </TitlesOfParts>
  <Company>FBC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FBC Homeland Security &amp; emergency management</dc:title>
  <dc:creator>Martha Rincon</dc:creator>
  <cp:lastModifiedBy>Rincon, Martha</cp:lastModifiedBy>
  <cp:revision>81</cp:revision>
  <cp:lastPrinted>2023-12-04T20:28:07Z</cp:lastPrinted>
  <dcterms:created xsi:type="dcterms:W3CDTF">2023-11-30T20:56:45Z</dcterms:created>
  <dcterms:modified xsi:type="dcterms:W3CDTF">2026-04-18T16:05:22Z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0x010100A01A56E120AC2A41A54E878AE003D89C</vt:lpwstr>
  </property>
</Properties>
</file>