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4" r:id="rId2"/>
    <p:sldId id="257" r:id="rId3"/>
    <p:sldId id="286" r:id="rId4"/>
    <p:sldId id="259" r:id="rId5"/>
    <p:sldId id="260" r:id="rId6"/>
    <p:sldId id="261" r:id="rId7"/>
    <p:sldId id="285" r:id="rId8"/>
    <p:sldId id="262" r:id="rId9"/>
    <p:sldId id="263" r:id="rId10"/>
    <p:sldId id="281" r:id="rId11"/>
    <p:sldId id="266" r:id="rId12"/>
    <p:sldId id="268" r:id="rId13"/>
    <p:sldId id="269" r:id="rId14"/>
    <p:sldId id="270" r:id="rId15"/>
    <p:sldId id="271" r:id="rId16"/>
    <p:sldId id="272" r:id="rId17"/>
    <p:sldId id="276" r:id="rId18"/>
    <p:sldId id="275" r:id="rId19"/>
    <p:sldId id="264" r:id="rId20"/>
    <p:sldId id="278" r:id="rId21"/>
    <p:sldId id="282" r:id="rId22"/>
    <p:sldId id="279" r:id="rId23"/>
    <p:sldId id="277" r:id="rId24"/>
    <p:sldId id="280" r:id="rId25"/>
    <p:sldId id="273" r:id="rId26"/>
    <p:sldId id="284"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D711-6860-4C4E-89E7-F275EF17D0E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D1B5647-9A0D-4015-96F7-885AC5CBF091}">
      <dgm:prSet/>
      <dgm:spPr/>
      <dgm:t>
        <a:bodyPr/>
        <a:lstStyle/>
        <a:p>
          <a:r>
            <a:rPr lang="en-US" dirty="0">
              <a:latin typeface="Cambria" panose="02040503050406030204" pitchFamily="18" charset="0"/>
              <a:ea typeface="Cambria" panose="02040503050406030204" pitchFamily="18" charset="0"/>
            </a:rPr>
            <a:t>Is short term stress with a quick resolution. This is the type of stress our body handles the best. If we are faced with something that requires us to “FIGHT or FLEE” (FIGHT or FLIGHT) our bodies are ready to take it on.</a:t>
          </a:r>
        </a:p>
      </dgm:t>
    </dgm:pt>
    <dgm:pt modelId="{198A574F-AF1A-4BC0-B34A-96C8CFB1D1BE}" type="parTrans" cxnId="{72CA377F-5316-44CF-AA10-160895E75082}">
      <dgm:prSet/>
      <dgm:spPr/>
      <dgm:t>
        <a:bodyPr/>
        <a:lstStyle/>
        <a:p>
          <a:endParaRPr lang="en-US"/>
        </a:p>
      </dgm:t>
    </dgm:pt>
    <dgm:pt modelId="{9421B3B4-59DA-4752-AA70-AB84ABBFB36B}" type="sibTrans" cxnId="{72CA377F-5316-44CF-AA10-160895E75082}">
      <dgm:prSet/>
      <dgm:spPr/>
      <dgm:t>
        <a:bodyPr/>
        <a:lstStyle/>
        <a:p>
          <a:endParaRPr lang="en-US"/>
        </a:p>
      </dgm:t>
    </dgm:pt>
    <dgm:pt modelId="{D0A42F96-332A-4F6B-AE7A-E149A6F10497}">
      <dgm:prSet/>
      <dgm:spPr/>
      <dgm:t>
        <a:bodyPr/>
        <a:lstStyle/>
        <a:p>
          <a:r>
            <a:rPr lang="en-US" dirty="0">
              <a:latin typeface="Cambria" panose="02040503050406030204" pitchFamily="18" charset="0"/>
              <a:ea typeface="Cambria" panose="02040503050406030204" pitchFamily="18" charset="0"/>
            </a:rPr>
            <a:t>Example: a threatening dog- the mind and body gear up with the “fight or flight” response to handle this stress quickly then settles down.</a:t>
          </a:r>
        </a:p>
      </dgm:t>
    </dgm:pt>
    <dgm:pt modelId="{D99617CA-0BEF-4CCA-BCEF-AD12B1124857}" type="parTrans" cxnId="{94F679CF-A3AE-489F-B109-558CE64B621E}">
      <dgm:prSet/>
      <dgm:spPr/>
      <dgm:t>
        <a:bodyPr/>
        <a:lstStyle/>
        <a:p>
          <a:endParaRPr lang="en-US"/>
        </a:p>
      </dgm:t>
    </dgm:pt>
    <dgm:pt modelId="{00B62693-24AC-404E-AF76-F0EF0BC8B1DD}" type="sibTrans" cxnId="{94F679CF-A3AE-489F-B109-558CE64B621E}">
      <dgm:prSet/>
      <dgm:spPr/>
      <dgm:t>
        <a:bodyPr/>
        <a:lstStyle/>
        <a:p>
          <a:endParaRPr lang="en-US"/>
        </a:p>
      </dgm:t>
    </dgm:pt>
    <dgm:pt modelId="{7C8AC4A8-62F4-4A83-B54A-EA33425FF9B4}" type="pres">
      <dgm:prSet presAssocID="{62D5D711-6860-4C4E-89E7-F275EF17D0EF}" presName="vert0" presStyleCnt="0">
        <dgm:presLayoutVars>
          <dgm:dir/>
          <dgm:animOne val="branch"/>
          <dgm:animLvl val="lvl"/>
        </dgm:presLayoutVars>
      </dgm:prSet>
      <dgm:spPr/>
    </dgm:pt>
    <dgm:pt modelId="{44CFF305-77C4-4BA1-8B83-33E439BA67BF}" type="pres">
      <dgm:prSet presAssocID="{1D1B5647-9A0D-4015-96F7-885AC5CBF091}" presName="thickLine" presStyleLbl="alignNode1" presStyleIdx="0" presStyleCnt="2"/>
      <dgm:spPr/>
    </dgm:pt>
    <dgm:pt modelId="{E9AEF088-FA95-4CD2-8B57-94C6C3A4B390}" type="pres">
      <dgm:prSet presAssocID="{1D1B5647-9A0D-4015-96F7-885AC5CBF091}" presName="horz1" presStyleCnt="0"/>
      <dgm:spPr/>
    </dgm:pt>
    <dgm:pt modelId="{17A716D1-2A50-48B5-86B0-98070930EA32}" type="pres">
      <dgm:prSet presAssocID="{1D1B5647-9A0D-4015-96F7-885AC5CBF091}" presName="tx1" presStyleLbl="revTx" presStyleIdx="0" presStyleCnt="2"/>
      <dgm:spPr/>
    </dgm:pt>
    <dgm:pt modelId="{6FBDDF91-25BF-41CB-B479-7ECEF81A7D3B}" type="pres">
      <dgm:prSet presAssocID="{1D1B5647-9A0D-4015-96F7-885AC5CBF091}" presName="vert1" presStyleCnt="0"/>
      <dgm:spPr/>
    </dgm:pt>
    <dgm:pt modelId="{FB267065-CB5A-40FB-A432-335427C2DE40}" type="pres">
      <dgm:prSet presAssocID="{D0A42F96-332A-4F6B-AE7A-E149A6F10497}" presName="thickLine" presStyleLbl="alignNode1" presStyleIdx="1" presStyleCnt="2"/>
      <dgm:spPr/>
    </dgm:pt>
    <dgm:pt modelId="{8786AC12-A98C-4032-963B-CF358A3189BA}" type="pres">
      <dgm:prSet presAssocID="{D0A42F96-332A-4F6B-AE7A-E149A6F10497}" presName="horz1" presStyleCnt="0"/>
      <dgm:spPr/>
    </dgm:pt>
    <dgm:pt modelId="{30359EC1-4375-4173-88E4-CB55A8E7572C}" type="pres">
      <dgm:prSet presAssocID="{D0A42F96-332A-4F6B-AE7A-E149A6F10497}" presName="tx1" presStyleLbl="revTx" presStyleIdx="1" presStyleCnt="2"/>
      <dgm:spPr/>
    </dgm:pt>
    <dgm:pt modelId="{02E47A8E-A005-436E-98B0-D2C15DF2C196}" type="pres">
      <dgm:prSet presAssocID="{D0A42F96-332A-4F6B-AE7A-E149A6F10497}" presName="vert1" presStyleCnt="0"/>
      <dgm:spPr/>
    </dgm:pt>
  </dgm:ptLst>
  <dgm:cxnLst>
    <dgm:cxn modelId="{B8009E39-F109-4C49-A26B-0055946C64D9}" type="presOf" srcId="{62D5D711-6860-4C4E-89E7-F275EF17D0EF}" destId="{7C8AC4A8-62F4-4A83-B54A-EA33425FF9B4}" srcOrd="0" destOrd="0" presId="urn:microsoft.com/office/officeart/2008/layout/LinedList"/>
    <dgm:cxn modelId="{72CA377F-5316-44CF-AA10-160895E75082}" srcId="{62D5D711-6860-4C4E-89E7-F275EF17D0EF}" destId="{1D1B5647-9A0D-4015-96F7-885AC5CBF091}" srcOrd="0" destOrd="0" parTransId="{198A574F-AF1A-4BC0-B34A-96C8CFB1D1BE}" sibTransId="{9421B3B4-59DA-4752-AA70-AB84ABBFB36B}"/>
    <dgm:cxn modelId="{DF4B2881-FAA6-4D2E-9E43-45432F4C502F}" type="presOf" srcId="{D0A42F96-332A-4F6B-AE7A-E149A6F10497}" destId="{30359EC1-4375-4173-88E4-CB55A8E7572C}" srcOrd="0" destOrd="0" presId="urn:microsoft.com/office/officeart/2008/layout/LinedList"/>
    <dgm:cxn modelId="{94F679CF-A3AE-489F-B109-558CE64B621E}" srcId="{62D5D711-6860-4C4E-89E7-F275EF17D0EF}" destId="{D0A42F96-332A-4F6B-AE7A-E149A6F10497}" srcOrd="1" destOrd="0" parTransId="{D99617CA-0BEF-4CCA-BCEF-AD12B1124857}" sibTransId="{00B62693-24AC-404E-AF76-F0EF0BC8B1DD}"/>
    <dgm:cxn modelId="{231210ED-544A-464E-9C11-175DA4A62396}" type="presOf" srcId="{1D1B5647-9A0D-4015-96F7-885AC5CBF091}" destId="{17A716D1-2A50-48B5-86B0-98070930EA32}" srcOrd="0" destOrd="0" presId="urn:microsoft.com/office/officeart/2008/layout/LinedList"/>
    <dgm:cxn modelId="{2B5106A7-FA38-4FA6-821A-2F14E2AA67B1}" type="presParOf" srcId="{7C8AC4A8-62F4-4A83-B54A-EA33425FF9B4}" destId="{44CFF305-77C4-4BA1-8B83-33E439BA67BF}" srcOrd="0" destOrd="0" presId="urn:microsoft.com/office/officeart/2008/layout/LinedList"/>
    <dgm:cxn modelId="{54D13F2A-5967-4F55-9B92-27D9D4313852}" type="presParOf" srcId="{7C8AC4A8-62F4-4A83-B54A-EA33425FF9B4}" destId="{E9AEF088-FA95-4CD2-8B57-94C6C3A4B390}" srcOrd="1" destOrd="0" presId="urn:microsoft.com/office/officeart/2008/layout/LinedList"/>
    <dgm:cxn modelId="{8049EBD9-A397-4986-B13D-D1AFEEA97975}" type="presParOf" srcId="{E9AEF088-FA95-4CD2-8B57-94C6C3A4B390}" destId="{17A716D1-2A50-48B5-86B0-98070930EA32}" srcOrd="0" destOrd="0" presId="urn:microsoft.com/office/officeart/2008/layout/LinedList"/>
    <dgm:cxn modelId="{EF2BDAF0-9E76-4BB2-8609-BACFADDD459A}" type="presParOf" srcId="{E9AEF088-FA95-4CD2-8B57-94C6C3A4B390}" destId="{6FBDDF91-25BF-41CB-B479-7ECEF81A7D3B}" srcOrd="1" destOrd="0" presId="urn:microsoft.com/office/officeart/2008/layout/LinedList"/>
    <dgm:cxn modelId="{BCECC046-6FA3-4961-B5B6-8384C267112C}" type="presParOf" srcId="{7C8AC4A8-62F4-4A83-B54A-EA33425FF9B4}" destId="{FB267065-CB5A-40FB-A432-335427C2DE40}" srcOrd="2" destOrd="0" presId="urn:microsoft.com/office/officeart/2008/layout/LinedList"/>
    <dgm:cxn modelId="{4A227C4A-9640-43BF-BF2A-F64390C96D29}" type="presParOf" srcId="{7C8AC4A8-62F4-4A83-B54A-EA33425FF9B4}" destId="{8786AC12-A98C-4032-963B-CF358A3189BA}" srcOrd="3" destOrd="0" presId="urn:microsoft.com/office/officeart/2008/layout/LinedList"/>
    <dgm:cxn modelId="{CE2074CA-0C18-408F-9BDD-F19524F085A2}" type="presParOf" srcId="{8786AC12-A98C-4032-963B-CF358A3189BA}" destId="{30359EC1-4375-4173-88E4-CB55A8E7572C}" srcOrd="0" destOrd="0" presId="urn:microsoft.com/office/officeart/2008/layout/LinedList"/>
    <dgm:cxn modelId="{5A90E28A-EB7C-42FB-B17C-2A94DE7CBF9B}" type="presParOf" srcId="{8786AC12-A98C-4032-963B-CF358A3189BA}" destId="{02E47A8E-A005-436E-98B0-D2C15DF2C1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1A5FD-BCF3-4A18-9B69-BAE1A6A5074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2344BE8-288B-4394-8042-5BE6B531376A}">
      <dgm:prSet/>
      <dgm:spPr/>
      <dgm:t>
        <a:bodyPr/>
        <a:lstStyle/>
        <a:p>
          <a:r>
            <a:rPr lang="en-US" dirty="0">
              <a:latin typeface="Cambria" panose="02040503050406030204" pitchFamily="18" charset="0"/>
              <a:ea typeface="Cambria" panose="02040503050406030204" pitchFamily="18" charset="0"/>
            </a:rPr>
            <a:t>Is prolonged unrelieved stress also called cumulative stress. Prolonged unrelieved wear and tear results from too many demands</a:t>
          </a:r>
        </a:p>
      </dgm:t>
    </dgm:pt>
    <dgm:pt modelId="{F0D1F5F7-A441-48D7-B604-F375EA56A1D9}" type="parTrans" cxnId="{08A290BC-A286-44FF-9D6E-C8081082343E}">
      <dgm:prSet/>
      <dgm:spPr/>
      <dgm:t>
        <a:bodyPr/>
        <a:lstStyle/>
        <a:p>
          <a:endParaRPr lang="en-US"/>
        </a:p>
      </dgm:t>
    </dgm:pt>
    <dgm:pt modelId="{0AD3DA77-2019-4A76-9BE7-C5C787DA4925}" type="sibTrans" cxnId="{08A290BC-A286-44FF-9D6E-C8081082343E}">
      <dgm:prSet/>
      <dgm:spPr/>
      <dgm:t>
        <a:bodyPr/>
        <a:lstStyle/>
        <a:p>
          <a:endParaRPr lang="en-US"/>
        </a:p>
      </dgm:t>
    </dgm:pt>
    <dgm:pt modelId="{DB04DAD3-6F95-4930-9C4C-B3A068D4B439}">
      <dgm:prSet/>
      <dgm:spPr/>
      <dgm:t>
        <a:bodyPr/>
        <a:lstStyle/>
        <a:p>
          <a:r>
            <a:rPr lang="en-US" dirty="0">
              <a:latin typeface="Cambria" panose="02040503050406030204" pitchFamily="18" charset="0"/>
              <a:ea typeface="Cambria" panose="02040503050406030204" pitchFamily="18" charset="0"/>
            </a:rPr>
            <a:t>Example: “BURNOUT” when a person loses energy and interest because of unrelieved stress. </a:t>
          </a:r>
        </a:p>
      </dgm:t>
    </dgm:pt>
    <dgm:pt modelId="{ED4D9C91-6470-4819-8C02-2C879AFA0F62}" type="parTrans" cxnId="{23EB6ACE-A959-49C7-864E-92C0D423BBFA}">
      <dgm:prSet/>
      <dgm:spPr/>
      <dgm:t>
        <a:bodyPr/>
        <a:lstStyle/>
        <a:p>
          <a:endParaRPr lang="en-US"/>
        </a:p>
      </dgm:t>
    </dgm:pt>
    <dgm:pt modelId="{6FBF157E-9D8E-4402-8BAA-E3E3238ECB52}" type="sibTrans" cxnId="{23EB6ACE-A959-49C7-864E-92C0D423BBFA}">
      <dgm:prSet/>
      <dgm:spPr/>
      <dgm:t>
        <a:bodyPr/>
        <a:lstStyle/>
        <a:p>
          <a:endParaRPr lang="en-US"/>
        </a:p>
      </dgm:t>
    </dgm:pt>
    <dgm:pt modelId="{55ACFA75-B5C3-4556-91BB-49E2FEA9BCF8}" type="pres">
      <dgm:prSet presAssocID="{3D81A5FD-BCF3-4A18-9B69-BAE1A6A5074C}" presName="vert0" presStyleCnt="0">
        <dgm:presLayoutVars>
          <dgm:dir/>
          <dgm:animOne val="branch"/>
          <dgm:animLvl val="lvl"/>
        </dgm:presLayoutVars>
      </dgm:prSet>
      <dgm:spPr/>
    </dgm:pt>
    <dgm:pt modelId="{6A61AD01-BFFB-4FF6-9AE5-2EC34C689B68}" type="pres">
      <dgm:prSet presAssocID="{82344BE8-288B-4394-8042-5BE6B531376A}" presName="thickLine" presStyleLbl="alignNode1" presStyleIdx="0" presStyleCnt="2"/>
      <dgm:spPr/>
    </dgm:pt>
    <dgm:pt modelId="{B16C5447-5DA1-4A02-B042-498081F309E6}" type="pres">
      <dgm:prSet presAssocID="{82344BE8-288B-4394-8042-5BE6B531376A}" presName="horz1" presStyleCnt="0"/>
      <dgm:spPr/>
    </dgm:pt>
    <dgm:pt modelId="{9177E870-8E0C-4CF6-81F4-6D875AFCCF00}" type="pres">
      <dgm:prSet presAssocID="{82344BE8-288B-4394-8042-5BE6B531376A}" presName="tx1" presStyleLbl="revTx" presStyleIdx="0" presStyleCnt="2"/>
      <dgm:spPr/>
    </dgm:pt>
    <dgm:pt modelId="{22905FAC-E52A-43AC-841C-EC41062223C4}" type="pres">
      <dgm:prSet presAssocID="{82344BE8-288B-4394-8042-5BE6B531376A}" presName="vert1" presStyleCnt="0"/>
      <dgm:spPr/>
    </dgm:pt>
    <dgm:pt modelId="{FA30FD1F-42DD-4DE8-8D2A-DF6438AC0EF9}" type="pres">
      <dgm:prSet presAssocID="{DB04DAD3-6F95-4930-9C4C-B3A068D4B439}" presName="thickLine" presStyleLbl="alignNode1" presStyleIdx="1" presStyleCnt="2"/>
      <dgm:spPr/>
    </dgm:pt>
    <dgm:pt modelId="{DBF212CB-30DB-4337-AEC1-F6B464D511A2}" type="pres">
      <dgm:prSet presAssocID="{DB04DAD3-6F95-4930-9C4C-B3A068D4B439}" presName="horz1" presStyleCnt="0"/>
      <dgm:spPr/>
    </dgm:pt>
    <dgm:pt modelId="{BA4B74BB-36F6-4153-9852-794775DEA8AB}" type="pres">
      <dgm:prSet presAssocID="{DB04DAD3-6F95-4930-9C4C-B3A068D4B439}" presName="tx1" presStyleLbl="revTx" presStyleIdx="1" presStyleCnt="2"/>
      <dgm:spPr/>
    </dgm:pt>
    <dgm:pt modelId="{3F3A55B4-312D-4AB8-A669-09EAEBA76C5D}" type="pres">
      <dgm:prSet presAssocID="{DB04DAD3-6F95-4930-9C4C-B3A068D4B439}" presName="vert1" presStyleCnt="0"/>
      <dgm:spPr/>
    </dgm:pt>
  </dgm:ptLst>
  <dgm:cxnLst>
    <dgm:cxn modelId="{70C9E516-D70F-48FA-B969-97AE14A0F866}" type="presOf" srcId="{DB04DAD3-6F95-4930-9C4C-B3A068D4B439}" destId="{BA4B74BB-36F6-4153-9852-794775DEA8AB}" srcOrd="0" destOrd="0" presId="urn:microsoft.com/office/officeart/2008/layout/LinedList"/>
    <dgm:cxn modelId="{DEB6393B-2418-443F-92CA-8B1762C4957B}" type="presOf" srcId="{82344BE8-288B-4394-8042-5BE6B531376A}" destId="{9177E870-8E0C-4CF6-81F4-6D875AFCCF00}" srcOrd="0" destOrd="0" presId="urn:microsoft.com/office/officeart/2008/layout/LinedList"/>
    <dgm:cxn modelId="{08A290BC-A286-44FF-9D6E-C8081082343E}" srcId="{3D81A5FD-BCF3-4A18-9B69-BAE1A6A5074C}" destId="{82344BE8-288B-4394-8042-5BE6B531376A}" srcOrd="0" destOrd="0" parTransId="{F0D1F5F7-A441-48D7-B604-F375EA56A1D9}" sibTransId="{0AD3DA77-2019-4A76-9BE7-C5C787DA4925}"/>
    <dgm:cxn modelId="{7223B7BD-F15E-41AD-A1BD-92995E487782}" type="presOf" srcId="{3D81A5FD-BCF3-4A18-9B69-BAE1A6A5074C}" destId="{55ACFA75-B5C3-4556-91BB-49E2FEA9BCF8}" srcOrd="0" destOrd="0" presId="urn:microsoft.com/office/officeart/2008/layout/LinedList"/>
    <dgm:cxn modelId="{23EB6ACE-A959-49C7-864E-92C0D423BBFA}" srcId="{3D81A5FD-BCF3-4A18-9B69-BAE1A6A5074C}" destId="{DB04DAD3-6F95-4930-9C4C-B3A068D4B439}" srcOrd="1" destOrd="0" parTransId="{ED4D9C91-6470-4819-8C02-2C879AFA0F62}" sibTransId="{6FBF157E-9D8E-4402-8BAA-E3E3238ECB52}"/>
    <dgm:cxn modelId="{F5CED5A3-5D14-4C86-9766-76563589F224}" type="presParOf" srcId="{55ACFA75-B5C3-4556-91BB-49E2FEA9BCF8}" destId="{6A61AD01-BFFB-4FF6-9AE5-2EC34C689B68}" srcOrd="0" destOrd="0" presId="urn:microsoft.com/office/officeart/2008/layout/LinedList"/>
    <dgm:cxn modelId="{E05D0371-1A67-4131-B036-E26A92B85710}" type="presParOf" srcId="{55ACFA75-B5C3-4556-91BB-49E2FEA9BCF8}" destId="{B16C5447-5DA1-4A02-B042-498081F309E6}" srcOrd="1" destOrd="0" presId="urn:microsoft.com/office/officeart/2008/layout/LinedList"/>
    <dgm:cxn modelId="{7BEE8EE9-5E59-4C99-BF6F-899299807D79}" type="presParOf" srcId="{B16C5447-5DA1-4A02-B042-498081F309E6}" destId="{9177E870-8E0C-4CF6-81F4-6D875AFCCF00}" srcOrd="0" destOrd="0" presId="urn:microsoft.com/office/officeart/2008/layout/LinedList"/>
    <dgm:cxn modelId="{CB7D7965-B0E3-406D-A4C4-D94CB04B6DE1}" type="presParOf" srcId="{B16C5447-5DA1-4A02-B042-498081F309E6}" destId="{22905FAC-E52A-43AC-841C-EC41062223C4}" srcOrd="1" destOrd="0" presId="urn:microsoft.com/office/officeart/2008/layout/LinedList"/>
    <dgm:cxn modelId="{41569EBA-595B-4ED5-917F-CC2A150D3CF4}" type="presParOf" srcId="{55ACFA75-B5C3-4556-91BB-49E2FEA9BCF8}" destId="{FA30FD1F-42DD-4DE8-8D2A-DF6438AC0EF9}" srcOrd="2" destOrd="0" presId="urn:microsoft.com/office/officeart/2008/layout/LinedList"/>
    <dgm:cxn modelId="{7DDC5F53-43FC-48F0-BA22-68A7A7A2A14C}" type="presParOf" srcId="{55ACFA75-B5C3-4556-91BB-49E2FEA9BCF8}" destId="{DBF212CB-30DB-4337-AEC1-F6B464D511A2}" srcOrd="3" destOrd="0" presId="urn:microsoft.com/office/officeart/2008/layout/LinedList"/>
    <dgm:cxn modelId="{A718C54C-C959-4064-B058-C9DC23897286}" type="presParOf" srcId="{DBF212CB-30DB-4337-AEC1-F6B464D511A2}" destId="{BA4B74BB-36F6-4153-9852-794775DEA8AB}" srcOrd="0" destOrd="0" presId="urn:microsoft.com/office/officeart/2008/layout/LinedList"/>
    <dgm:cxn modelId="{3151083B-F555-4BBA-B2E4-E56257B030F9}" type="presParOf" srcId="{DBF212CB-30DB-4337-AEC1-F6B464D511A2}" destId="{3F3A55B4-312D-4AB8-A669-09EAEBA76C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C9B6E-8320-4AEE-A7D9-A7CAF29051B5}"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73C99F10-7999-4D62-AA38-35817E1F8C80}">
      <dgm:prSet phldrT="[Text]"/>
      <dgm:spPr/>
      <dgm:t>
        <a:bodyPr/>
        <a:lstStyle/>
        <a:p>
          <a:pPr>
            <a:lnSpc>
              <a:spcPct val="100000"/>
            </a:lnSpc>
          </a:pPr>
          <a:r>
            <a:rPr lang="en-US" b="1" dirty="0"/>
            <a:t>Central Nervous System</a:t>
          </a:r>
        </a:p>
      </dgm:t>
    </dgm:pt>
    <dgm:pt modelId="{9B5DBB0A-6CCA-49A8-9275-7802CBDB7BC9}" type="parTrans" cxnId="{8C86FD4F-4F31-405C-8638-6C01FD203B10}">
      <dgm:prSet/>
      <dgm:spPr/>
      <dgm:t>
        <a:bodyPr/>
        <a:lstStyle/>
        <a:p>
          <a:endParaRPr lang="en-US"/>
        </a:p>
      </dgm:t>
    </dgm:pt>
    <dgm:pt modelId="{5D2B20B9-C65B-4654-A5E3-49D3DC0D2C30}" type="sibTrans" cxnId="{8C86FD4F-4F31-405C-8638-6C01FD203B10}">
      <dgm:prSet/>
      <dgm:spPr/>
      <dgm:t>
        <a:bodyPr/>
        <a:lstStyle/>
        <a:p>
          <a:endParaRPr lang="en-US"/>
        </a:p>
      </dgm:t>
    </dgm:pt>
    <dgm:pt modelId="{11A7EFDC-750A-4440-9DBD-3D36B2250097}">
      <dgm:prSet phldrT="[Text]" custT="1"/>
      <dgm:spPr/>
      <dgm:t>
        <a:bodyPr/>
        <a:lstStyle/>
        <a:p>
          <a:pPr>
            <a:lnSpc>
              <a:spcPct val="100000"/>
            </a:lnSpc>
          </a:pPr>
          <a:r>
            <a:rPr lang="en-US" sz="1800" dirty="0"/>
            <a:t>-The command center</a:t>
          </a:r>
        </a:p>
      </dgm:t>
    </dgm:pt>
    <dgm:pt modelId="{E08B7EBB-1FED-4A01-85CE-B4406428BC33}" type="parTrans" cxnId="{B0CDE7F4-64B3-4A6C-A0A8-652892729FDD}">
      <dgm:prSet/>
      <dgm:spPr/>
      <dgm:t>
        <a:bodyPr/>
        <a:lstStyle/>
        <a:p>
          <a:endParaRPr lang="en-US"/>
        </a:p>
      </dgm:t>
    </dgm:pt>
    <dgm:pt modelId="{15A6BC74-7C7F-4D3E-95D6-5EC3C6C51AD0}" type="sibTrans" cxnId="{B0CDE7F4-64B3-4A6C-A0A8-652892729FDD}">
      <dgm:prSet/>
      <dgm:spPr/>
      <dgm:t>
        <a:bodyPr/>
        <a:lstStyle/>
        <a:p>
          <a:endParaRPr lang="en-US"/>
        </a:p>
      </dgm:t>
    </dgm:pt>
    <dgm:pt modelId="{9500CCCC-6E60-4F48-80F7-6F39522954D1}">
      <dgm:prSet phldrT="[Text]" custT="1"/>
      <dgm:spPr/>
      <dgm:t>
        <a:bodyPr/>
        <a:lstStyle/>
        <a:p>
          <a:pPr>
            <a:lnSpc>
              <a:spcPct val="100000"/>
            </a:lnSpc>
          </a:pPr>
          <a:r>
            <a:rPr lang="en-US" sz="1800" dirty="0"/>
            <a:t>-Brain &amp; spinal cord</a:t>
          </a:r>
        </a:p>
      </dgm:t>
    </dgm:pt>
    <dgm:pt modelId="{9135C8DB-88CF-4D91-A663-8EC07EB3147A}" type="parTrans" cxnId="{65BA0BD7-95DF-48A0-B835-C8EC0572BA41}">
      <dgm:prSet/>
      <dgm:spPr/>
      <dgm:t>
        <a:bodyPr/>
        <a:lstStyle/>
        <a:p>
          <a:endParaRPr lang="en-US"/>
        </a:p>
      </dgm:t>
    </dgm:pt>
    <dgm:pt modelId="{A29BBA41-6770-4D38-A2BC-81CF6C747605}" type="sibTrans" cxnId="{65BA0BD7-95DF-48A0-B835-C8EC0572BA41}">
      <dgm:prSet/>
      <dgm:spPr/>
      <dgm:t>
        <a:bodyPr/>
        <a:lstStyle/>
        <a:p>
          <a:endParaRPr lang="en-US"/>
        </a:p>
      </dgm:t>
    </dgm:pt>
    <dgm:pt modelId="{EDFB37FA-8FD2-4F82-A029-ABC75A40CAE7}">
      <dgm:prSet phldrT="[Text]"/>
      <dgm:spPr/>
      <dgm:t>
        <a:bodyPr/>
        <a:lstStyle/>
        <a:p>
          <a:pPr>
            <a:lnSpc>
              <a:spcPct val="100000"/>
            </a:lnSpc>
          </a:pPr>
          <a:r>
            <a:rPr lang="en-US" b="1"/>
            <a:t>Sympathetic Nervous System</a:t>
          </a:r>
        </a:p>
      </dgm:t>
    </dgm:pt>
    <dgm:pt modelId="{AD9A0738-F9DF-4C20-A8C2-A91E83C013D7}" type="parTrans" cxnId="{892FBA4E-A1AC-48B2-8005-8116D9F8018F}">
      <dgm:prSet/>
      <dgm:spPr/>
      <dgm:t>
        <a:bodyPr/>
        <a:lstStyle/>
        <a:p>
          <a:endParaRPr lang="en-US"/>
        </a:p>
      </dgm:t>
    </dgm:pt>
    <dgm:pt modelId="{A66074F6-65BA-423C-BA1A-B0DBA108F31E}" type="sibTrans" cxnId="{892FBA4E-A1AC-48B2-8005-8116D9F8018F}">
      <dgm:prSet/>
      <dgm:spPr/>
      <dgm:t>
        <a:bodyPr/>
        <a:lstStyle/>
        <a:p>
          <a:endParaRPr lang="en-US"/>
        </a:p>
      </dgm:t>
    </dgm:pt>
    <dgm:pt modelId="{D64ACA82-2436-4806-993A-A5B4E2B6F4F5}">
      <dgm:prSet phldrT="[Text]" custT="1"/>
      <dgm:spPr/>
      <dgm:t>
        <a:bodyPr/>
        <a:lstStyle/>
        <a:p>
          <a:pPr>
            <a:lnSpc>
              <a:spcPct val="100000"/>
            </a:lnSpc>
          </a:pPr>
          <a:r>
            <a:rPr lang="en-US" sz="1800" dirty="0"/>
            <a:t>-Fight or Flight</a:t>
          </a:r>
        </a:p>
      </dgm:t>
    </dgm:pt>
    <dgm:pt modelId="{BFAA9A3B-CD3D-4352-8219-3AE8F79C57EC}" type="parTrans" cxnId="{7AAEAA21-9AA7-4771-B923-CD969230661E}">
      <dgm:prSet/>
      <dgm:spPr/>
      <dgm:t>
        <a:bodyPr/>
        <a:lstStyle/>
        <a:p>
          <a:endParaRPr lang="en-US"/>
        </a:p>
      </dgm:t>
    </dgm:pt>
    <dgm:pt modelId="{B74818ED-D4BB-4935-AEA5-BF94A2E37B9B}" type="sibTrans" cxnId="{7AAEAA21-9AA7-4771-B923-CD969230661E}">
      <dgm:prSet/>
      <dgm:spPr/>
      <dgm:t>
        <a:bodyPr/>
        <a:lstStyle/>
        <a:p>
          <a:endParaRPr lang="en-US"/>
        </a:p>
      </dgm:t>
    </dgm:pt>
    <dgm:pt modelId="{D20E889E-AD1B-4E1E-B1C8-30570CCFFEA0}">
      <dgm:prSet phldrT="[Text]"/>
      <dgm:spPr/>
      <dgm:t>
        <a:bodyPr/>
        <a:lstStyle/>
        <a:p>
          <a:pPr>
            <a:lnSpc>
              <a:spcPct val="100000"/>
            </a:lnSpc>
          </a:pPr>
          <a:r>
            <a:rPr lang="en-US" b="1"/>
            <a:t>Parasympathetic Nervous System</a:t>
          </a:r>
        </a:p>
      </dgm:t>
    </dgm:pt>
    <dgm:pt modelId="{CDA03D97-432B-482B-9C35-AD9BCF744AA1}" type="parTrans" cxnId="{0E95A7DA-4BD0-452D-8582-E2D71113C393}">
      <dgm:prSet/>
      <dgm:spPr/>
      <dgm:t>
        <a:bodyPr/>
        <a:lstStyle/>
        <a:p>
          <a:endParaRPr lang="en-US"/>
        </a:p>
      </dgm:t>
    </dgm:pt>
    <dgm:pt modelId="{A6D1A3C9-2C8F-46FF-8460-087638F5DDFA}" type="sibTrans" cxnId="{0E95A7DA-4BD0-452D-8582-E2D71113C393}">
      <dgm:prSet/>
      <dgm:spPr/>
      <dgm:t>
        <a:bodyPr/>
        <a:lstStyle/>
        <a:p>
          <a:endParaRPr lang="en-US"/>
        </a:p>
      </dgm:t>
    </dgm:pt>
    <dgm:pt modelId="{C6747C51-5EA1-4EA9-87F8-0F3B13FA6ACB}">
      <dgm:prSet phldrT="[Text]" custT="1"/>
      <dgm:spPr/>
      <dgm:t>
        <a:bodyPr/>
        <a:lstStyle/>
        <a:p>
          <a:pPr>
            <a:lnSpc>
              <a:spcPct val="100000"/>
            </a:lnSpc>
          </a:pPr>
          <a:r>
            <a:rPr lang="en-US" sz="1800" dirty="0"/>
            <a:t>-“Rest and Digest”</a:t>
          </a:r>
        </a:p>
      </dgm:t>
    </dgm:pt>
    <dgm:pt modelId="{CFA4B075-D59D-4D90-B01A-454205E93673}" type="parTrans" cxnId="{8216FE66-A382-45A7-8047-F2A3BD27E764}">
      <dgm:prSet/>
      <dgm:spPr/>
      <dgm:t>
        <a:bodyPr/>
        <a:lstStyle/>
        <a:p>
          <a:endParaRPr lang="en-US"/>
        </a:p>
      </dgm:t>
    </dgm:pt>
    <dgm:pt modelId="{8FED1B4B-77F4-4C06-8567-23B43FFD5CC9}" type="sibTrans" cxnId="{8216FE66-A382-45A7-8047-F2A3BD27E764}">
      <dgm:prSet/>
      <dgm:spPr/>
      <dgm:t>
        <a:bodyPr/>
        <a:lstStyle/>
        <a:p>
          <a:endParaRPr lang="en-US"/>
        </a:p>
      </dgm:t>
    </dgm:pt>
    <dgm:pt modelId="{03A8C859-8BD7-4AC5-8009-B85F10E0CE1F}">
      <dgm:prSet phldrT="[Text]" custT="1"/>
      <dgm:spPr/>
      <dgm:t>
        <a:bodyPr/>
        <a:lstStyle/>
        <a:p>
          <a:pPr>
            <a:lnSpc>
              <a:spcPct val="100000"/>
            </a:lnSpc>
          </a:pPr>
          <a:r>
            <a:rPr lang="en-US" sz="1800" dirty="0"/>
            <a:t>-Activates biochemical changes to the mind &amp; body preparing response to a threat</a:t>
          </a:r>
        </a:p>
      </dgm:t>
    </dgm:pt>
    <dgm:pt modelId="{194E9966-EE8A-45DA-9003-59CCA579F65C}" type="parTrans" cxnId="{24AB9740-A185-47FF-AA86-059E85E03078}">
      <dgm:prSet/>
      <dgm:spPr/>
      <dgm:t>
        <a:bodyPr/>
        <a:lstStyle/>
        <a:p>
          <a:endParaRPr lang="en-US"/>
        </a:p>
      </dgm:t>
    </dgm:pt>
    <dgm:pt modelId="{BF5C3460-F187-47FC-A0B4-1EF3A7A4A085}" type="sibTrans" cxnId="{24AB9740-A185-47FF-AA86-059E85E03078}">
      <dgm:prSet/>
      <dgm:spPr/>
      <dgm:t>
        <a:bodyPr/>
        <a:lstStyle/>
        <a:p>
          <a:endParaRPr lang="en-US"/>
        </a:p>
      </dgm:t>
    </dgm:pt>
    <dgm:pt modelId="{6C88CDF3-01E8-46E2-981D-0AE837AF745F}">
      <dgm:prSet phldrT="[Text]" custT="1"/>
      <dgm:spPr/>
      <dgm:t>
        <a:bodyPr/>
        <a:lstStyle/>
        <a:p>
          <a:pPr>
            <a:lnSpc>
              <a:spcPct val="100000"/>
            </a:lnSpc>
          </a:pPr>
          <a:r>
            <a:rPr lang="en-US" sz="1800" dirty="0"/>
            <a:t>-Controls body functions when at rest</a:t>
          </a:r>
        </a:p>
      </dgm:t>
    </dgm:pt>
    <dgm:pt modelId="{2EC62CEC-9DA2-42FF-8BD8-6901C5DFA239}" type="parTrans" cxnId="{F1FD7314-1778-4B2A-9B84-B69C1E56544C}">
      <dgm:prSet/>
      <dgm:spPr/>
      <dgm:t>
        <a:bodyPr/>
        <a:lstStyle/>
        <a:p>
          <a:endParaRPr lang="en-US"/>
        </a:p>
      </dgm:t>
    </dgm:pt>
    <dgm:pt modelId="{2B5B7B5A-DDB9-4DED-8EE9-172628DB1BAF}" type="sibTrans" cxnId="{F1FD7314-1778-4B2A-9B84-B69C1E56544C}">
      <dgm:prSet/>
      <dgm:spPr/>
      <dgm:t>
        <a:bodyPr/>
        <a:lstStyle/>
        <a:p>
          <a:endParaRPr lang="en-US"/>
        </a:p>
      </dgm:t>
    </dgm:pt>
    <dgm:pt modelId="{5AFFCBFC-604F-48D6-9FFF-2D70361C777B}">
      <dgm:prSet phldrT="[Text]" custT="1"/>
      <dgm:spPr/>
      <dgm:t>
        <a:bodyPr/>
        <a:lstStyle/>
        <a:p>
          <a:pPr>
            <a:lnSpc>
              <a:spcPct val="100000"/>
            </a:lnSpc>
          </a:pPr>
          <a:r>
            <a:rPr lang="en-US" sz="1800" dirty="0"/>
            <a:t>-Returns the body systems to normal activity </a:t>
          </a:r>
        </a:p>
      </dgm:t>
    </dgm:pt>
    <dgm:pt modelId="{0BA279C5-E732-408E-A48D-4DEDD01DDCE4}" type="parTrans" cxnId="{2C7F8453-A00F-4E85-9330-3083D95020EF}">
      <dgm:prSet/>
      <dgm:spPr/>
      <dgm:t>
        <a:bodyPr/>
        <a:lstStyle/>
        <a:p>
          <a:endParaRPr lang="en-US"/>
        </a:p>
      </dgm:t>
    </dgm:pt>
    <dgm:pt modelId="{D8C40BFD-64FC-491E-B5E7-2339B553602B}" type="sibTrans" cxnId="{2C7F8453-A00F-4E85-9330-3083D95020EF}">
      <dgm:prSet/>
      <dgm:spPr/>
      <dgm:t>
        <a:bodyPr/>
        <a:lstStyle/>
        <a:p>
          <a:endParaRPr lang="en-US"/>
        </a:p>
      </dgm:t>
    </dgm:pt>
    <dgm:pt modelId="{61E879FF-4CC5-45A5-9FDC-30933730D02A}" type="pres">
      <dgm:prSet presAssocID="{23AC9B6E-8320-4AEE-A7D9-A7CAF29051B5}" presName="root" presStyleCnt="0">
        <dgm:presLayoutVars>
          <dgm:dir/>
          <dgm:resizeHandles val="exact"/>
        </dgm:presLayoutVars>
      </dgm:prSet>
      <dgm:spPr/>
    </dgm:pt>
    <dgm:pt modelId="{07DDD5C9-3377-4AFD-B826-604F96F34F69}" type="pres">
      <dgm:prSet presAssocID="{73C99F10-7999-4D62-AA38-35817E1F8C80}" presName="compNode" presStyleCnt="0"/>
      <dgm:spPr/>
    </dgm:pt>
    <dgm:pt modelId="{85BD22D0-D9C5-4B65-8DE7-2FD97273D777}" type="pres">
      <dgm:prSet presAssocID="{73C99F10-7999-4D62-AA38-35817E1F8C80}" presName="bgRect" presStyleLbl="bgShp" presStyleIdx="0" presStyleCnt="3"/>
      <dgm:spPr/>
    </dgm:pt>
    <dgm:pt modelId="{756F99C1-E09E-4023-946B-6BFBA6DC7067}" type="pres">
      <dgm:prSet presAssocID="{73C99F10-7999-4D62-AA38-35817E1F8C8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1A50B857-D711-4ED5-B0FF-0D01560420C9}" type="pres">
      <dgm:prSet presAssocID="{73C99F10-7999-4D62-AA38-35817E1F8C80}" presName="spaceRect" presStyleCnt="0"/>
      <dgm:spPr/>
    </dgm:pt>
    <dgm:pt modelId="{CDD530D6-3F72-4EAD-9C60-8EE2BA1156D9}" type="pres">
      <dgm:prSet presAssocID="{73C99F10-7999-4D62-AA38-35817E1F8C80}" presName="parTx" presStyleLbl="revTx" presStyleIdx="0" presStyleCnt="6">
        <dgm:presLayoutVars>
          <dgm:chMax val="0"/>
          <dgm:chPref val="0"/>
        </dgm:presLayoutVars>
      </dgm:prSet>
      <dgm:spPr/>
    </dgm:pt>
    <dgm:pt modelId="{30C90CB3-D745-403B-A10D-9398C24AE3E6}" type="pres">
      <dgm:prSet presAssocID="{73C99F10-7999-4D62-AA38-35817E1F8C80}" presName="desTx" presStyleLbl="revTx" presStyleIdx="1" presStyleCnt="6">
        <dgm:presLayoutVars/>
      </dgm:prSet>
      <dgm:spPr/>
    </dgm:pt>
    <dgm:pt modelId="{922FAE99-25D8-4CC5-8410-9D7AF9A47D95}" type="pres">
      <dgm:prSet presAssocID="{5D2B20B9-C65B-4654-A5E3-49D3DC0D2C30}" presName="sibTrans" presStyleCnt="0"/>
      <dgm:spPr/>
    </dgm:pt>
    <dgm:pt modelId="{9E2D06CE-DEE3-40ED-94CA-A429E4C80215}" type="pres">
      <dgm:prSet presAssocID="{EDFB37FA-8FD2-4F82-A029-ABC75A40CAE7}" presName="compNode" presStyleCnt="0"/>
      <dgm:spPr/>
    </dgm:pt>
    <dgm:pt modelId="{19E3B6DA-3985-41E8-BC91-D8704AF12ECA}" type="pres">
      <dgm:prSet presAssocID="{EDFB37FA-8FD2-4F82-A029-ABC75A40CAE7}" presName="bgRect" presStyleLbl="bgShp" presStyleIdx="1" presStyleCnt="3"/>
      <dgm:spPr/>
    </dgm:pt>
    <dgm:pt modelId="{A0AA0485-FF82-4941-B8CC-F6A7795B6F70}" type="pres">
      <dgm:prSet presAssocID="{EDFB37FA-8FD2-4F82-A029-ABC75A40CAE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BF65A9ED-97DC-4A63-917E-3475A21BEB26}" type="pres">
      <dgm:prSet presAssocID="{EDFB37FA-8FD2-4F82-A029-ABC75A40CAE7}" presName="spaceRect" presStyleCnt="0"/>
      <dgm:spPr/>
    </dgm:pt>
    <dgm:pt modelId="{D0CCC6AD-1119-4330-93CE-982AD5436A29}" type="pres">
      <dgm:prSet presAssocID="{EDFB37FA-8FD2-4F82-A029-ABC75A40CAE7}" presName="parTx" presStyleLbl="revTx" presStyleIdx="2" presStyleCnt="6">
        <dgm:presLayoutVars>
          <dgm:chMax val="0"/>
          <dgm:chPref val="0"/>
        </dgm:presLayoutVars>
      </dgm:prSet>
      <dgm:spPr/>
    </dgm:pt>
    <dgm:pt modelId="{55A0D52F-228D-48B5-B73F-31F4FEA24E05}" type="pres">
      <dgm:prSet presAssocID="{EDFB37FA-8FD2-4F82-A029-ABC75A40CAE7}" presName="desTx" presStyleLbl="revTx" presStyleIdx="3" presStyleCnt="6">
        <dgm:presLayoutVars/>
      </dgm:prSet>
      <dgm:spPr/>
    </dgm:pt>
    <dgm:pt modelId="{C90B9E16-9AA0-4A8D-BBA1-0D102466DBD5}" type="pres">
      <dgm:prSet presAssocID="{A66074F6-65BA-423C-BA1A-B0DBA108F31E}" presName="sibTrans" presStyleCnt="0"/>
      <dgm:spPr/>
    </dgm:pt>
    <dgm:pt modelId="{459BEFFF-FD32-46FF-AE80-C54FCF462630}" type="pres">
      <dgm:prSet presAssocID="{D20E889E-AD1B-4E1E-B1C8-30570CCFFEA0}" presName="compNode" presStyleCnt="0"/>
      <dgm:spPr/>
    </dgm:pt>
    <dgm:pt modelId="{1502911E-825C-4264-9944-20B7A1EB70EA}" type="pres">
      <dgm:prSet presAssocID="{D20E889E-AD1B-4E1E-B1C8-30570CCFFEA0}" presName="bgRect" presStyleLbl="bgShp" presStyleIdx="2" presStyleCnt="3"/>
      <dgm:spPr/>
    </dgm:pt>
    <dgm:pt modelId="{1FAADC6C-9EB0-4C2C-B02C-A244D90BF2E0}" type="pres">
      <dgm:prSet presAssocID="{D20E889E-AD1B-4E1E-B1C8-30570CCFFE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053C25E8-FB10-42A3-A0C4-DE16C313EB8E}" type="pres">
      <dgm:prSet presAssocID="{D20E889E-AD1B-4E1E-B1C8-30570CCFFEA0}" presName="spaceRect" presStyleCnt="0"/>
      <dgm:spPr/>
    </dgm:pt>
    <dgm:pt modelId="{9374428F-8A8E-4AE2-AE28-018E9F1086EA}" type="pres">
      <dgm:prSet presAssocID="{D20E889E-AD1B-4E1E-B1C8-30570CCFFEA0}" presName="parTx" presStyleLbl="revTx" presStyleIdx="4" presStyleCnt="6">
        <dgm:presLayoutVars>
          <dgm:chMax val="0"/>
          <dgm:chPref val="0"/>
        </dgm:presLayoutVars>
      </dgm:prSet>
      <dgm:spPr/>
    </dgm:pt>
    <dgm:pt modelId="{585FB229-3827-4300-B4D8-6FD11CDF3CAF}" type="pres">
      <dgm:prSet presAssocID="{D20E889E-AD1B-4E1E-B1C8-30570CCFFEA0}" presName="desTx" presStyleLbl="revTx" presStyleIdx="5" presStyleCnt="6">
        <dgm:presLayoutVars/>
      </dgm:prSet>
      <dgm:spPr/>
    </dgm:pt>
  </dgm:ptLst>
  <dgm:cxnLst>
    <dgm:cxn modelId="{3310C408-07A9-48AF-9092-A3ACA0B22CA9}" type="presOf" srcId="{6C88CDF3-01E8-46E2-981D-0AE837AF745F}" destId="{585FB229-3827-4300-B4D8-6FD11CDF3CAF}" srcOrd="0" destOrd="1" presId="urn:microsoft.com/office/officeart/2018/2/layout/IconVerticalSolidList"/>
    <dgm:cxn modelId="{F1FD7314-1778-4B2A-9B84-B69C1E56544C}" srcId="{D20E889E-AD1B-4E1E-B1C8-30570CCFFEA0}" destId="{6C88CDF3-01E8-46E2-981D-0AE837AF745F}" srcOrd="1" destOrd="0" parTransId="{2EC62CEC-9DA2-42FF-8BD8-6901C5DFA239}" sibTransId="{2B5B7B5A-DDB9-4DED-8EE9-172628DB1BAF}"/>
    <dgm:cxn modelId="{79350715-407A-4E8F-B340-1DE517A03641}" type="presOf" srcId="{D20E889E-AD1B-4E1E-B1C8-30570CCFFEA0}" destId="{9374428F-8A8E-4AE2-AE28-018E9F1086EA}" srcOrd="0" destOrd="0" presId="urn:microsoft.com/office/officeart/2018/2/layout/IconVerticalSolidList"/>
    <dgm:cxn modelId="{7AAEAA21-9AA7-4771-B923-CD969230661E}" srcId="{EDFB37FA-8FD2-4F82-A029-ABC75A40CAE7}" destId="{D64ACA82-2436-4806-993A-A5B4E2B6F4F5}" srcOrd="0" destOrd="0" parTransId="{BFAA9A3B-CD3D-4352-8219-3AE8F79C57EC}" sibTransId="{B74818ED-D4BB-4935-AEA5-BF94A2E37B9B}"/>
    <dgm:cxn modelId="{9666202D-E0C8-47BD-AB21-62C8A188F175}" type="presOf" srcId="{EDFB37FA-8FD2-4F82-A029-ABC75A40CAE7}" destId="{D0CCC6AD-1119-4330-93CE-982AD5436A29}" srcOrd="0" destOrd="0" presId="urn:microsoft.com/office/officeart/2018/2/layout/IconVerticalSolidList"/>
    <dgm:cxn modelId="{24AB9740-A185-47FF-AA86-059E85E03078}" srcId="{EDFB37FA-8FD2-4F82-A029-ABC75A40CAE7}" destId="{03A8C859-8BD7-4AC5-8009-B85F10E0CE1F}" srcOrd="1" destOrd="0" parTransId="{194E9966-EE8A-45DA-9003-59CCA579F65C}" sibTransId="{BF5C3460-F187-47FC-A0B4-1EF3A7A4A085}"/>
    <dgm:cxn modelId="{8216FE66-A382-45A7-8047-F2A3BD27E764}" srcId="{D20E889E-AD1B-4E1E-B1C8-30570CCFFEA0}" destId="{C6747C51-5EA1-4EA9-87F8-0F3B13FA6ACB}" srcOrd="0" destOrd="0" parTransId="{CFA4B075-D59D-4D90-B01A-454205E93673}" sibTransId="{8FED1B4B-77F4-4C06-8567-23B43FFD5CC9}"/>
    <dgm:cxn modelId="{871CB56E-03D1-4E3E-8237-CFE6A3F0728C}" type="presOf" srcId="{9500CCCC-6E60-4F48-80F7-6F39522954D1}" destId="{30C90CB3-D745-403B-A10D-9398C24AE3E6}" srcOrd="0" destOrd="1" presId="urn:microsoft.com/office/officeart/2018/2/layout/IconVerticalSolidList"/>
    <dgm:cxn modelId="{892FBA4E-A1AC-48B2-8005-8116D9F8018F}" srcId="{23AC9B6E-8320-4AEE-A7D9-A7CAF29051B5}" destId="{EDFB37FA-8FD2-4F82-A029-ABC75A40CAE7}" srcOrd="1" destOrd="0" parTransId="{AD9A0738-F9DF-4C20-A8C2-A91E83C013D7}" sibTransId="{A66074F6-65BA-423C-BA1A-B0DBA108F31E}"/>
    <dgm:cxn modelId="{8C86FD4F-4F31-405C-8638-6C01FD203B10}" srcId="{23AC9B6E-8320-4AEE-A7D9-A7CAF29051B5}" destId="{73C99F10-7999-4D62-AA38-35817E1F8C80}" srcOrd="0" destOrd="0" parTransId="{9B5DBB0A-6CCA-49A8-9275-7802CBDB7BC9}" sibTransId="{5D2B20B9-C65B-4654-A5E3-49D3DC0D2C30}"/>
    <dgm:cxn modelId="{2C7F8453-A00F-4E85-9330-3083D95020EF}" srcId="{D20E889E-AD1B-4E1E-B1C8-30570CCFFEA0}" destId="{5AFFCBFC-604F-48D6-9FFF-2D70361C777B}" srcOrd="2" destOrd="0" parTransId="{0BA279C5-E732-408E-A48D-4DEDD01DDCE4}" sibTransId="{D8C40BFD-64FC-491E-B5E7-2339B553602B}"/>
    <dgm:cxn modelId="{A5A31478-3E4B-41B0-8887-737F1BE41F1B}" type="presOf" srcId="{D64ACA82-2436-4806-993A-A5B4E2B6F4F5}" destId="{55A0D52F-228D-48B5-B73F-31F4FEA24E05}" srcOrd="0" destOrd="0" presId="urn:microsoft.com/office/officeart/2018/2/layout/IconVerticalSolidList"/>
    <dgm:cxn modelId="{07226488-157A-465D-B27B-2D7202CEF7A1}" type="presOf" srcId="{C6747C51-5EA1-4EA9-87F8-0F3B13FA6ACB}" destId="{585FB229-3827-4300-B4D8-6FD11CDF3CAF}" srcOrd="0" destOrd="0" presId="urn:microsoft.com/office/officeart/2018/2/layout/IconVerticalSolidList"/>
    <dgm:cxn modelId="{63368AAE-8A28-4CA8-BA44-7751C41FFF9D}" type="presOf" srcId="{11A7EFDC-750A-4440-9DBD-3D36B2250097}" destId="{30C90CB3-D745-403B-A10D-9398C24AE3E6}" srcOrd="0" destOrd="0" presId="urn:microsoft.com/office/officeart/2018/2/layout/IconVerticalSolidList"/>
    <dgm:cxn modelId="{65BA0BD7-95DF-48A0-B835-C8EC0572BA41}" srcId="{73C99F10-7999-4D62-AA38-35817E1F8C80}" destId="{9500CCCC-6E60-4F48-80F7-6F39522954D1}" srcOrd="1" destOrd="0" parTransId="{9135C8DB-88CF-4D91-A663-8EC07EB3147A}" sibTransId="{A29BBA41-6770-4D38-A2BC-81CF6C747605}"/>
    <dgm:cxn modelId="{0E95A7DA-4BD0-452D-8582-E2D71113C393}" srcId="{23AC9B6E-8320-4AEE-A7D9-A7CAF29051B5}" destId="{D20E889E-AD1B-4E1E-B1C8-30570CCFFEA0}" srcOrd="2" destOrd="0" parTransId="{CDA03D97-432B-482B-9C35-AD9BCF744AA1}" sibTransId="{A6D1A3C9-2C8F-46FF-8460-087638F5DDFA}"/>
    <dgm:cxn modelId="{EB7002E0-6FAD-4FEB-8EFC-0544C4364992}" type="presOf" srcId="{23AC9B6E-8320-4AEE-A7D9-A7CAF29051B5}" destId="{61E879FF-4CC5-45A5-9FDC-30933730D02A}" srcOrd="0" destOrd="0" presId="urn:microsoft.com/office/officeart/2018/2/layout/IconVerticalSolidList"/>
    <dgm:cxn modelId="{462739E9-FA75-417F-B2AC-2FE96F1789CB}" type="presOf" srcId="{5AFFCBFC-604F-48D6-9FFF-2D70361C777B}" destId="{585FB229-3827-4300-B4D8-6FD11CDF3CAF}" srcOrd="0" destOrd="2" presId="urn:microsoft.com/office/officeart/2018/2/layout/IconVerticalSolidList"/>
    <dgm:cxn modelId="{C37EA5E9-4C40-4FA2-9B47-15F2DAC4433D}" type="presOf" srcId="{03A8C859-8BD7-4AC5-8009-B85F10E0CE1F}" destId="{55A0D52F-228D-48B5-B73F-31F4FEA24E05}" srcOrd="0" destOrd="1" presId="urn:microsoft.com/office/officeart/2018/2/layout/IconVerticalSolidList"/>
    <dgm:cxn modelId="{B0CDE7F4-64B3-4A6C-A0A8-652892729FDD}" srcId="{73C99F10-7999-4D62-AA38-35817E1F8C80}" destId="{11A7EFDC-750A-4440-9DBD-3D36B2250097}" srcOrd="0" destOrd="0" parTransId="{E08B7EBB-1FED-4A01-85CE-B4406428BC33}" sibTransId="{15A6BC74-7C7F-4D3E-95D6-5EC3C6C51AD0}"/>
    <dgm:cxn modelId="{3206EDF9-8C82-4538-AA5F-98E0F2E102A5}" type="presOf" srcId="{73C99F10-7999-4D62-AA38-35817E1F8C80}" destId="{CDD530D6-3F72-4EAD-9C60-8EE2BA1156D9}" srcOrd="0" destOrd="0" presId="urn:microsoft.com/office/officeart/2018/2/layout/IconVerticalSolidList"/>
    <dgm:cxn modelId="{32593D09-D70E-4D01-8C42-10EE9F2ED8F6}" type="presParOf" srcId="{61E879FF-4CC5-45A5-9FDC-30933730D02A}" destId="{07DDD5C9-3377-4AFD-B826-604F96F34F69}" srcOrd="0" destOrd="0" presId="urn:microsoft.com/office/officeart/2018/2/layout/IconVerticalSolidList"/>
    <dgm:cxn modelId="{3C8494CF-8F32-432F-ABA4-9364520C93AA}" type="presParOf" srcId="{07DDD5C9-3377-4AFD-B826-604F96F34F69}" destId="{85BD22D0-D9C5-4B65-8DE7-2FD97273D777}" srcOrd="0" destOrd="0" presId="urn:microsoft.com/office/officeart/2018/2/layout/IconVerticalSolidList"/>
    <dgm:cxn modelId="{340E8079-E96F-42B4-80A2-68D10B3C5E5D}" type="presParOf" srcId="{07DDD5C9-3377-4AFD-B826-604F96F34F69}" destId="{756F99C1-E09E-4023-946B-6BFBA6DC7067}" srcOrd="1" destOrd="0" presId="urn:microsoft.com/office/officeart/2018/2/layout/IconVerticalSolidList"/>
    <dgm:cxn modelId="{08226BF1-C3FE-441E-8343-D9C5B2B9A5B1}" type="presParOf" srcId="{07DDD5C9-3377-4AFD-B826-604F96F34F69}" destId="{1A50B857-D711-4ED5-B0FF-0D01560420C9}" srcOrd="2" destOrd="0" presId="urn:microsoft.com/office/officeart/2018/2/layout/IconVerticalSolidList"/>
    <dgm:cxn modelId="{FBD70FC0-56E1-497C-BB1C-8213B330D084}" type="presParOf" srcId="{07DDD5C9-3377-4AFD-B826-604F96F34F69}" destId="{CDD530D6-3F72-4EAD-9C60-8EE2BA1156D9}" srcOrd="3" destOrd="0" presId="urn:microsoft.com/office/officeart/2018/2/layout/IconVerticalSolidList"/>
    <dgm:cxn modelId="{946D36C2-0CBC-4FCC-A74B-C1505828D2A8}" type="presParOf" srcId="{07DDD5C9-3377-4AFD-B826-604F96F34F69}" destId="{30C90CB3-D745-403B-A10D-9398C24AE3E6}" srcOrd="4" destOrd="0" presId="urn:microsoft.com/office/officeart/2018/2/layout/IconVerticalSolidList"/>
    <dgm:cxn modelId="{68C1F044-BDC3-4A01-A3E1-74228016FD9A}" type="presParOf" srcId="{61E879FF-4CC5-45A5-9FDC-30933730D02A}" destId="{922FAE99-25D8-4CC5-8410-9D7AF9A47D95}" srcOrd="1" destOrd="0" presId="urn:microsoft.com/office/officeart/2018/2/layout/IconVerticalSolidList"/>
    <dgm:cxn modelId="{E1C83E18-F30C-45B4-A324-639C0F635AE0}" type="presParOf" srcId="{61E879FF-4CC5-45A5-9FDC-30933730D02A}" destId="{9E2D06CE-DEE3-40ED-94CA-A429E4C80215}" srcOrd="2" destOrd="0" presId="urn:microsoft.com/office/officeart/2018/2/layout/IconVerticalSolidList"/>
    <dgm:cxn modelId="{526FFB7A-8EB1-40D3-AF1C-B4F8E8CD2A28}" type="presParOf" srcId="{9E2D06CE-DEE3-40ED-94CA-A429E4C80215}" destId="{19E3B6DA-3985-41E8-BC91-D8704AF12ECA}" srcOrd="0" destOrd="0" presId="urn:microsoft.com/office/officeart/2018/2/layout/IconVerticalSolidList"/>
    <dgm:cxn modelId="{495B90F4-ABD4-4FDA-A822-F512E1377100}" type="presParOf" srcId="{9E2D06CE-DEE3-40ED-94CA-A429E4C80215}" destId="{A0AA0485-FF82-4941-B8CC-F6A7795B6F70}" srcOrd="1" destOrd="0" presId="urn:microsoft.com/office/officeart/2018/2/layout/IconVerticalSolidList"/>
    <dgm:cxn modelId="{9C79A4A7-9A3E-4347-8388-0762FDE9387C}" type="presParOf" srcId="{9E2D06CE-DEE3-40ED-94CA-A429E4C80215}" destId="{BF65A9ED-97DC-4A63-917E-3475A21BEB26}" srcOrd="2" destOrd="0" presId="urn:microsoft.com/office/officeart/2018/2/layout/IconVerticalSolidList"/>
    <dgm:cxn modelId="{73641EE2-21D3-41DE-96D1-957DA5F34528}" type="presParOf" srcId="{9E2D06CE-DEE3-40ED-94CA-A429E4C80215}" destId="{D0CCC6AD-1119-4330-93CE-982AD5436A29}" srcOrd="3" destOrd="0" presId="urn:microsoft.com/office/officeart/2018/2/layout/IconVerticalSolidList"/>
    <dgm:cxn modelId="{49925609-B487-4223-9E91-D65281DA1847}" type="presParOf" srcId="{9E2D06CE-DEE3-40ED-94CA-A429E4C80215}" destId="{55A0D52F-228D-48B5-B73F-31F4FEA24E05}" srcOrd="4" destOrd="0" presId="urn:microsoft.com/office/officeart/2018/2/layout/IconVerticalSolidList"/>
    <dgm:cxn modelId="{2C9A5CB6-C3CB-4D79-8EE9-95E182BD709D}" type="presParOf" srcId="{61E879FF-4CC5-45A5-9FDC-30933730D02A}" destId="{C90B9E16-9AA0-4A8D-BBA1-0D102466DBD5}" srcOrd="3" destOrd="0" presId="urn:microsoft.com/office/officeart/2018/2/layout/IconVerticalSolidList"/>
    <dgm:cxn modelId="{66613DB2-30F4-405E-A04C-B7A5D81426A7}" type="presParOf" srcId="{61E879FF-4CC5-45A5-9FDC-30933730D02A}" destId="{459BEFFF-FD32-46FF-AE80-C54FCF462630}" srcOrd="4" destOrd="0" presId="urn:microsoft.com/office/officeart/2018/2/layout/IconVerticalSolidList"/>
    <dgm:cxn modelId="{524E9A56-33B3-49DA-A62E-C9D73B168BAD}" type="presParOf" srcId="{459BEFFF-FD32-46FF-AE80-C54FCF462630}" destId="{1502911E-825C-4264-9944-20B7A1EB70EA}" srcOrd="0" destOrd="0" presId="urn:microsoft.com/office/officeart/2018/2/layout/IconVerticalSolidList"/>
    <dgm:cxn modelId="{0A3CC1A4-1C99-497E-A107-912E3EDC2B61}" type="presParOf" srcId="{459BEFFF-FD32-46FF-AE80-C54FCF462630}" destId="{1FAADC6C-9EB0-4C2C-B02C-A244D90BF2E0}" srcOrd="1" destOrd="0" presId="urn:microsoft.com/office/officeart/2018/2/layout/IconVerticalSolidList"/>
    <dgm:cxn modelId="{24BB859D-BBBE-46AF-88A5-51F7D74015C2}" type="presParOf" srcId="{459BEFFF-FD32-46FF-AE80-C54FCF462630}" destId="{053C25E8-FB10-42A3-A0C4-DE16C313EB8E}" srcOrd="2" destOrd="0" presId="urn:microsoft.com/office/officeart/2018/2/layout/IconVerticalSolidList"/>
    <dgm:cxn modelId="{9AC8D882-CC07-46E8-B620-48184325F521}" type="presParOf" srcId="{459BEFFF-FD32-46FF-AE80-C54FCF462630}" destId="{9374428F-8A8E-4AE2-AE28-018E9F1086EA}" srcOrd="3" destOrd="0" presId="urn:microsoft.com/office/officeart/2018/2/layout/IconVerticalSolidList"/>
    <dgm:cxn modelId="{B4D4C36A-9F11-4598-8F37-00D171EA0F91}" type="presParOf" srcId="{459BEFFF-FD32-46FF-AE80-C54FCF462630}" destId="{585FB229-3827-4300-B4D8-6FD11CDF3CA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223DA-96EF-4900-9216-790A5E81DC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96C7D50-8331-4C47-8B37-1411DD4BF21F}">
      <dgm:prSet custT="1"/>
      <dgm:spPr/>
      <dgm:t>
        <a:bodyPr/>
        <a:lstStyle/>
        <a:p>
          <a:r>
            <a:rPr lang="en-US" sz="2400" dirty="0">
              <a:latin typeface="Cambria" panose="02040503050406030204" pitchFamily="18" charset="0"/>
              <a:ea typeface="Cambria" panose="02040503050406030204" pitchFamily="18" charset="0"/>
            </a:rPr>
            <a:t>90% of first responders report they have been exposed to trauma on the job</a:t>
          </a:r>
        </a:p>
      </dgm:t>
    </dgm:pt>
    <dgm:pt modelId="{19265878-3FFB-4A0E-AF2C-3FB8591371B5}" type="parTrans" cxnId="{78AE374C-D575-4E95-B50D-7C9051407E02}">
      <dgm:prSet/>
      <dgm:spPr/>
      <dgm:t>
        <a:bodyPr/>
        <a:lstStyle/>
        <a:p>
          <a:endParaRPr lang="en-US" sz="2000">
            <a:latin typeface="Cambria" panose="02040503050406030204" pitchFamily="18" charset="0"/>
            <a:ea typeface="Cambria" panose="02040503050406030204" pitchFamily="18" charset="0"/>
          </a:endParaRPr>
        </a:p>
      </dgm:t>
    </dgm:pt>
    <dgm:pt modelId="{F1A84F3E-DF5B-434F-B72E-CA5844AE1322}" type="sibTrans" cxnId="{78AE374C-D575-4E95-B50D-7C9051407E02}">
      <dgm:prSet custT="1"/>
      <dgm:spPr/>
      <dgm:t>
        <a:bodyPr/>
        <a:lstStyle/>
        <a:p>
          <a:endParaRPr lang="en-US" sz="3200">
            <a:latin typeface="Cambria" panose="02040503050406030204" pitchFamily="18" charset="0"/>
            <a:ea typeface="Cambria" panose="02040503050406030204" pitchFamily="18" charset="0"/>
          </a:endParaRPr>
        </a:p>
      </dgm:t>
    </dgm:pt>
    <dgm:pt modelId="{DFA6DE3E-1F1C-460C-A895-61B8FE299339}">
      <dgm:prSet custT="1"/>
      <dgm:spPr/>
      <dgm:t>
        <a:bodyPr/>
        <a:lstStyle/>
        <a:p>
          <a:r>
            <a:rPr lang="en-US" sz="2400" dirty="0">
              <a:latin typeface="Cambria" panose="02040503050406030204" pitchFamily="18" charset="0"/>
              <a:ea typeface="Cambria" panose="02040503050406030204" pitchFamily="18" charset="0"/>
            </a:rPr>
            <a:t>Estimated 1/3 of emergency responders will eventually be diagnosed with a mental health disorder</a:t>
          </a:r>
        </a:p>
      </dgm:t>
    </dgm:pt>
    <dgm:pt modelId="{FACC0B1E-3837-4A5C-BCB9-EAEDCEFCDDAC}" type="parTrans" cxnId="{968780C6-CB12-4F11-B1BD-745FBC048704}">
      <dgm:prSet/>
      <dgm:spPr/>
      <dgm:t>
        <a:bodyPr/>
        <a:lstStyle/>
        <a:p>
          <a:endParaRPr lang="en-US" sz="2000">
            <a:latin typeface="Cambria" panose="02040503050406030204" pitchFamily="18" charset="0"/>
            <a:ea typeface="Cambria" panose="02040503050406030204" pitchFamily="18" charset="0"/>
          </a:endParaRPr>
        </a:p>
      </dgm:t>
    </dgm:pt>
    <dgm:pt modelId="{2387BBFD-F5F2-4728-B8FB-8FD90F495F4E}" type="sibTrans" cxnId="{968780C6-CB12-4F11-B1BD-745FBC048704}">
      <dgm:prSet custT="1"/>
      <dgm:spPr/>
      <dgm:t>
        <a:bodyPr/>
        <a:lstStyle/>
        <a:p>
          <a:endParaRPr lang="en-US" sz="3200">
            <a:latin typeface="Cambria" panose="02040503050406030204" pitchFamily="18" charset="0"/>
            <a:ea typeface="Cambria" panose="02040503050406030204" pitchFamily="18" charset="0"/>
          </a:endParaRPr>
        </a:p>
      </dgm:t>
    </dgm:pt>
    <dgm:pt modelId="{E8DB3915-08D0-4834-8536-3634738D95D9}">
      <dgm:prSet custT="1"/>
      <dgm:spPr/>
      <dgm:t>
        <a:bodyPr/>
        <a:lstStyle/>
        <a:p>
          <a:r>
            <a:rPr lang="en-US" sz="2400" dirty="0">
              <a:latin typeface="Cambria" panose="02040503050406030204" pitchFamily="18" charset="0"/>
              <a:ea typeface="Cambria" panose="02040503050406030204" pitchFamily="18" charset="0"/>
            </a:rPr>
            <a:t>1/3 of firefighters reported alcohol abuse</a:t>
          </a:r>
        </a:p>
      </dgm:t>
    </dgm:pt>
    <dgm:pt modelId="{524BD29F-2754-4C44-839F-8B57A7F2CE45}" type="parTrans" cxnId="{A3C619FF-D88E-49B5-9595-AD2D35F15E3E}">
      <dgm:prSet/>
      <dgm:spPr/>
      <dgm:t>
        <a:bodyPr/>
        <a:lstStyle/>
        <a:p>
          <a:endParaRPr lang="en-US" sz="2000">
            <a:latin typeface="Cambria" panose="02040503050406030204" pitchFamily="18" charset="0"/>
            <a:ea typeface="Cambria" panose="02040503050406030204" pitchFamily="18" charset="0"/>
          </a:endParaRPr>
        </a:p>
      </dgm:t>
    </dgm:pt>
    <dgm:pt modelId="{589BD8B1-58BE-4C21-A506-9700877C63BB}" type="sibTrans" cxnId="{A3C619FF-D88E-49B5-9595-AD2D35F15E3E}">
      <dgm:prSet custT="1"/>
      <dgm:spPr/>
      <dgm:t>
        <a:bodyPr/>
        <a:lstStyle/>
        <a:p>
          <a:endParaRPr lang="en-US" sz="3200">
            <a:latin typeface="Cambria" panose="02040503050406030204" pitchFamily="18" charset="0"/>
            <a:ea typeface="Cambria" panose="02040503050406030204" pitchFamily="18" charset="0"/>
          </a:endParaRPr>
        </a:p>
      </dgm:t>
    </dgm:pt>
    <dgm:pt modelId="{3AB7E2BF-F5E3-4109-BC5B-6724116A3691}">
      <dgm:prSet custT="1"/>
      <dgm:spPr/>
      <dgm:t>
        <a:bodyPr/>
        <a:lstStyle/>
        <a:p>
          <a:r>
            <a:rPr lang="en-US" sz="2400" dirty="0">
              <a:latin typeface="Cambria" panose="02040503050406030204" pitchFamily="18" charset="0"/>
              <a:ea typeface="Cambria" panose="02040503050406030204" pitchFamily="18" charset="0"/>
            </a:rPr>
            <a:t>18% of male officers and 16% of female officers reported they had negative consequences due to alcohol consumption</a:t>
          </a:r>
        </a:p>
      </dgm:t>
    </dgm:pt>
    <dgm:pt modelId="{DFA1F0AB-8EDE-451C-B98B-DE6B70FEBB92}" type="parTrans" cxnId="{86729808-034E-45B0-A8F3-6890B2561120}">
      <dgm:prSet/>
      <dgm:spPr/>
      <dgm:t>
        <a:bodyPr/>
        <a:lstStyle/>
        <a:p>
          <a:endParaRPr lang="en-US" sz="2000">
            <a:latin typeface="Cambria" panose="02040503050406030204" pitchFamily="18" charset="0"/>
            <a:ea typeface="Cambria" panose="02040503050406030204" pitchFamily="18" charset="0"/>
          </a:endParaRPr>
        </a:p>
      </dgm:t>
    </dgm:pt>
    <dgm:pt modelId="{E0E197E0-6DC4-4146-A59E-29023FF6547C}" type="sibTrans" cxnId="{86729808-034E-45B0-A8F3-6890B2561120}">
      <dgm:prSet/>
      <dgm:spPr/>
      <dgm:t>
        <a:bodyPr/>
        <a:lstStyle/>
        <a:p>
          <a:endParaRPr lang="en-US" sz="2000">
            <a:latin typeface="Cambria" panose="02040503050406030204" pitchFamily="18" charset="0"/>
            <a:ea typeface="Cambria" panose="02040503050406030204" pitchFamily="18" charset="0"/>
          </a:endParaRPr>
        </a:p>
      </dgm:t>
    </dgm:pt>
    <dgm:pt modelId="{69FFF6A6-91AE-4242-AAE8-CE29F9ABF7ED}" type="pres">
      <dgm:prSet presAssocID="{DC4223DA-96EF-4900-9216-790A5E81DCEA}" presName="linear" presStyleCnt="0">
        <dgm:presLayoutVars>
          <dgm:animLvl val="lvl"/>
          <dgm:resizeHandles val="exact"/>
        </dgm:presLayoutVars>
      </dgm:prSet>
      <dgm:spPr/>
    </dgm:pt>
    <dgm:pt modelId="{EDCF5295-B8F3-40FB-B759-9CF7F0496F08}" type="pres">
      <dgm:prSet presAssocID="{D96C7D50-8331-4C47-8B37-1411DD4BF21F}" presName="parentText" presStyleLbl="node1" presStyleIdx="0" presStyleCnt="4">
        <dgm:presLayoutVars>
          <dgm:chMax val="0"/>
          <dgm:bulletEnabled val="1"/>
        </dgm:presLayoutVars>
      </dgm:prSet>
      <dgm:spPr/>
    </dgm:pt>
    <dgm:pt modelId="{82E087C9-F8FB-452E-9BDF-D8B9BD280C0B}" type="pres">
      <dgm:prSet presAssocID="{F1A84F3E-DF5B-434F-B72E-CA5844AE1322}" presName="spacer" presStyleCnt="0"/>
      <dgm:spPr/>
    </dgm:pt>
    <dgm:pt modelId="{AA947C8E-10C4-4704-9CBF-9BB6B32C3EB4}" type="pres">
      <dgm:prSet presAssocID="{DFA6DE3E-1F1C-460C-A895-61B8FE299339}" presName="parentText" presStyleLbl="node1" presStyleIdx="1" presStyleCnt="4">
        <dgm:presLayoutVars>
          <dgm:chMax val="0"/>
          <dgm:bulletEnabled val="1"/>
        </dgm:presLayoutVars>
      </dgm:prSet>
      <dgm:spPr/>
    </dgm:pt>
    <dgm:pt modelId="{04290A84-D19B-4310-9947-66ED185AE163}" type="pres">
      <dgm:prSet presAssocID="{2387BBFD-F5F2-4728-B8FB-8FD90F495F4E}" presName="spacer" presStyleCnt="0"/>
      <dgm:spPr/>
    </dgm:pt>
    <dgm:pt modelId="{4984505D-A34F-4A91-8E17-B42C9AA2E1CA}" type="pres">
      <dgm:prSet presAssocID="{E8DB3915-08D0-4834-8536-3634738D95D9}" presName="parentText" presStyleLbl="node1" presStyleIdx="2" presStyleCnt="4">
        <dgm:presLayoutVars>
          <dgm:chMax val="0"/>
          <dgm:bulletEnabled val="1"/>
        </dgm:presLayoutVars>
      </dgm:prSet>
      <dgm:spPr/>
    </dgm:pt>
    <dgm:pt modelId="{9DD5F59A-3EFA-4395-9571-54059A58513E}" type="pres">
      <dgm:prSet presAssocID="{589BD8B1-58BE-4C21-A506-9700877C63BB}" presName="spacer" presStyleCnt="0"/>
      <dgm:spPr/>
    </dgm:pt>
    <dgm:pt modelId="{F90D3E1C-AAC5-43DC-BD51-7DC9661E486D}" type="pres">
      <dgm:prSet presAssocID="{3AB7E2BF-F5E3-4109-BC5B-6724116A3691}" presName="parentText" presStyleLbl="node1" presStyleIdx="3" presStyleCnt="4">
        <dgm:presLayoutVars>
          <dgm:chMax val="0"/>
          <dgm:bulletEnabled val="1"/>
        </dgm:presLayoutVars>
      </dgm:prSet>
      <dgm:spPr/>
    </dgm:pt>
  </dgm:ptLst>
  <dgm:cxnLst>
    <dgm:cxn modelId="{86729808-034E-45B0-A8F3-6890B2561120}" srcId="{DC4223DA-96EF-4900-9216-790A5E81DCEA}" destId="{3AB7E2BF-F5E3-4109-BC5B-6724116A3691}" srcOrd="3" destOrd="0" parTransId="{DFA1F0AB-8EDE-451C-B98B-DE6B70FEBB92}" sibTransId="{E0E197E0-6DC4-4146-A59E-29023FF6547C}"/>
    <dgm:cxn modelId="{E7BE6040-914A-4BB9-89CA-8CAAF9695A0C}" type="presOf" srcId="{E8DB3915-08D0-4834-8536-3634738D95D9}" destId="{4984505D-A34F-4A91-8E17-B42C9AA2E1CA}" srcOrd="0" destOrd="0" presId="urn:microsoft.com/office/officeart/2005/8/layout/vList2"/>
    <dgm:cxn modelId="{78AE374C-D575-4E95-B50D-7C9051407E02}" srcId="{DC4223DA-96EF-4900-9216-790A5E81DCEA}" destId="{D96C7D50-8331-4C47-8B37-1411DD4BF21F}" srcOrd="0" destOrd="0" parTransId="{19265878-3FFB-4A0E-AF2C-3FB8591371B5}" sibTransId="{F1A84F3E-DF5B-434F-B72E-CA5844AE1322}"/>
    <dgm:cxn modelId="{EEA8E579-CE88-4BF2-ACF9-45A70621446B}" type="presOf" srcId="{D96C7D50-8331-4C47-8B37-1411DD4BF21F}" destId="{EDCF5295-B8F3-40FB-B759-9CF7F0496F08}" srcOrd="0" destOrd="0" presId="urn:microsoft.com/office/officeart/2005/8/layout/vList2"/>
    <dgm:cxn modelId="{9C020D85-EEB9-439A-887E-931AF4146C4D}" type="presOf" srcId="{DC4223DA-96EF-4900-9216-790A5E81DCEA}" destId="{69FFF6A6-91AE-4242-AAE8-CE29F9ABF7ED}" srcOrd="0" destOrd="0" presId="urn:microsoft.com/office/officeart/2005/8/layout/vList2"/>
    <dgm:cxn modelId="{E7B2728F-6005-417F-8390-72B4D0ADAD42}" type="presOf" srcId="{DFA6DE3E-1F1C-460C-A895-61B8FE299339}" destId="{AA947C8E-10C4-4704-9CBF-9BB6B32C3EB4}" srcOrd="0" destOrd="0" presId="urn:microsoft.com/office/officeart/2005/8/layout/vList2"/>
    <dgm:cxn modelId="{5F51B299-5B3D-4EAA-824E-0EED9EE94BA5}" type="presOf" srcId="{3AB7E2BF-F5E3-4109-BC5B-6724116A3691}" destId="{F90D3E1C-AAC5-43DC-BD51-7DC9661E486D}" srcOrd="0" destOrd="0" presId="urn:microsoft.com/office/officeart/2005/8/layout/vList2"/>
    <dgm:cxn modelId="{968780C6-CB12-4F11-B1BD-745FBC048704}" srcId="{DC4223DA-96EF-4900-9216-790A5E81DCEA}" destId="{DFA6DE3E-1F1C-460C-A895-61B8FE299339}" srcOrd="1" destOrd="0" parTransId="{FACC0B1E-3837-4A5C-BCB9-EAEDCEFCDDAC}" sibTransId="{2387BBFD-F5F2-4728-B8FB-8FD90F495F4E}"/>
    <dgm:cxn modelId="{A3C619FF-D88E-49B5-9595-AD2D35F15E3E}" srcId="{DC4223DA-96EF-4900-9216-790A5E81DCEA}" destId="{E8DB3915-08D0-4834-8536-3634738D95D9}" srcOrd="2" destOrd="0" parTransId="{524BD29F-2754-4C44-839F-8B57A7F2CE45}" sibTransId="{589BD8B1-58BE-4C21-A506-9700877C63BB}"/>
    <dgm:cxn modelId="{2A6B5C10-6E0E-428E-BB6E-8053F688A5A8}" type="presParOf" srcId="{69FFF6A6-91AE-4242-AAE8-CE29F9ABF7ED}" destId="{EDCF5295-B8F3-40FB-B759-9CF7F0496F08}" srcOrd="0" destOrd="0" presId="urn:microsoft.com/office/officeart/2005/8/layout/vList2"/>
    <dgm:cxn modelId="{2A700BE9-1413-41D7-B096-ECB5FC95E354}" type="presParOf" srcId="{69FFF6A6-91AE-4242-AAE8-CE29F9ABF7ED}" destId="{82E087C9-F8FB-452E-9BDF-D8B9BD280C0B}" srcOrd="1" destOrd="0" presId="urn:microsoft.com/office/officeart/2005/8/layout/vList2"/>
    <dgm:cxn modelId="{F073DB5A-61CB-4241-BB1E-8FCD8C8A8334}" type="presParOf" srcId="{69FFF6A6-91AE-4242-AAE8-CE29F9ABF7ED}" destId="{AA947C8E-10C4-4704-9CBF-9BB6B32C3EB4}" srcOrd="2" destOrd="0" presId="urn:microsoft.com/office/officeart/2005/8/layout/vList2"/>
    <dgm:cxn modelId="{E4830B75-70F5-4AF9-83B0-89D9D0ACF610}" type="presParOf" srcId="{69FFF6A6-91AE-4242-AAE8-CE29F9ABF7ED}" destId="{04290A84-D19B-4310-9947-66ED185AE163}" srcOrd="3" destOrd="0" presId="urn:microsoft.com/office/officeart/2005/8/layout/vList2"/>
    <dgm:cxn modelId="{4AA3E60C-0497-433D-BA6E-0B9972C5FD70}" type="presParOf" srcId="{69FFF6A6-91AE-4242-AAE8-CE29F9ABF7ED}" destId="{4984505D-A34F-4A91-8E17-B42C9AA2E1CA}" srcOrd="4" destOrd="0" presId="urn:microsoft.com/office/officeart/2005/8/layout/vList2"/>
    <dgm:cxn modelId="{073481B8-7F55-4174-9E8A-B5459AAE8989}" type="presParOf" srcId="{69FFF6A6-91AE-4242-AAE8-CE29F9ABF7ED}" destId="{9DD5F59A-3EFA-4395-9571-54059A58513E}" srcOrd="5" destOrd="0" presId="urn:microsoft.com/office/officeart/2005/8/layout/vList2"/>
    <dgm:cxn modelId="{B5522D46-E871-43D5-B7A8-B31B24CE1973}" type="presParOf" srcId="{69FFF6A6-91AE-4242-AAE8-CE29F9ABF7ED}" destId="{F90D3E1C-AAC5-43DC-BD51-7DC9661E48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FF305-77C4-4BA1-8B83-33E439BA67BF}">
      <dsp:nvSpPr>
        <dsp:cNvPr id="0" name=""/>
        <dsp:cNvSpPr/>
      </dsp:nvSpPr>
      <dsp:spPr>
        <a:xfrm>
          <a:off x="0" y="0"/>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A716D1-2A50-48B5-86B0-98070930EA32}">
      <dsp:nvSpPr>
        <dsp:cNvPr id="0" name=""/>
        <dsp:cNvSpPr/>
      </dsp:nvSpPr>
      <dsp:spPr>
        <a:xfrm>
          <a:off x="0" y="0"/>
          <a:ext cx="6912245" cy="27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Is short term stress with a quick resolution. This is the type of stress our body handles the best. If we are faced with something that requires us to “FIGHT or FLEE” (FIGHT or FLIGHT) our bodies are ready to take it on.</a:t>
          </a:r>
        </a:p>
      </dsp:txBody>
      <dsp:txXfrm>
        <a:off x="0" y="0"/>
        <a:ext cx="6912245" cy="2768441"/>
      </dsp:txXfrm>
    </dsp:sp>
    <dsp:sp modelId="{FB267065-CB5A-40FB-A432-335427C2DE40}">
      <dsp:nvSpPr>
        <dsp:cNvPr id="0" name=""/>
        <dsp:cNvSpPr/>
      </dsp:nvSpPr>
      <dsp:spPr>
        <a:xfrm>
          <a:off x="0" y="2768441"/>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359EC1-4375-4173-88E4-CB55A8E7572C}">
      <dsp:nvSpPr>
        <dsp:cNvPr id="0" name=""/>
        <dsp:cNvSpPr/>
      </dsp:nvSpPr>
      <dsp:spPr>
        <a:xfrm>
          <a:off x="0" y="2768441"/>
          <a:ext cx="6912245" cy="27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Example: a threatening dog- the mind and body gear up with the “fight or flight” response to handle this stress quickly then settles down.</a:t>
          </a:r>
        </a:p>
      </dsp:txBody>
      <dsp:txXfrm>
        <a:off x="0" y="2768441"/>
        <a:ext cx="6912245" cy="2768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AD01-BFFB-4FF6-9AE5-2EC34C689B68}">
      <dsp:nvSpPr>
        <dsp:cNvPr id="0" name=""/>
        <dsp:cNvSpPr/>
      </dsp:nvSpPr>
      <dsp:spPr>
        <a:xfrm>
          <a:off x="0" y="0"/>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77E870-8E0C-4CF6-81F4-6D875AFCCF00}">
      <dsp:nvSpPr>
        <dsp:cNvPr id="0" name=""/>
        <dsp:cNvSpPr/>
      </dsp:nvSpPr>
      <dsp:spPr>
        <a:xfrm>
          <a:off x="0" y="0"/>
          <a:ext cx="6912245" cy="27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Cambria" panose="02040503050406030204" pitchFamily="18" charset="0"/>
              <a:ea typeface="Cambria" panose="02040503050406030204" pitchFamily="18" charset="0"/>
            </a:rPr>
            <a:t>Is prolonged unrelieved stress also called cumulative stress. Prolonged unrelieved wear and tear results from too many demands</a:t>
          </a:r>
        </a:p>
      </dsp:txBody>
      <dsp:txXfrm>
        <a:off x="0" y="0"/>
        <a:ext cx="6912245" cy="2768441"/>
      </dsp:txXfrm>
    </dsp:sp>
    <dsp:sp modelId="{FA30FD1F-42DD-4DE8-8D2A-DF6438AC0EF9}">
      <dsp:nvSpPr>
        <dsp:cNvPr id="0" name=""/>
        <dsp:cNvSpPr/>
      </dsp:nvSpPr>
      <dsp:spPr>
        <a:xfrm>
          <a:off x="0" y="2768441"/>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4B74BB-36F6-4153-9852-794775DEA8AB}">
      <dsp:nvSpPr>
        <dsp:cNvPr id="0" name=""/>
        <dsp:cNvSpPr/>
      </dsp:nvSpPr>
      <dsp:spPr>
        <a:xfrm>
          <a:off x="0" y="2768441"/>
          <a:ext cx="6912245" cy="27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Cambria" panose="02040503050406030204" pitchFamily="18" charset="0"/>
              <a:ea typeface="Cambria" panose="02040503050406030204" pitchFamily="18" charset="0"/>
            </a:rPr>
            <a:t>Example: “BURNOUT” when a person loses energy and interest because of unrelieved stress. </a:t>
          </a:r>
        </a:p>
      </dsp:txBody>
      <dsp:txXfrm>
        <a:off x="0" y="2768441"/>
        <a:ext cx="6912245" cy="2768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22D0-D9C5-4B65-8DE7-2FD97273D777}">
      <dsp:nvSpPr>
        <dsp:cNvPr id="0" name=""/>
        <dsp:cNvSpPr/>
      </dsp:nvSpPr>
      <dsp:spPr>
        <a:xfrm>
          <a:off x="0" y="3936"/>
          <a:ext cx="8717280" cy="184080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F99C1-E09E-4023-946B-6BFBA6DC7067}">
      <dsp:nvSpPr>
        <dsp:cNvPr id="0" name=""/>
        <dsp:cNvSpPr/>
      </dsp:nvSpPr>
      <dsp:spPr>
        <a:xfrm>
          <a:off x="556842" y="418116"/>
          <a:ext cx="1012440" cy="10124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530D6-3F72-4EAD-9C60-8EE2BA1156D9}">
      <dsp:nvSpPr>
        <dsp:cNvPr id="0" name=""/>
        <dsp:cNvSpPr/>
      </dsp:nvSpPr>
      <dsp:spPr>
        <a:xfrm>
          <a:off x="2126125" y="3936"/>
          <a:ext cx="3922776"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1111250">
            <a:lnSpc>
              <a:spcPct val="100000"/>
            </a:lnSpc>
            <a:spcBef>
              <a:spcPct val="0"/>
            </a:spcBef>
            <a:spcAft>
              <a:spcPct val="35000"/>
            </a:spcAft>
            <a:buNone/>
          </a:pPr>
          <a:r>
            <a:rPr lang="en-US" sz="2500" b="1" kern="1200" dirty="0"/>
            <a:t>Central Nervous System</a:t>
          </a:r>
        </a:p>
      </dsp:txBody>
      <dsp:txXfrm>
        <a:off x="2126125" y="3936"/>
        <a:ext cx="3922776" cy="1840800"/>
      </dsp:txXfrm>
    </dsp:sp>
    <dsp:sp modelId="{30C90CB3-D745-403B-A10D-9398C24AE3E6}">
      <dsp:nvSpPr>
        <dsp:cNvPr id="0" name=""/>
        <dsp:cNvSpPr/>
      </dsp:nvSpPr>
      <dsp:spPr>
        <a:xfrm>
          <a:off x="6048901" y="3936"/>
          <a:ext cx="2666300"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800100">
            <a:lnSpc>
              <a:spcPct val="100000"/>
            </a:lnSpc>
            <a:spcBef>
              <a:spcPct val="0"/>
            </a:spcBef>
            <a:spcAft>
              <a:spcPct val="35000"/>
            </a:spcAft>
            <a:buNone/>
          </a:pPr>
          <a:r>
            <a:rPr lang="en-US" sz="1800" kern="1200" dirty="0"/>
            <a:t>-The command center</a:t>
          </a:r>
        </a:p>
        <a:p>
          <a:pPr marL="0" lvl="0" indent="0" algn="l" defTabSz="800100">
            <a:lnSpc>
              <a:spcPct val="100000"/>
            </a:lnSpc>
            <a:spcBef>
              <a:spcPct val="0"/>
            </a:spcBef>
            <a:spcAft>
              <a:spcPct val="35000"/>
            </a:spcAft>
            <a:buNone/>
          </a:pPr>
          <a:r>
            <a:rPr lang="en-US" sz="1800" kern="1200" dirty="0"/>
            <a:t>-Brain &amp; spinal cord</a:t>
          </a:r>
        </a:p>
      </dsp:txBody>
      <dsp:txXfrm>
        <a:off x="6048901" y="3936"/>
        <a:ext cx="2666300" cy="1840800"/>
      </dsp:txXfrm>
    </dsp:sp>
    <dsp:sp modelId="{19E3B6DA-3985-41E8-BC91-D8704AF12ECA}">
      <dsp:nvSpPr>
        <dsp:cNvPr id="0" name=""/>
        <dsp:cNvSpPr/>
      </dsp:nvSpPr>
      <dsp:spPr>
        <a:xfrm>
          <a:off x="0" y="2304937"/>
          <a:ext cx="8717280" cy="184080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A0485-FF82-4941-B8CC-F6A7795B6F70}">
      <dsp:nvSpPr>
        <dsp:cNvPr id="0" name=""/>
        <dsp:cNvSpPr/>
      </dsp:nvSpPr>
      <dsp:spPr>
        <a:xfrm>
          <a:off x="556842" y="2719117"/>
          <a:ext cx="1012440" cy="10124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CCC6AD-1119-4330-93CE-982AD5436A29}">
      <dsp:nvSpPr>
        <dsp:cNvPr id="0" name=""/>
        <dsp:cNvSpPr/>
      </dsp:nvSpPr>
      <dsp:spPr>
        <a:xfrm>
          <a:off x="2126125" y="2304937"/>
          <a:ext cx="3922776"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1111250">
            <a:lnSpc>
              <a:spcPct val="100000"/>
            </a:lnSpc>
            <a:spcBef>
              <a:spcPct val="0"/>
            </a:spcBef>
            <a:spcAft>
              <a:spcPct val="35000"/>
            </a:spcAft>
            <a:buNone/>
          </a:pPr>
          <a:r>
            <a:rPr lang="en-US" sz="2500" b="1" kern="1200"/>
            <a:t>Sympathetic Nervous System</a:t>
          </a:r>
        </a:p>
      </dsp:txBody>
      <dsp:txXfrm>
        <a:off x="2126125" y="2304937"/>
        <a:ext cx="3922776" cy="1840800"/>
      </dsp:txXfrm>
    </dsp:sp>
    <dsp:sp modelId="{55A0D52F-228D-48B5-B73F-31F4FEA24E05}">
      <dsp:nvSpPr>
        <dsp:cNvPr id="0" name=""/>
        <dsp:cNvSpPr/>
      </dsp:nvSpPr>
      <dsp:spPr>
        <a:xfrm>
          <a:off x="6048901" y="2304937"/>
          <a:ext cx="2666300"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800100">
            <a:lnSpc>
              <a:spcPct val="100000"/>
            </a:lnSpc>
            <a:spcBef>
              <a:spcPct val="0"/>
            </a:spcBef>
            <a:spcAft>
              <a:spcPct val="35000"/>
            </a:spcAft>
            <a:buNone/>
          </a:pPr>
          <a:r>
            <a:rPr lang="en-US" sz="1800" kern="1200" dirty="0"/>
            <a:t>-Fight or Flight</a:t>
          </a:r>
        </a:p>
        <a:p>
          <a:pPr marL="0" lvl="0" indent="0" algn="l" defTabSz="800100">
            <a:lnSpc>
              <a:spcPct val="100000"/>
            </a:lnSpc>
            <a:spcBef>
              <a:spcPct val="0"/>
            </a:spcBef>
            <a:spcAft>
              <a:spcPct val="35000"/>
            </a:spcAft>
            <a:buNone/>
          </a:pPr>
          <a:r>
            <a:rPr lang="en-US" sz="1800" kern="1200" dirty="0"/>
            <a:t>-Activates biochemical changes to the mind &amp; body preparing response to a threat</a:t>
          </a:r>
        </a:p>
      </dsp:txBody>
      <dsp:txXfrm>
        <a:off x="6048901" y="2304937"/>
        <a:ext cx="2666300" cy="1840800"/>
      </dsp:txXfrm>
    </dsp:sp>
    <dsp:sp modelId="{1502911E-825C-4264-9944-20B7A1EB70EA}">
      <dsp:nvSpPr>
        <dsp:cNvPr id="0" name=""/>
        <dsp:cNvSpPr/>
      </dsp:nvSpPr>
      <dsp:spPr>
        <a:xfrm>
          <a:off x="0" y="4605938"/>
          <a:ext cx="8717280" cy="184080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ADC6C-9EB0-4C2C-B02C-A244D90BF2E0}">
      <dsp:nvSpPr>
        <dsp:cNvPr id="0" name=""/>
        <dsp:cNvSpPr/>
      </dsp:nvSpPr>
      <dsp:spPr>
        <a:xfrm>
          <a:off x="556842" y="5020118"/>
          <a:ext cx="1012440" cy="1012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4428F-8A8E-4AE2-AE28-018E9F1086EA}">
      <dsp:nvSpPr>
        <dsp:cNvPr id="0" name=""/>
        <dsp:cNvSpPr/>
      </dsp:nvSpPr>
      <dsp:spPr>
        <a:xfrm>
          <a:off x="2126125" y="4605938"/>
          <a:ext cx="3922776"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1111250">
            <a:lnSpc>
              <a:spcPct val="100000"/>
            </a:lnSpc>
            <a:spcBef>
              <a:spcPct val="0"/>
            </a:spcBef>
            <a:spcAft>
              <a:spcPct val="35000"/>
            </a:spcAft>
            <a:buNone/>
          </a:pPr>
          <a:r>
            <a:rPr lang="en-US" sz="2500" b="1" kern="1200"/>
            <a:t>Parasympathetic Nervous System</a:t>
          </a:r>
        </a:p>
      </dsp:txBody>
      <dsp:txXfrm>
        <a:off x="2126125" y="4605938"/>
        <a:ext cx="3922776" cy="1840800"/>
      </dsp:txXfrm>
    </dsp:sp>
    <dsp:sp modelId="{585FB229-3827-4300-B4D8-6FD11CDF3CAF}">
      <dsp:nvSpPr>
        <dsp:cNvPr id="0" name=""/>
        <dsp:cNvSpPr/>
      </dsp:nvSpPr>
      <dsp:spPr>
        <a:xfrm>
          <a:off x="6048901" y="4605938"/>
          <a:ext cx="2666300"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8" tIns="194818" rIns="194818" bIns="194818" numCol="1" spcCol="1270" anchor="ctr" anchorCtr="0">
          <a:noAutofit/>
        </a:bodyPr>
        <a:lstStyle/>
        <a:p>
          <a:pPr marL="0" lvl="0" indent="0" algn="l" defTabSz="800100">
            <a:lnSpc>
              <a:spcPct val="100000"/>
            </a:lnSpc>
            <a:spcBef>
              <a:spcPct val="0"/>
            </a:spcBef>
            <a:spcAft>
              <a:spcPct val="35000"/>
            </a:spcAft>
            <a:buNone/>
          </a:pPr>
          <a:r>
            <a:rPr lang="en-US" sz="1800" kern="1200" dirty="0"/>
            <a:t>-“Rest and Digest”</a:t>
          </a:r>
        </a:p>
        <a:p>
          <a:pPr marL="0" lvl="0" indent="0" algn="l" defTabSz="800100">
            <a:lnSpc>
              <a:spcPct val="100000"/>
            </a:lnSpc>
            <a:spcBef>
              <a:spcPct val="0"/>
            </a:spcBef>
            <a:spcAft>
              <a:spcPct val="35000"/>
            </a:spcAft>
            <a:buNone/>
          </a:pPr>
          <a:r>
            <a:rPr lang="en-US" sz="1800" kern="1200" dirty="0"/>
            <a:t>-Controls body functions when at rest</a:t>
          </a:r>
        </a:p>
        <a:p>
          <a:pPr marL="0" lvl="0" indent="0" algn="l" defTabSz="800100">
            <a:lnSpc>
              <a:spcPct val="100000"/>
            </a:lnSpc>
            <a:spcBef>
              <a:spcPct val="0"/>
            </a:spcBef>
            <a:spcAft>
              <a:spcPct val="35000"/>
            </a:spcAft>
            <a:buNone/>
          </a:pPr>
          <a:r>
            <a:rPr lang="en-US" sz="1800" kern="1200" dirty="0"/>
            <a:t>-Returns the body systems to normal activity </a:t>
          </a:r>
        </a:p>
      </dsp:txBody>
      <dsp:txXfrm>
        <a:off x="6048901" y="4605938"/>
        <a:ext cx="2666300" cy="1840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F5295-B8F3-40FB-B759-9CF7F0496F08}">
      <dsp:nvSpPr>
        <dsp:cNvPr id="0" name=""/>
        <dsp:cNvSpPr/>
      </dsp:nvSpPr>
      <dsp:spPr>
        <a:xfrm>
          <a:off x="0" y="4149"/>
          <a:ext cx="102338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90% of first responders report they have been exposed to trauma on the job</a:t>
          </a:r>
        </a:p>
      </dsp:txBody>
      <dsp:txXfrm>
        <a:off x="47519" y="51668"/>
        <a:ext cx="10138762" cy="878402"/>
      </dsp:txXfrm>
    </dsp:sp>
    <dsp:sp modelId="{AA947C8E-10C4-4704-9CBF-9BB6B32C3EB4}">
      <dsp:nvSpPr>
        <dsp:cNvPr id="0" name=""/>
        <dsp:cNvSpPr/>
      </dsp:nvSpPr>
      <dsp:spPr>
        <a:xfrm>
          <a:off x="0" y="1127349"/>
          <a:ext cx="102338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Estimated 1/3 of emergency responders will eventually be diagnosed with a mental health disorder</a:t>
          </a:r>
        </a:p>
      </dsp:txBody>
      <dsp:txXfrm>
        <a:off x="47519" y="1174868"/>
        <a:ext cx="10138762" cy="878402"/>
      </dsp:txXfrm>
    </dsp:sp>
    <dsp:sp modelId="{4984505D-A34F-4A91-8E17-B42C9AA2E1CA}">
      <dsp:nvSpPr>
        <dsp:cNvPr id="0" name=""/>
        <dsp:cNvSpPr/>
      </dsp:nvSpPr>
      <dsp:spPr>
        <a:xfrm>
          <a:off x="0" y="2250549"/>
          <a:ext cx="102338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1/3 of firefighters reported alcohol abuse</a:t>
          </a:r>
        </a:p>
      </dsp:txBody>
      <dsp:txXfrm>
        <a:off x="47519" y="2298068"/>
        <a:ext cx="10138762" cy="878402"/>
      </dsp:txXfrm>
    </dsp:sp>
    <dsp:sp modelId="{F90D3E1C-AAC5-43DC-BD51-7DC9661E486D}">
      <dsp:nvSpPr>
        <dsp:cNvPr id="0" name=""/>
        <dsp:cNvSpPr/>
      </dsp:nvSpPr>
      <dsp:spPr>
        <a:xfrm>
          <a:off x="0" y="3373749"/>
          <a:ext cx="102338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18% of male officers and 16% of female officers reported they had negative consequences due to alcohol consumption</a:t>
          </a:r>
        </a:p>
      </dsp:txBody>
      <dsp:txXfrm>
        <a:off x="47519" y="3421268"/>
        <a:ext cx="10138762" cy="8784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AFE9EF-BFD3-43EA-A868-783EE64D3026}" type="datetime1">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587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165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81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776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275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8735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761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E8C0-DCD6-4618-824E-E5B47E37F774}"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961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6133B-A04A-40C7-999B-6B964B69F57E}"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770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66FB9-D28B-49B1-96AA-2DC4A0B82672}"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158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63742-95DB-4727-9E2D-E67133874C57}"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25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4C757-AC18-4BD4-B58D-C09C7F56266E}"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36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06CBA-D419-41FA-8B3E-D17E24A5F335}" type="datetime1">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07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4B8EF-695A-4D91-86E6-BD3ABF986DC6}"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756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100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032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641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5/10/2023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55030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wa-usa.org/" TargetMode="External"/><Relationship Id="rId2" Type="http://schemas.openxmlformats.org/officeDocument/2006/relationships/hyperlink" Target="https://cops.usdoj.gov/lemhwaresources" TargetMode="External"/><Relationship Id="rId1" Type="http://schemas.openxmlformats.org/officeDocument/2006/relationships/slideLayout" Target="../slideLayouts/slideLayout2.xml"/><Relationship Id="rId4" Type="http://schemas.openxmlformats.org/officeDocument/2006/relationships/hyperlink" Target="http://www.lemitonlin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uth.edu/psychiatry/research/centers/trauma-and-resilience-center/" TargetMode="External"/><Relationship Id="rId2" Type="http://schemas.openxmlformats.org/officeDocument/2006/relationships/hyperlink" Target="https://www.bluebow.org/#/" TargetMode="External"/><Relationship Id="rId1" Type="http://schemas.openxmlformats.org/officeDocument/2006/relationships/slideLayout" Target="../slideLayouts/slideLayout2.xml"/><Relationship Id="rId4" Type="http://schemas.openxmlformats.org/officeDocument/2006/relationships/hyperlink" Target="https://tacmobility.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ayla.elwood2@fortbendcountytx.gov" TargetMode="External"/><Relationship Id="rId2" Type="http://schemas.openxmlformats.org/officeDocument/2006/relationships/hyperlink" Target="mailto:Theodore.deaver@fortbendcountytx.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duotone>
              <a:prstClr val="black"/>
              <a:schemeClr val="tx2">
                <a:tint val="45000"/>
                <a:satMod val="400000"/>
              </a:schemeClr>
            </a:duotone>
            <a:alphaModFix amt="12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p:txBody>
          <a:bodyPr>
            <a:normAutofit/>
          </a:bodyPr>
          <a:lstStyle/>
          <a:p>
            <a:r>
              <a:rPr lang="en-US" sz="5400" dirty="0">
                <a:solidFill>
                  <a:schemeClr val="tx1"/>
                </a:solidFill>
              </a:rPr>
              <a:t>The Impact of Stress on the Body and Mind</a:t>
            </a:r>
            <a:endParaRPr lang="en-US" sz="6000" dirty="0">
              <a:solidFill>
                <a:schemeClr val="tx1"/>
              </a:solidFill>
            </a:endParaRPr>
          </a:p>
        </p:txBody>
      </p:sp>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p:txBody>
          <a:bodyPr>
            <a:normAutofit fontScale="92500" lnSpcReduction="10000"/>
          </a:bodyPr>
          <a:lstStyle/>
          <a:p>
            <a:r>
              <a:rPr lang="en-US" sz="5400" dirty="0"/>
              <a:t>First Responder Trauma:</a:t>
            </a:r>
          </a:p>
        </p:txBody>
      </p:sp>
    </p:spTree>
    <p:extLst>
      <p:ext uri="{BB962C8B-B14F-4D97-AF65-F5344CB8AC3E}">
        <p14:creationId xmlns:p14="http://schemas.microsoft.com/office/powerpoint/2010/main" val="7774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Symptoms</a:t>
            </a:r>
          </a:p>
        </p:txBody>
      </p:sp>
      <p:sp>
        <p:nvSpPr>
          <p:cNvPr id="11" name="Content Placeholder 10"/>
          <p:cNvSpPr>
            <a:spLocks noGrp="1"/>
          </p:cNvSpPr>
          <p:nvPr>
            <p:ph sz="half" idx="1"/>
          </p:nvPr>
        </p:nvSpPr>
        <p:spPr>
          <a:ln>
            <a:noFill/>
          </a:ln>
        </p:spPr>
        <p:txBody>
          <a:bodyPr>
            <a:normAutofit lnSpcReduction="10000"/>
          </a:bodyPr>
          <a:lstStyle/>
          <a:p>
            <a:r>
              <a:rPr lang="en-US" dirty="0">
                <a:solidFill>
                  <a:schemeClr val="tx1"/>
                </a:solidFill>
                <a:latin typeface="Cambria" panose="02040503050406030204" pitchFamily="18" charset="0"/>
                <a:ea typeface="Cambria" panose="02040503050406030204" pitchFamily="18" charset="0"/>
              </a:rPr>
              <a:t>Intrusion:</a:t>
            </a:r>
          </a:p>
          <a:p>
            <a:pPr lvl="1"/>
            <a:r>
              <a:rPr lang="en-US" dirty="0">
                <a:solidFill>
                  <a:schemeClr val="tx1"/>
                </a:solidFill>
                <a:latin typeface="Cambria" panose="02040503050406030204" pitchFamily="18" charset="0"/>
                <a:ea typeface="Cambria" panose="02040503050406030204" pitchFamily="18" charset="0"/>
              </a:rPr>
              <a:t>Flashbacks</a:t>
            </a:r>
          </a:p>
          <a:p>
            <a:pPr lvl="1"/>
            <a:r>
              <a:rPr lang="en-US" dirty="0">
                <a:solidFill>
                  <a:schemeClr val="tx1"/>
                </a:solidFill>
                <a:latin typeface="Cambria" panose="02040503050406030204" pitchFamily="18" charset="0"/>
                <a:ea typeface="Cambria" panose="02040503050406030204" pitchFamily="18" charset="0"/>
              </a:rPr>
              <a:t>Intrusive thoughts</a:t>
            </a:r>
          </a:p>
          <a:p>
            <a:pPr lvl="1"/>
            <a:r>
              <a:rPr lang="en-US" dirty="0">
                <a:solidFill>
                  <a:schemeClr val="tx1"/>
                </a:solidFill>
                <a:latin typeface="Cambria" panose="02040503050406030204" pitchFamily="18" charset="0"/>
                <a:ea typeface="Cambria" panose="02040503050406030204" pitchFamily="18" charset="0"/>
              </a:rPr>
              <a:t>Nightmares</a:t>
            </a:r>
          </a:p>
          <a:p>
            <a:pPr lvl="1"/>
            <a:r>
              <a:rPr lang="en-US" dirty="0">
                <a:solidFill>
                  <a:schemeClr val="tx1"/>
                </a:solidFill>
                <a:latin typeface="Cambria" panose="02040503050406030204" pitchFamily="18" charset="0"/>
                <a:ea typeface="Cambria" panose="02040503050406030204" pitchFamily="18" charset="0"/>
              </a:rPr>
              <a:t>Reliving the event</a:t>
            </a:r>
          </a:p>
          <a:p>
            <a:pPr marL="457200" lvl="1" indent="0">
              <a:buNone/>
            </a:pPr>
            <a:endParaRPr lang="en-US" dirty="0">
              <a:solidFill>
                <a:schemeClr val="tx1"/>
              </a:solidFill>
              <a:latin typeface="Cambria" panose="02040503050406030204" pitchFamily="18" charset="0"/>
              <a:ea typeface="Cambria" panose="02040503050406030204" pitchFamily="18" charset="0"/>
            </a:endParaRPr>
          </a:p>
          <a:p>
            <a:r>
              <a:rPr lang="en-US" dirty="0">
                <a:solidFill>
                  <a:schemeClr val="tx1"/>
                </a:solidFill>
                <a:latin typeface="Cambria" panose="02040503050406030204" pitchFamily="18" charset="0"/>
                <a:ea typeface="Cambria" panose="02040503050406030204" pitchFamily="18" charset="0"/>
              </a:rPr>
              <a:t>Avoidance:</a:t>
            </a:r>
          </a:p>
          <a:p>
            <a:pPr lvl="1"/>
            <a:r>
              <a:rPr lang="en-US" dirty="0">
                <a:solidFill>
                  <a:schemeClr val="tx1"/>
                </a:solidFill>
                <a:latin typeface="Cambria" panose="02040503050406030204" pitchFamily="18" charset="0"/>
                <a:ea typeface="Cambria" panose="02040503050406030204" pitchFamily="18" charset="0"/>
              </a:rPr>
              <a:t>Avoiding people/places</a:t>
            </a:r>
          </a:p>
          <a:p>
            <a:pPr lvl="1"/>
            <a:r>
              <a:rPr lang="en-US" dirty="0">
                <a:solidFill>
                  <a:schemeClr val="tx1"/>
                </a:solidFill>
                <a:latin typeface="Cambria" panose="02040503050406030204" pitchFamily="18" charset="0"/>
                <a:ea typeface="Cambria" panose="02040503050406030204" pitchFamily="18" charset="0"/>
              </a:rPr>
              <a:t>Avoiding thoughts/reminders</a:t>
            </a:r>
          </a:p>
          <a:p>
            <a:pPr lvl="1"/>
            <a:r>
              <a:rPr lang="en-US" dirty="0">
                <a:solidFill>
                  <a:schemeClr val="tx1"/>
                </a:solidFill>
                <a:latin typeface="Cambria" panose="02040503050406030204" pitchFamily="18" charset="0"/>
                <a:ea typeface="Cambria" panose="02040503050406030204" pitchFamily="18" charset="0"/>
              </a:rPr>
              <a:t>Avoiding talking about it</a:t>
            </a:r>
          </a:p>
          <a:p>
            <a:pPr lvl="1"/>
            <a:endParaRPr lang="en-US" dirty="0"/>
          </a:p>
        </p:txBody>
      </p:sp>
      <p:sp>
        <p:nvSpPr>
          <p:cNvPr id="12" name="Content Placeholder 11"/>
          <p:cNvSpPr>
            <a:spLocks noGrp="1"/>
          </p:cNvSpPr>
          <p:nvPr>
            <p:ph sz="half" idx="2"/>
          </p:nvPr>
        </p:nvSpPr>
        <p:spPr>
          <a:ln>
            <a:noFill/>
          </a:ln>
        </p:spPr>
        <p:txBody>
          <a:bodyPr>
            <a:normAutofit lnSpcReduction="10000"/>
          </a:bodyPr>
          <a:lstStyle/>
          <a:p>
            <a:r>
              <a:rPr lang="en-US" dirty="0">
                <a:solidFill>
                  <a:schemeClr val="tx1"/>
                </a:solidFill>
                <a:latin typeface="Cambria" panose="02040503050406030204" pitchFamily="18" charset="0"/>
                <a:ea typeface="Cambria" panose="02040503050406030204" pitchFamily="18" charset="0"/>
              </a:rPr>
              <a:t>Mood/Cognition Changes:</a:t>
            </a:r>
          </a:p>
          <a:p>
            <a:pPr lvl="1"/>
            <a:r>
              <a:rPr lang="en-US" dirty="0">
                <a:solidFill>
                  <a:schemeClr val="tx1"/>
                </a:solidFill>
                <a:latin typeface="Cambria" panose="02040503050406030204" pitchFamily="18" charset="0"/>
                <a:ea typeface="Cambria" panose="02040503050406030204" pitchFamily="18" charset="0"/>
              </a:rPr>
              <a:t>Loss of memory</a:t>
            </a:r>
          </a:p>
          <a:p>
            <a:pPr lvl="1"/>
            <a:r>
              <a:rPr lang="en-US" dirty="0">
                <a:solidFill>
                  <a:schemeClr val="tx1"/>
                </a:solidFill>
                <a:latin typeface="Cambria" panose="02040503050406030204" pitchFamily="18" charset="0"/>
                <a:ea typeface="Cambria" panose="02040503050406030204" pitchFamily="18" charset="0"/>
              </a:rPr>
              <a:t>Guilt</a:t>
            </a:r>
          </a:p>
          <a:p>
            <a:pPr lvl="1"/>
            <a:r>
              <a:rPr lang="en-US" dirty="0">
                <a:solidFill>
                  <a:schemeClr val="tx1"/>
                </a:solidFill>
                <a:latin typeface="Cambria" panose="02040503050406030204" pitchFamily="18" charset="0"/>
                <a:ea typeface="Cambria" panose="02040503050406030204" pitchFamily="18" charset="0"/>
              </a:rPr>
              <a:t>Blaming self or others</a:t>
            </a:r>
          </a:p>
          <a:p>
            <a:pPr lvl="1"/>
            <a:r>
              <a:rPr lang="en-US" dirty="0">
                <a:solidFill>
                  <a:schemeClr val="tx1"/>
                </a:solidFill>
                <a:latin typeface="Cambria" panose="02040503050406030204" pitchFamily="18" charset="0"/>
                <a:ea typeface="Cambria" panose="02040503050406030204" pitchFamily="18" charset="0"/>
              </a:rPr>
              <a:t>Loss of interest in activities</a:t>
            </a:r>
          </a:p>
          <a:p>
            <a:pPr marL="457200" lvl="1" indent="0">
              <a:buNone/>
            </a:pPr>
            <a:endParaRPr lang="en-US" dirty="0">
              <a:solidFill>
                <a:schemeClr val="tx1"/>
              </a:solidFill>
              <a:latin typeface="Cambria" panose="02040503050406030204" pitchFamily="18" charset="0"/>
              <a:ea typeface="Cambria" panose="02040503050406030204" pitchFamily="18" charset="0"/>
            </a:endParaRPr>
          </a:p>
          <a:p>
            <a:r>
              <a:rPr lang="en-US" dirty="0">
                <a:solidFill>
                  <a:schemeClr val="tx1"/>
                </a:solidFill>
                <a:latin typeface="Cambria" panose="02040503050406030204" pitchFamily="18" charset="0"/>
                <a:ea typeface="Cambria" panose="02040503050406030204" pitchFamily="18" charset="0"/>
              </a:rPr>
              <a:t>Arousal:</a:t>
            </a:r>
          </a:p>
          <a:p>
            <a:pPr lvl="1"/>
            <a:r>
              <a:rPr lang="en-US" dirty="0">
                <a:solidFill>
                  <a:schemeClr val="tx1"/>
                </a:solidFill>
                <a:latin typeface="Cambria" panose="02040503050406030204" pitchFamily="18" charset="0"/>
                <a:ea typeface="Cambria" panose="02040503050406030204" pitchFamily="18" charset="0"/>
              </a:rPr>
              <a:t>Hypervigilance</a:t>
            </a:r>
          </a:p>
          <a:p>
            <a:pPr lvl="1"/>
            <a:r>
              <a:rPr lang="en-US" dirty="0">
                <a:solidFill>
                  <a:schemeClr val="tx1"/>
                </a:solidFill>
                <a:latin typeface="Cambria" panose="02040503050406030204" pitchFamily="18" charset="0"/>
                <a:ea typeface="Cambria" panose="02040503050406030204" pitchFamily="18" charset="0"/>
              </a:rPr>
              <a:t>Anger outbursts/irritability</a:t>
            </a:r>
          </a:p>
          <a:p>
            <a:pPr lvl="1"/>
            <a:r>
              <a:rPr lang="en-US" dirty="0">
                <a:solidFill>
                  <a:schemeClr val="tx1"/>
                </a:solidFill>
                <a:latin typeface="Cambria" panose="02040503050406030204" pitchFamily="18" charset="0"/>
                <a:ea typeface="Cambria" panose="02040503050406030204" pitchFamily="18" charset="0"/>
              </a:rPr>
              <a:t>Difficulty concentrating</a:t>
            </a:r>
          </a:p>
          <a:p>
            <a:pPr lvl="1"/>
            <a:r>
              <a:rPr lang="en-US" dirty="0">
                <a:solidFill>
                  <a:schemeClr val="tx1"/>
                </a:solidFill>
                <a:latin typeface="Cambria" panose="02040503050406030204" pitchFamily="18" charset="0"/>
                <a:ea typeface="Cambria" panose="02040503050406030204" pitchFamily="18" charset="0"/>
              </a:rPr>
              <a:t>Jumpy/uneasy</a:t>
            </a:r>
          </a:p>
          <a:p>
            <a:pPr lvl="1"/>
            <a:endParaRPr lang="en-US" dirty="0"/>
          </a:p>
          <a:p>
            <a:pPr lvl="1"/>
            <a:endParaRPr lang="en-US" dirty="0"/>
          </a:p>
        </p:txBody>
      </p:sp>
    </p:spTree>
    <p:extLst>
      <p:ext uri="{BB962C8B-B14F-4D97-AF65-F5344CB8AC3E}">
        <p14:creationId xmlns:p14="http://schemas.microsoft.com/office/powerpoint/2010/main" val="52804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400" y="1706331"/>
            <a:ext cx="2931320" cy="4449541"/>
          </a:xfrm>
        </p:spPr>
        <p:txBody>
          <a:bodyPr vert="horz" lIns="91440" tIns="45720" rIns="91440" bIns="45720" rtlCol="0" anchor="t">
            <a:normAutofit/>
          </a:bodyPr>
          <a:lstStyle/>
          <a:p>
            <a:r>
              <a:rPr lang="en-US" sz="4800" dirty="0">
                <a:solidFill>
                  <a:schemeClr val="tx1"/>
                </a:solidFill>
              </a:rPr>
              <a:t>The Nervous System</a:t>
            </a:r>
          </a:p>
        </p:txBody>
      </p:sp>
      <p:graphicFrame>
        <p:nvGraphicFramePr>
          <p:cNvPr id="9" name="Diagram 8"/>
          <p:cNvGraphicFramePr/>
          <p:nvPr>
            <p:extLst>
              <p:ext uri="{D42A27DB-BD31-4B8C-83A1-F6EECF244321}">
                <p14:modId xmlns:p14="http://schemas.microsoft.com/office/powerpoint/2010/main" val="1818692466"/>
              </p:ext>
            </p:extLst>
          </p:nvPr>
        </p:nvGraphicFramePr>
        <p:xfrm>
          <a:off x="3220720" y="274320"/>
          <a:ext cx="8717280" cy="645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68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lumMod val="60000"/>
                    <a:lumOff val="40000"/>
                  </a:schemeClr>
                </a:solidFill>
              </a:rPr>
              <a:t>Activating the “Stress Cocktail”</a:t>
            </a:r>
          </a:p>
        </p:txBody>
      </p:sp>
      <p:sp>
        <p:nvSpPr>
          <p:cNvPr id="3" name="Content Placeholder 2"/>
          <p:cNvSpPr>
            <a:spLocks noGrp="1"/>
          </p:cNvSpPr>
          <p:nvPr>
            <p:ph idx="1"/>
          </p:nvPr>
        </p:nvSpPr>
        <p:spPr/>
        <p:txBody>
          <a:bodyPr/>
          <a:lstStyle/>
          <a:p>
            <a:r>
              <a:rPr lang="en-US" altLang="en-US" dirty="0">
                <a:solidFill>
                  <a:schemeClr val="tx1"/>
                </a:solidFill>
                <a:latin typeface="Cambria" panose="02040503050406030204" pitchFamily="18" charset="0"/>
                <a:ea typeface="Cambria" panose="02040503050406030204" pitchFamily="18" charset="0"/>
              </a:rPr>
              <a:t>The Sympathetic Nervous System activates a stress response full of hormones, causing an </a:t>
            </a:r>
            <a:r>
              <a:rPr lang="en-US" altLang="en-US" u="sng" dirty="0">
                <a:solidFill>
                  <a:schemeClr val="tx1"/>
                </a:solidFill>
                <a:latin typeface="Cambria" panose="02040503050406030204" pitchFamily="18" charset="0"/>
                <a:ea typeface="Cambria" panose="02040503050406030204" pitchFamily="18" charset="0"/>
              </a:rPr>
              <a:t>increase in-</a:t>
            </a:r>
          </a:p>
          <a:p>
            <a:pPr lvl="1"/>
            <a:r>
              <a:rPr lang="en-US" altLang="en-US" dirty="0">
                <a:solidFill>
                  <a:schemeClr val="tx1"/>
                </a:solidFill>
                <a:latin typeface="Cambria" panose="02040503050406030204" pitchFamily="18" charset="0"/>
                <a:ea typeface="Cambria" panose="02040503050406030204" pitchFamily="18" charset="0"/>
              </a:rPr>
              <a:t>Heart rate</a:t>
            </a:r>
          </a:p>
          <a:p>
            <a:pPr lvl="1"/>
            <a:r>
              <a:rPr lang="en-US" altLang="en-US" dirty="0">
                <a:solidFill>
                  <a:schemeClr val="tx1"/>
                </a:solidFill>
                <a:latin typeface="Cambria" panose="02040503050406030204" pitchFamily="18" charset="0"/>
                <a:ea typeface="Cambria" panose="02040503050406030204" pitchFamily="18" charset="0"/>
              </a:rPr>
              <a:t>Blood pressure</a:t>
            </a:r>
          </a:p>
          <a:p>
            <a:pPr lvl="1"/>
            <a:r>
              <a:rPr lang="en-US" altLang="en-US" dirty="0">
                <a:solidFill>
                  <a:schemeClr val="tx1"/>
                </a:solidFill>
                <a:latin typeface="Cambria" panose="02040503050406030204" pitchFamily="18" charset="0"/>
                <a:ea typeface="Cambria" panose="02040503050406030204" pitchFamily="18" charset="0"/>
              </a:rPr>
              <a:t>Breathing</a:t>
            </a:r>
          </a:p>
          <a:p>
            <a:pPr lvl="1"/>
            <a:r>
              <a:rPr lang="en-US" altLang="en-US" dirty="0">
                <a:solidFill>
                  <a:schemeClr val="tx1"/>
                </a:solidFill>
                <a:latin typeface="Cambria" panose="02040503050406030204" pitchFamily="18" charset="0"/>
                <a:ea typeface="Cambria" panose="02040503050406030204" pitchFamily="18" charset="0"/>
              </a:rPr>
              <a:t>Sweating</a:t>
            </a:r>
          </a:p>
          <a:p>
            <a:pPr lvl="1"/>
            <a:r>
              <a:rPr lang="en-US" altLang="en-US" dirty="0">
                <a:solidFill>
                  <a:schemeClr val="tx1"/>
                </a:solidFill>
                <a:latin typeface="Cambria" panose="02040503050406030204" pitchFamily="18" charset="0"/>
                <a:ea typeface="Cambria" panose="02040503050406030204" pitchFamily="18" charset="0"/>
              </a:rPr>
              <a:t>Oxygen Consumption</a:t>
            </a:r>
          </a:p>
          <a:p>
            <a:pPr lvl="1"/>
            <a:r>
              <a:rPr lang="en-US" altLang="en-US" dirty="0">
                <a:solidFill>
                  <a:schemeClr val="tx1"/>
                </a:solidFill>
                <a:latin typeface="Cambria" panose="02040503050406030204" pitchFamily="18" charset="0"/>
                <a:ea typeface="Cambria" panose="02040503050406030204" pitchFamily="18" charset="0"/>
              </a:rPr>
              <a:t>Muscle Tension</a:t>
            </a:r>
          </a:p>
          <a:p>
            <a:pPr lvl="1"/>
            <a:r>
              <a:rPr lang="en-US" altLang="en-US" dirty="0">
                <a:solidFill>
                  <a:schemeClr val="tx1"/>
                </a:solidFill>
                <a:latin typeface="Cambria" panose="02040503050406030204" pitchFamily="18" charset="0"/>
                <a:ea typeface="Cambria" panose="02040503050406030204" pitchFamily="18" charset="0"/>
              </a:rPr>
              <a:t>Alertness</a:t>
            </a:r>
          </a:p>
          <a:p>
            <a:pPr marL="0" indent="0">
              <a:buNone/>
            </a:pPr>
            <a:endParaRPr lang="en-US" altLang="en-US" dirty="0"/>
          </a:p>
          <a:p>
            <a:pPr marL="0" indent="0">
              <a:buNone/>
            </a:pPr>
            <a:endParaRPr lang="en-US" dirty="0"/>
          </a:p>
        </p:txBody>
      </p:sp>
    </p:spTree>
    <p:extLst>
      <p:ext uri="{BB962C8B-B14F-4D97-AF65-F5344CB8AC3E}">
        <p14:creationId xmlns:p14="http://schemas.microsoft.com/office/powerpoint/2010/main" val="337392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lumMod val="60000"/>
                    <a:lumOff val="40000"/>
                  </a:schemeClr>
                </a:solidFill>
              </a:rPr>
              <a:t>Activating the “Stress Cocktail”</a:t>
            </a:r>
          </a:p>
        </p:txBody>
      </p:sp>
      <p:sp>
        <p:nvSpPr>
          <p:cNvPr id="3" name="Content Placeholder 2"/>
          <p:cNvSpPr>
            <a:spLocks noGrp="1"/>
          </p:cNvSpPr>
          <p:nvPr>
            <p:ph idx="1"/>
          </p:nvPr>
        </p:nvSpPr>
        <p:spPr/>
        <p:txBody>
          <a:bodyPr>
            <a:normAutofit/>
          </a:bodyPr>
          <a:lstStyle/>
          <a:p>
            <a:r>
              <a:rPr lang="en-US" altLang="en-US" dirty="0">
                <a:solidFill>
                  <a:schemeClr val="tx1"/>
                </a:solidFill>
                <a:latin typeface="Cambria" panose="02040503050406030204" pitchFamily="18" charset="0"/>
                <a:ea typeface="Cambria" panose="02040503050406030204" pitchFamily="18" charset="0"/>
              </a:rPr>
              <a:t>This leads to </a:t>
            </a:r>
            <a:r>
              <a:rPr lang="en-US" altLang="en-US" u="sng" dirty="0">
                <a:solidFill>
                  <a:schemeClr val="tx1"/>
                </a:solidFill>
                <a:latin typeface="Cambria" panose="02040503050406030204" pitchFamily="18" charset="0"/>
                <a:ea typeface="Cambria" panose="02040503050406030204" pitchFamily="18" charset="0"/>
              </a:rPr>
              <a:t>changes in blood flow-</a:t>
            </a:r>
            <a:endParaRPr lang="en-US" altLang="en-US" dirty="0">
              <a:solidFill>
                <a:schemeClr val="tx1"/>
              </a:solidFill>
              <a:latin typeface="Cambria" panose="02040503050406030204" pitchFamily="18" charset="0"/>
              <a:ea typeface="Cambria" panose="02040503050406030204" pitchFamily="18" charset="0"/>
            </a:endParaRPr>
          </a:p>
          <a:p>
            <a:pPr lvl="1"/>
            <a:r>
              <a:rPr lang="en-US" altLang="en-US" dirty="0">
                <a:solidFill>
                  <a:schemeClr val="tx1"/>
                </a:solidFill>
                <a:latin typeface="Cambria" panose="02040503050406030204" pitchFamily="18" charset="0"/>
                <a:ea typeface="Cambria" panose="02040503050406030204" pitchFamily="18" charset="0"/>
              </a:rPr>
              <a:t>Blood is shunted away from non-critical organs in order to increase oxygen and energy to the heart, skeletal muscles, and the brain</a:t>
            </a:r>
          </a:p>
          <a:p>
            <a:pPr lvl="1"/>
            <a:r>
              <a:rPr lang="en-US" altLang="en-US" dirty="0">
                <a:solidFill>
                  <a:schemeClr val="tx1"/>
                </a:solidFill>
                <a:latin typeface="Cambria" panose="02040503050406030204" pitchFamily="18" charset="0"/>
                <a:ea typeface="Cambria" panose="02040503050406030204" pitchFamily="18" charset="0"/>
              </a:rPr>
              <a:t>Clotting factors change to allow blood to clot quicker in case of a wound</a:t>
            </a:r>
          </a:p>
          <a:p>
            <a:pPr marL="457200" lvl="1" indent="0">
              <a:buNone/>
            </a:pPr>
            <a:endParaRPr lang="en-US" altLang="en-US" dirty="0">
              <a:solidFill>
                <a:schemeClr val="tx1"/>
              </a:solidFill>
              <a:latin typeface="Cambria" panose="02040503050406030204" pitchFamily="18" charset="0"/>
              <a:ea typeface="Cambria" panose="02040503050406030204" pitchFamily="18" charset="0"/>
            </a:endParaRPr>
          </a:p>
          <a:p>
            <a:r>
              <a:rPr lang="en-US" altLang="en-US" dirty="0">
                <a:solidFill>
                  <a:schemeClr val="tx1"/>
                </a:solidFill>
                <a:latin typeface="Cambria" panose="02040503050406030204" pitchFamily="18" charset="0"/>
                <a:ea typeface="Cambria" panose="02040503050406030204" pitchFamily="18" charset="0"/>
              </a:rPr>
              <a:t>Changes happen to </a:t>
            </a:r>
            <a:r>
              <a:rPr lang="en-US" altLang="en-US" u="sng" dirty="0">
                <a:solidFill>
                  <a:schemeClr val="tx1"/>
                </a:solidFill>
                <a:latin typeface="Cambria" panose="02040503050406030204" pitchFamily="18" charset="0"/>
                <a:ea typeface="Cambria" panose="02040503050406030204" pitchFamily="18" charset="0"/>
              </a:rPr>
              <a:t>senses and perception-</a:t>
            </a:r>
          </a:p>
          <a:p>
            <a:pPr lvl="1"/>
            <a:r>
              <a:rPr lang="en-US" altLang="en-US" dirty="0">
                <a:solidFill>
                  <a:schemeClr val="tx1"/>
                </a:solidFill>
                <a:latin typeface="Cambria" panose="02040503050406030204" pitchFamily="18" charset="0"/>
                <a:ea typeface="Cambria" panose="02040503050406030204" pitchFamily="18" charset="0"/>
              </a:rPr>
              <a:t>Senses related to threat become more acute</a:t>
            </a:r>
          </a:p>
          <a:p>
            <a:pPr lvl="1"/>
            <a:r>
              <a:rPr lang="en-US" altLang="en-US" dirty="0">
                <a:solidFill>
                  <a:schemeClr val="tx1"/>
                </a:solidFill>
                <a:latin typeface="Cambria" panose="02040503050406030204" pitchFamily="18" charset="0"/>
                <a:ea typeface="Cambria" panose="02040503050406030204" pitchFamily="18" charset="0"/>
              </a:rPr>
              <a:t>Depth perception reduced</a:t>
            </a:r>
          </a:p>
          <a:p>
            <a:pPr lvl="1"/>
            <a:r>
              <a:rPr lang="en-US" altLang="en-US" dirty="0">
                <a:solidFill>
                  <a:schemeClr val="tx1"/>
                </a:solidFill>
                <a:latin typeface="Cambria" panose="02040503050406030204" pitchFamily="18" charset="0"/>
                <a:ea typeface="Cambria" panose="02040503050406030204" pitchFamily="18" charset="0"/>
              </a:rPr>
              <a:t>Pupils dilate</a:t>
            </a:r>
          </a:p>
          <a:p>
            <a:pPr lvl="1"/>
            <a:r>
              <a:rPr lang="en-US" altLang="en-US" dirty="0">
                <a:solidFill>
                  <a:schemeClr val="tx1"/>
                </a:solidFill>
                <a:latin typeface="Cambria" panose="02040503050406030204" pitchFamily="18" charset="0"/>
                <a:ea typeface="Cambria" panose="02040503050406030204" pitchFamily="18" charset="0"/>
              </a:rPr>
              <a:t>Changes in hearing, vision and time perception</a:t>
            </a:r>
          </a:p>
          <a:p>
            <a:pPr lvl="1"/>
            <a:endParaRPr lang="en-US" dirty="0"/>
          </a:p>
        </p:txBody>
      </p:sp>
    </p:spTree>
    <p:extLst>
      <p:ext uri="{BB962C8B-B14F-4D97-AF65-F5344CB8AC3E}">
        <p14:creationId xmlns:p14="http://schemas.microsoft.com/office/powerpoint/2010/main" val="339816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299810"/>
            <a:ext cx="10515600" cy="1325563"/>
          </a:xfrm>
        </p:spPr>
        <p:txBody>
          <a:bodyPr>
            <a:normAutofit/>
          </a:bodyPr>
          <a:lstStyle/>
          <a:p>
            <a:pPr algn="ctr"/>
            <a:r>
              <a:rPr lang="en-US" dirty="0">
                <a:solidFill>
                  <a:schemeClr val="tx2">
                    <a:lumMod val="60000"/>
                    <a:lumOff val="40000"/>
                  </a:schemeClr>
                </a:solidFill>
              </a:rPr>
              <a:t>Activating the “Stress Cocktail”</a:t>
            </a:r>
          </a:p>
        </p:txBody>
      </p:sp>
      <p:sp>
        <p:nvSpPr>
          <p:cNvPr id="3" name="Content Placeholder 2"/>
          <p:cNvSpPr>
            <a:spLocks noGrp="1"/>
          </p:cNvSpPr>
          <p:nvPr>
            <p:ph idx="1"/>
          </p:nvPr>
        </p:nvSpPr>
        <p:spPr>
          <a:xfrm>
            <a:off x="663491" y="1940767"/>
            <a:ext cx="11000792" cy="4469363"/>
          </a:xfrm>
        </p:spPr>
        <p:txBody>
          <a:bodyPr>
            <a:normAutofit/>
          </a:bodyPr>
          <a:lstStyle/>
          <a:p>
            <a:r>
              <a:rPr lang="en-US" altLang="en-US" sz="3200" dirty="0">
                <a:solidFill>
                  <a:schemeClr val="tx1"/>
                </a:solidFill>
                <a:latin typeface="Cambria" panose="02040503050406030204" pitchFamily="18" charset="0"/>
                <a:ea typeface="Cambria" panose="02040503050406030204" pitchFamily="18" charset="0"/>
              </a:rPr>
              <a:t>Parasympathetic Nervous System is </a:t>
            </a:r>
            <a:r>
              <a:rPr lang="en-US" altLang="en-US" sz="3200" u="sng" dirty="0">
                <a:solidFill>
                  <a:schemeClr val="tx1"/>
                </a:solidFill>
                <a:latin typeface="Cambria" panose="02040503050406030204" pitchFamily="18" charset="0"/>
                <a:ea typeface="Cambria" panose="02040503050406030204" pitchFamily="18" charset="0"/>
              </a:rPr>
              <a:t>turned off or reduced-</a:t>
            </a:r>
          </a:p>
          <a:p>
            <a:pPr lvl="1"/>
            <a:r>
              <a:rPr lang="en-US" altLang="en-US" sz="2800" dirty="0">
                <a:solidFill>
                  <a:schemeClr val="tx1"/>
                </a:solidFill>
                <a:latin typeface="Cambria" panose="02040503050406030204" pitchFamily="18" charset="0"/>
                <a:ea typeface="Cambria" panose="02040503050406030204" pitchFamily="18" charset="0"/>
              </a:rPr>
              <a:t>Digestion slows or stops as blood is needed elsewhere</a:t>
            </a:r>
          </a:p>
          <a:p>
            <a:pPr lvl="1"/>
            <a:r>
              <a:rPr lang="en-US" altLang="en-US" sz="2800" dirty="0">
                <a:solidFill>
                  <a:schemeClr val="tx1"/>
                </a:solidFill>
                <a:latin typeface="Cambria" panose="02040503050406030204" pitchFamily="18" charset="0"/>
                <a:ea typeface="Cambria" panose="02040503050406030204" pitchFamily="18" charset="0"/>
              </a:rPr>
              <a:t>Immune system is compromised</a:t>
            </a:r>
          </a:p>
          <a:p>
            <a:pPr lvl="1"/>
            <a:r>
              <a:rPr lang="en-US" altLang="en-US" sz="2800" dirty="0">
                <a:solidFill>
                  <a:schemeClr val="tx1"/>
                </a:solidFill>
                <a:latin typeface="Cambria" panose="02040503050406030204" pitchFamily="18" charset="0"/>
                <a:ea typeface="Cambria" panose="02040503050406030204" pitchFamily="18" charset="0"/>
              </a:rPr>
              <a:t>Non-critical systems are shut down</a:t>
            </a:r>
          </a:p>
          <a:p>
            <a:pPr lvl="1"/>
            <a:r>
              <a:rPr lang="en-US" altLang="en-US" sz="2800" dirty="0">
                <a:solidFill>
                  <a:schemeClr val="tx1"/>
                </a:solidFill>
                <a:latin typeface="Cambria" panose="02040503050406030204" pitchFamily="18" charset="0"/>
                <a:ea typeface="Cambria" panose="02040503050406030204" pitchFamily="18" charset="0"/>
              </a:rPr>
              <a:t>Tissue building and repairing stops</a:t>
            </a:r>
          </a:p>
          <a:p>
            <a:pPr marL="457200" lvl="1" indent="0">
              <a:buNone/>
            </a:pPr>
            <a:endParaRPr lang="en-US" altLang="en-US" sz="1200" dirty="0">
              <a:solidFill>
                <a:schemeClr val="tx1"/>
              </a:solidFill>
            </a:endParaRPr>
          </a:p>
          <a:p>
            <a:pPr lvl="1"/>
            <a:endParaRPr lang="en-US" altLang="en-US" dirty="0">
              <a:solidFill>
                <a:schemeClr val="tx1"/>
              </a:solidFill>
            </a:endParaRPr>
          </a:p>
          <a:p>
            <a:pPr marL="457200" lvl="1" indent="0">
              <a:buNone/>
            </a:pPr>
            <a:endParaRPr lang="en-US" altLang="en-US" dirty="0">
              <a:solidFill>
                <a:schemeClr val="tx1"/>
              </a:solidFill>
            </a:endParaRPr>
          </a:p>
          <a:p>
            <a:pPr lvl="1"/>
            <a:endParaRPr lang="en-US" dirty="0"/>
          </a:p>
        </p:txBody>
      </p:sp>
    </p:spTree>
    <p:extLst>
      <p:ext uri="{BB962C8B-B14F-4D97-AF65-F5344CB8AC3E}">
        <p14:creationId xmlns:p14="http://schemas.microsoft.com/office/powerpoint/2010/main" val="120109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Activating the “Stress Cocktail”</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solidFill>
                  <a:schemeClr val="tx1"/>
                </a:solidFill>
                <a:latin typeface="Cambria" panose="02040503050406030204" pitchFamily="18" charset="0"/>
                <a:ea typeface="Cambria" panose="02040503050406030204" pitchFamily="18" charset="0"/>
              </a:rPr>
              <a:t>If the SNS is constantly in high alert, and the PNS is shut off for extended periods of time, symptoms of chronic stress will occur-</a:t>
            </a:r>
          </a:p>
          <a:p>
            <a:pPr lvl="1"/>
            <a:r>
              <a:rPr lang="en-US" altLang="en-US" dirty="0">
                <a:solidFill>
                  <a:schemeClr val="tx1"/>
                </a:solidFill>
                <a:latin typeface="Cambria" panose="02040503050406030204" pitchFamily="18" charset="0"/>
                <a:ea typeface="Cambria" panose="02040503050406030204" pitchFamily="18" charset="0"/>
              </a:rPr>
              <a:t>High blood pressure</a:t>
            </a:r>
          </a:p>
          <a:p>
            <a:pPr lvl="1"/>
            <a:r>
              <a:rPr lang="en-US" altLang="en-US" dirty="0">
                <a:solidFill>
                  <a:schemeClr val="tx1"/>
                </a:solidFill>
                <a:latin typeface="Cambria" panose="02040503050406030204" pitchFamily="18" charset="0"/>
                <a:ea typeface="Cambria" panose="02040503050406030204" pitchFamily="18" charset="0"/>
              </a:rPr>
              <a:t>Irritability/hostility</a:t>
            </a:r>
          </a:p>
          <a:p>
            <a:pPr lvl="1"/>
            <a:r>
              <a:rPr lang="en-US" altLang="en-US" dirty="0">
                <a:solidFill>
                  <a:schemeClr val="tx1"/>
                </a:solidFill>
                <a:latin typeface="Cambria" panose="02040503050406030204" pitchFamily="18" charset="0"/>
                <a:ea typeface="Cambria" panose="02040503050406030204" pitchFamily="18" charset="0"/>
              </a:rPr>
              <a:t>Heart disease</a:t>
            </a:r>
          </a:p>
          <a:p>
            <a:pPr lvl="1"/>
            <a:r>
              <a:rPr lang="en-US" altLang="en-US" dirty="0">
                <a:solidFill>
                  <a:schemeClr val="tx1"/>
                </a:solidFill>
                <a:latin typeface="Cambria" panose="02040503050406030204" pitchFamily="18" charset="0"/>
                <a:ea typeface="Cambria" panose="02040503050406030204" pitchFamily="18" charset="0"/>
              </a:rPr>
              <a:t>Increased risk of cancer</a:t>
            </a:r>
          </a:p>
          <a:p>
            <a:pPr lvl="1"/>
            <a:r>
              <a:rPr lang="en-US" altLang="en-US" dirty="0">
                <a:solidFill>
                  <a:schemeClr val="tx1"/>
                </a:solidFill>
                <a:latin typeface="Cambria" panose="02040503050406030204" pitchFamily="18" charset="0"/>
                <a:ea typeface="Cambria" panose="02040503050406030204" pitchFamily="18" charset="0"/>
              </a:rPr>
              <a:t>Impaired sleeping</a:t>
            </a:r>
          </a:p>
          <a:p>
            <a:pPr lvl="1"/>
            <a:r>
              <a:rPr lang="en-US" altLang="en-US" dirty="0">
                <a:solidFill>
                  <a:schemeClr val="tx1"/>
                </a:solidFill>
                <a:latin typeface="Cambria" panose="02040503050406030204" pitchFamily="18" charset="0"/>
                <a:ea typeface="Cambria" panose="02040503050406030204" pitchFamily="18" charset="0"/>
              </a:rPr>
              <a:t>Impaired sexual/reproductive functioning</a:t>
            </a:r>
          </a:p>
          <a:p>
            <a:pPr lvl="1"/>
            <a:r>
              <a:rPr lang="en-US" altLang="en-US" dirty="0">
                <a:solidFill>
                  <a:schemeClr val="tx1"/>
                </a:solidFill>
                <a:latin typeface="Cambria" panose="02040503050406030204" pitchFamily="18" charset="0"/>
                <a:ea typeface="Cambria" panose="02040503050406030204" pitchFamily="18" charset="0"/>
              </a:rPr>
              <a:t>Skin disorders</a:t>
            </a:r>
          </a:p>
          <a:p>
            <a:pPr lvl="1"/>
            <a:endParaRPr lang="en-US" altLang="en-US" sz="1300" dirty="0">
              <a:solidFill>
                <a:schemeClr val="tx1"/>
              </a:solidFill>
              <a:latin typeface="Cambria" panose="02040503050406030204" pitchFamily="18" charset="0"/>
              <a:ea typeface="Cambria" panose="02040503050406030204" pitchFamily="18" charset="0"/>
            </a:endParaRPr>
          </a:p>
          <a:p>
            <a:pPr marL="457200" lvl="1" indent="0">
              <a:buNone/>
            </a:pPr>
            <a:r>
              <a:rPr lang="en-US" altLang="en-US" sz="2800" dirty="0">
                <a:solidFill>
                  <a:schemeClr val="tx1"/>
                </a:solidFill>
                <a:latin typeface="Cambria" panose="02040503050406030204" pitchFamily="18" charset="0"/>
                <a:ea typeface="Cambria" panose="02040503050406030204" pitchFamily="18" charset="0"/>
              </a:rPr>
              <a:t>**We can control smooth transitioning between the SNS and PNS by actively managing our stress**</a:t>
            </a:r>
          </a:p>
          <a:p>
            <a:endParaRPr lang="en-US" dirty="0"/>
          </a:p>
        </p:txBody>
      </p:sp>
    </p:spTree>
    <p:extLst>
      <p:ext uri="{BB962C8B-B14F-4D97-AF65-F5344CB8AC3E}">
        <p14:creationId xmlns:p14="http://schemas.microsoft.com/office/powerpoint/2010/main" val="63476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Symptoms of Stress Response</a:t>
            </a:r>
          </a:p>
        </p:txBody>
      </p:sp>
      <p:sp>
        <p:nvSpPr>
          <p:cNvPr id="3" name="Text Placeholder 2"/>
          <p:cNvSpPr>
            <a:spLocks noGrp="1"/>
          </p:cNvSpPr>
          <p:nvPr>
            <p:ph type="body" idx="1"/>
          </p:nvPr>
        </p:nvSpPr>
        <p:spPr>
          <a:xfrm>
            <a:off x="756458" y="1701185"/>
            <a:ext cx="3348853" cy="576262"/>
          </a:xfrm>
        </p:spPr>
        <p:txBody>
          <a:bodyPr/>
          <a:lstStyle/>
          <a:p>
            <a:pPr algn="ctr"/>
            <a:r>
              <a:rPr lang="en-US" sz="2800" u="sng" dirty="0">
                <a:latin typeface="Cambria" panose="02040503050406030204" pitchFamily="18" charset="0"/>
                <a:ea typeface="Cambria" panose="02040503050406030204" pitchFamily="18" charset="0"/>
              </a:rPr>
              <a:t>Cognitive/Emotional</a:t>
            </a:r>
            <a:endParaRPr lang="en-US" u="sng" dirty="0">
              <a:latin typeface="Cambria" panose="02040503050406030204" pitchFamily="18" charset="0"/>
              <a:ea typeface="Cambria" panose="02040503050406030204" pitchFamily="18" charset="0"/>
            </a:endParaRPr>
          </a:p>
        </p:txBody>
      </p:sp>
      <p:sp>
        <p:nvSpPr>
          <p:cNvPr id="4" name="Text Placeholder 3"/>
          <p:cNvSpPr>
            <a:spLocks noGrp="1"/>
          </p:cNvSpPr>
          <p:nvPr>
            <p:ph type="body" sz="half" idx="15"/>
          </p:nvPr>
        </p:nvSpPr>
        <p:spPr>
          <a:xfrm>
            <a:off x="1177961" y="2403799"/>
            <a:ext cx="2927350" cy="3987670"/>
          </a:xfrm>
        </p:spPr>
        <p:txBody>
          <a:bodyPr>
            <a:normAutofit lnSpcReduction="10000"/>
          </a:bodyPr>
          <a:lstStyle/>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Impaired decision making</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Difficulty focusing/staying on task</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Memory problems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Rapid mood changes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Irritable</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Argumentative</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Blaming others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Depression</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Increased alcohol use</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Suicide</a:t>
            </a:r>
          </a:p>
          <a:p>
            <a:endParaRPr lang="en-US" dirty="0"/>
          </a:p>
          <a:p>
            <a:endParaRPr lang="en-US" dirty="0"/>
          </a:p>
        </p:txBody>
      </p:sp>
      <p:sp>
        <p:nvSpPr>
          <p:cNvPr id="5" name="Text Placeholder 4"/>
          <p:cNvSpPr>
            <a:spLocks noGrp="1"/>
          </p:cNvSpPr>
          <p:nvPr>
            <p:ph type="body" sz="quarter" idx="3"/>
          </p:nvPr>
        </p:nvSpPr>
        <p:spPr>
          <a:xfrm>
            <a:off x="4577441" y="1701185"/>
            <a:ext cx="2936241" cy="576262"/>
          </a:xfrm>
        </p:spPr>
        <p:txBody>
          <a:bodyPr/>
          <a:lstStyle/>
          <a:p>
            <a:r>
              <a:rPr lang="en-US" sz="2800" dirty="0">
                <a:latin typeface="Cambria" panose="02040503050406030204" pitchFamily="18" charset="0"/>
                <a:ea typeface="Cambria" panose="02040503050406030204" pitchFamily="18" charset="0"/>
              </a:rPr>
              <a:t>     </a:t>
            </a:r>
            <a:r>
              <a:rPr lang="en-US" sz="2800" u="sng" dirty="0">
                <a:latin typeface="Cambria" panose="02040503050406030204" pitchFamily="18" charset="0"/>
                <a:ea typeface="Cambria" panose="02040503050406030204" pitchFamily="18" charset="0"/>
              </a:rPr>
              <a:t>Physical</a:t>
            </a:r>
            <a:endParaRPr lang="en-US" u="sng" dirty="0">
              <a:latin typeface="Cambria" panose="02040503050406030204" pitchFamily="18" charset="0"/>
              <a:ea typeface="Cambria" panose="02040503050406030204" pitchFamily="18" charset="0"/>
            </a:endParaRPr>
          </a:p>
        </p:txBody>
      </p:sp>
      <p:sp>
        <p:nvSpPr>
          <p:cNvPr id="6" name="Text Placeholder 5"/>
          <p:cNvSpPr>
            <a:spLocks noGrp="1"/>
          </p:cNvSpPr>
          <p:nvPr>
            <p:ph type="body" sz="half" idx="16"/>
          </p:nvPr>
        </p:nvSpPr>
        <p:spPr>
          <a:xfrm>
            <a:off x="4566888" y="2403799"/>
            <a:ext cx="2946794" cy="3589338"/>
          </a:xfrm>
        </p:spPr>
        <p:txBody>
          <a:bodyPr/>
          <a:lstStyle/>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Digestive disorders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Headaches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High blood pressure</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Disrupted sleep</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Excessive illness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Loss/increased appetite</a:t>
            </a:r>
          </a:p>
          <a:p>
            <a:endParaRPr lang="en-US" dirty="0"/>
          </a:p>
        </p:txBody>
      </p:sp>
      <p:sp>
        <p:nvSpPr>
          <p:cNvPr id="7" name="Text Placeholder 6"/>
          <p:cNvSpPr>
            <a:spLocks noGrp="1"/>
          </p:cNvSpPr>
          <p:nvPr>
            <p:ph type="body" sz="quarter" idx="13"/>
          </p:nvPr>
        </p:nvSpPr>
        <p:spPr>
          <a:xfrm>
            <a:off x="7829034" y="1701185"/>
            <a:ext cx="2932113" cy="576262"/>
          </a:xfrm>
        </p:spPr>
        <p:txBody>
          <a:bodyPr/>
          <a:lstStyle/>
          <a:p>
            <a:r>
              <a:rPr lang="en-US" dirty="0">
                <a:latin typeface="Cambria" panose="02040503050406030204" pitchFamily="18" charset="0"/>
                <a:ea typeface="Cambria" panose="02040503050406030204" pitchFamily="18" charset="0"/>
              </a:rPr>
              <a:t>     </a:t>
            </a:r>
            <a:r>
              <a:rPr lang="en-US" sz="2800" u="sng" dirty="0">
                <a:latin typeface="Cambria" panose="02040503050406030204" pitchFamily="18" charset="0"/>
                <a:ea typeface="Cambria" panose="02040503050406030204" pitchFamily="18" charset="0"/>
              </a:rPr>
              <a:t>Social</a:t>
            </a:r>
            <a:endParaRPr lang="en-US" u="sng" dirty="0">
              <a:latin typeface="Cambria" panose="02040503050406030204" pitchFamily="18" charset="0"/>
              <a:ea typeface="Cambria" panose="02040503050406030204" pitchFamily="18" charset="0"/>
            </a:endParaRPr>
          </a:p>
        </p:txBody>
      </p:sp>
      <p:sp>
        <p:nvSpPr>
          <p:cNvPr id="8" name="Text Placeholder 7"/>
          <p:cNvSpPr>
            <a:spLocks noGrp="1"/>
          </p:cNvSpPr>
          <p:nvPr>
            <p:ph type="body" sz="half" idx="17"/>
          </p:nvPr>
        </p:nvSpPr>
        <p:spPr>
          <a:xfrm>
            <a:off x="7829033" y="2403799"/>
            <a:ext cx="2932113" cy="3589338"/>
          </a:xfrm>
        </p:spPr>
        <p:txBody>
          <a:bodyPr>
            <a:normAutofit/>
          </a:bodyPr>
          <a:lstStyle/>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Emotional distancing</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Relationship problems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Withdrawn</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Lost interest in hobbies</a:t>
            </a:r>
          </a:p>
          <a:p>
            <a:pPr marL="285750" indent="-285750">
              <a:buFont typeface="Arial" panose="020B0604020202020204" pitchFamily="34" charset="0"/>
              <a:buChar char="•"/>
            </a:pPr>
            <a:r>
              <a:rPr lang="en-US" sz="1800" dirty="0">
                <a:solidFill>
                  <a:schemeClr val="tx1"/>
                </a:solidFill>
                <a:latin typeface="Cambria" panose="02040503050406030204" pitchFamily="18" charset="0"/>
                <a:ea typeface="Cambria" panose="02040503050406030204" pitchFamily="18" charset="0"/>
              </a:rPr>
              <a:t>Isolation</a:t>
            </a:r>
          </a:p>
        </p:txBody>
      </p:sp>
    </p:spTree>
    <p:extLst>
      <p:ext uri="{BB962C8B-B14F-4D97-AF65-F5344CB8AC3E}">
        <p14:creationId xmlns:p14="http://schemas.microsoft.com/office/powerpoint/2010/main" val="394956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87255" y="943649"/>
            <a:ext cx="9037642" cy="4970702"/>
          </a:xfrm>
          <a:prstGeom prst="rect">
            <a:avLst/>
          </a:prstGeom>
          <a:ln w="190500" cap="flat" cmpd="thinThick">
            <a:solidFill>
              <a:srgbClr val="FFFFFF"/>
            </a:solidFill>
            <a:prstDash val="solid"/>
            <a:round/>
          </a:ln>
        </p:spPr>
      </p:pic>
    </p:spTree>
    <p:extLst>
      <p:ext uri="{BB962C8B-B14F-4D97-AF65-F5344CB8AC3E}">
        <p14:creationId xmlns:p14="http://schemas.microsoft.com/office/powerpoint/2010/main" val="365901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B7427A3F-4E51-4F4F-AB8A-3C7EF5A02F4C}"/>
              </a:ext>
            </a:extLst>
          </p:cNvPr>
          <p:cNvPicPr>
            <a:picLocks noChangeAspect="1"/>
          </p:cNvPicPr>
          <p:nvPr/>
        </p:nvPicPr>
        <p:blipFill rotWithShape="1">
          <a:blip r:embed="rId3"/>
          <a:srcRect l="33333"/>
          <a:stretch/>
        </p:blipFill>
        <p:spPr>
          <a:xfrm>
            <a:off x="6096000" y="10"/>
            <a:ext cx="6096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561" y="250031"/>
            <a:ext cx="5692877" cy="1325563"/>
          </a:xfrm>
        </p:spPr>
        <p:txBody>
          <a:bodyPr>
            <a:normAutofit/>
          </a:bodyPr>
          <a:lstStyle/>
          <a:p>
            <a:pPr algn="ctr"/>
            <a:r>
              <a:rPr lang="en-US" sz="4200" dirty="0"/>
              <a:t>Continuous Activations</a:t>
            </a:r>
          </a:p>
        </p:txBody>
      </p:sp>
      <p:sp>
        <p:nvSpPr>
          <p:cNvPr id="3" name="Content Placeholder 2"/>
          <p:cNvSpPr>
            <a:spLocks noGrp="1"/>
          </p:cNvSpPr>
          <p:nvPr>
            <p:ph idx="1"/>
          </p:nvPr>
        </p:nvSpPr>
        <p:spPr>
          <a:xfrm>
            <a:off x="274320" y="1575594"/>
            <a:ext cx="5418557" cy="5032375"/>
          </a:xfrm>
        </p:spPr>
        <p:txBody>
          <a:bodyPr>
            <a:normAutofit lnSpcReduction="10000"/>
          </a:bodyPr>
          <a:lstStyle/>
          <a:p>
            <a:r>
              <a:rPr lang="en-US" dirty="0"/>
              <a:t>Chronic stress can damage the brain by killing cells in the hippocampus</a:t>
            </a:r>
          </a:p>
          <a:p>
            <a:r>
              <a:rPr lang="en-US" dirty="0"/>
              <a:t>Prolonged states of hypervigilance-</a:t>
            </a:r>
          </a:p>
          <a:p>
            <a:pPr lvl="1"/>
            <a:r>
              <a:rPr lang="en-US" dirty="0"/>
              <a:t>Overestimation of threats</a:t>
            </a:r>
          </a:p>
          <a:p>
            <a:pPr lvl="1"/>
            <a:r>
              <a:rPr lang="en-US" dirty="0"/>
              <a:t>Extreme avoidance of perceived threats</a:t>
            </a:r>
          </a:p>
          <a:p>
            <a:pPr lvl="1"/>
            <a:r>
              <a:rPr lang="en-US" dirty="0"/>
              <a:t>Increased startle response</a:t>
            </a:r>
          </a:p>
          <a:p>
            <a:pPr lvl="1"/>
            <a:r>
              <a:rPr lang="en-US" dirty="0"/>
              <a:t>Interfere with sleep; causing fatigue, loss of concentration, inability to focus</a:t>
            </a:r>
          </a:p>
          <a:p>
            <a:pPr lvl="1"/>
            <a:r>
              <a:rPr lang="en-US" dirty="0"/>
              <a:t>Feelings of paranoia</a:t>
            </a:r>
          </a:p>
          <a:p>
            <a:pPr lvl="1"/>
            <a:r>
              <a:rPr lang="en-US" dirty="0"/>
              <a:t>Leading to changes in behaviors</a:t>
            </a:r>
          </a:p>
          <a:p>
            <a:pPr marL="457200" lvl="1" indent="0">
              <a:buNone/>
            </a:pPr>
            <a:endParaRPr lang="en-US" dirty="0"/>
          </a:p>
          <a:p>
            <a:endParaRPr lang="en-US" dirty="0"/>
          </a:p>
        </p:txBody>
      </p:sp>
    </p:spTree>
    <p:extLst>
      <p:ext uri="{BB962C8B-B14F-4D97-AF65-F5344CB8AC3E}">
        <p14:creationId xmlns:p14="http://schemas.microsoft.com/office/powerpoint/2010/main" val="151815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8074" y="989216"/>
            <a:ext cx="3506124" cy="3373198"/>
          </a:xfrm>
        </p:spPr>
        <p:txBody>
          <a:bodyPr vert="horz" wrap="none" lIns="91440" tIns="45720" rIns="91440" bIns="45720" rtlCol="0" anchor="t">
            <a:normAutofit/>
          </a:bodyPr>
          <a:lstStyle/>
          <a:p>
            <a:pPr algn="ctr"/>
            <a:r>
              <a:rPr lang="en-US" sz="48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It’s Not Just </a:t>
            </a:r>
            <a:br>
              <a:rPr lang="en-US" sz="48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48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in </a:t>
            </a:r>
            <a:br>
              <a:rPr lang="en-US" sz="48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48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Your Head</a:t>
            </a:r>
          </a:p>
        </p:txBody>
      </p:sp>
      <p:pic>
        <p:nvPicPr>
          <p:cNvPr id="7" name="Content Placeholder 6"/>
          <p:cNvPicPr>
            <a:picLocks noChangeAspect="1"/>
          </p:cNvPicPr>
          <p:nvPr/>
        </p:nvPicPr>
        <p:blipFill>
          <a:blip r:embed="rId3"/>
          <a:stretch>
            <a:fillRect/>
          </a:stretch>
        </p:blipFill>
        <p:spPr>
          <a:xfrm>
            <a:off x="370840" y="325966"/>
            <a:ext cx="7614807" cy="6206068"/>
          </a:xfrm>
          <a:prstGeom prst="rect">
            <a:avLst/>
          </a:prstGeom>
        </p:spPr>
      </p:pic>
    </p:spTree>
    <p:extLst>
      <p:ext uri="{BB962C8B-B14F-4D97-AF65-F5344CB8AC3E}">
        <p14:creationId xmlns:p14="http://schemas.microsoft.com/office/powerpoint/2010/main" val="24175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854676" cy="1325563"/>
          </a:xfrm>
        </p:spPr>
        <p:txBody>
          <a:bodyPr vert="horz" lIns="91440" tIns="45720" rIns="91440" bIns="45720" rtlCol="0" anchor="ctr">
            <a:normAutofit/>
          </a:bodyPr>
          <a:lstStyle/>
          <a:p>
            <a:r>
              <a:rPr lang="en-US" dirty="0">
                <a:solidFill>
                  <a:schemeClr val="tx2">
                    <a:lumMod val="60000"/>
                    <a:lumOff val="40000"/>
                  </a:schemeClr>
                </a:solidFill>
              </a:rPr>
              <a:t>What is Stress?</a:t>
            </a:r>
          </a:p>
        </p:txBody>
      </p:sp>
      <p:pic>
        <p:nvPicPr>
          <p:cNvPr id="5" name="Content Placeholder 4"/>
          <p:cNvPicPr>
            <a:picLocks noGrp="1" noChangeAspect="1"/>
          </p:cNvPicPr>
          <p:nvPr>
            <p:ph sz="half" idx="1"/>
          </p:nvPr>
        </p:nvPicPr>
        <p:blipFill rotWithShape="1">
          <a:blip r:embed="rId3"/>
          <a:srcRect r="11111"/>
          <a:stretch/>
        </p:blipFill>
        <p:spPr>
          <a:xfrm>
            <a:off x="6096000" y="10"/>
            <a:ext cx="6096000" cy="6857990"/>
          </a:xfrm>
          <a:prstGeom prst="rect">
            <a:avLst/>
          </a:prstGeom>
        </p:spPr>
      </p:pic>
      <p:sp>
        <p:nvSpPr>
          <p:cNvPr id="4" name="Content Placeholder 3"/>
          <p:cNvSpPr>
            <a:spLocks noGrp="1"/>
          </p:cNvSpPr>
          <p:nvPr>
            <p:ph sz="half" idx="2"/>
          </p:nvPr>
        </p:nvSpPr>
        <p:spPr>
          <a:xfrm>
            <a:off x="1120000" y="1825625"/>
            <a:ext cx="4572877" cy="4351338"/>
          </a:xfrm>
        </p:spPr>
        <p:txBody>
          <a:bodyPr vert="horz" lIns="91440" tIns="45720" rIns="91440" bIns="45720" rtlCol="0">
            <a:normAutofit/>
          </a:bodyPr>
          <a:lstStyle/>
          <a:p>
            <a:pPr marL="0"/>
            <a:r>
              <a:rPr lang="en-US" sz="2200" dirty="0">
                <a:solidFill>
                  <a:schemeClr val="tx1"/>
                </a:solidFill>
                <a:latin typeface="Cambria" panose="02040503050406030204" pitchFamily="18" charset="0"/>
                <a:ea typeface="Cambria" panose="02040503050406030204" pitchFamily="18" charset="0"/>
              </a:rPr>
              <a:t>It is a natural reaction from our brain to our bodies</a:t>
            </a:r>
          </a:p>
          <a:p>
            <a:r>
              <a:rPr lang="en-US" sz="2200" dirty="0">
                <a:solidFill>
                  <a:schemeClr val="tx1"/>
                </a:solidFill>
                <a:latin typeface="Cambria" panose="02040503050406030204" pitchFamily="18" charset="0"/>
                <a:ea typeface="Cambria" panose="02040503050406030204" pitchFamily="18" charset="0"/>
              </a:rPr>
              <a:t>Hormones, like epinephrine and cortisol, are released to create a physiological response</a:t>
            </a:r>
          </a:p>
          <a:p>
            <a:r>
              <a:rPr lang="en-US" sz="2200" dirty="0">
                <a:solidFill>
                  <a:schemeClr val="tx1"/>
                </a:solidFill>
                <a:latin typeface="Cambria" panose="02040503050406030204" pitchFamily="18" charset="0"/>
                <a:ea typeface="Cambria" panose="02040503050406030204" pitchFamily="18" charset="0"/>
              </a:rPr>
              <a:t>We NEED stress! It helps us overcome challenges and create opportunities</a:t>
            </a:r>
          </a:p>
          <a:p>
            <a:r>
              <a:rPr lang="en-US" sz="2200" dirty="0">
                <a:solidFill>
                  <a:schemeClr val="tx1"/>
                </a:solidFill>
                <a:latin typeface="Cambria" panose="02040503050406030204" pitchFamily="18" charset="0"/>
                <a:ea typeface="Cambria" panose="02040503050406030204" pitchFamily="18" charset="0"/>
              </a:rPr>
              <a:t>BUT, if it is </a:t>
            </a:r>
            <a:r>
              <a:rPr lang="en-US" sz="2200" u="sng" dirty="0">
                <a:solidFill>
                  <a:schemeClr val="tx1"/>
                </a:solidFill>
                <a:latin typeface="Cambria" panose="02040503050406030204" pitchFamily="18" charset="0"/>
                <a:ea typeface="Cambria" panose="02040503050406030204" pitchFamily="18" charset="0"/>
              </a:rPr>
              <a:t>unmanaged</a:t>
            </a:r>
            <a:r>
              <a:rPr lang="en-US" sz="2200" dirty="0">
                <a:solidFill>
                  <a:schemeClr val="tx1"/>
                </a:solidFill>
                <a:latin typeface="Cambria" panose="02040503050406030204" pitchFamily="18" charset="0"/>
                <a:ea typeface="Cambria" panose="02040503050406030204" pitchFamily="18" charset="0"/>
              </a:rPr>
              <a:t>, it can negatively impact our physical and mental well being </a:t>
            </a:r>
          </a:p>
        </p:txBody>
      </p:sp>
    </p:spTree>
    <p:extLst>
      <p:ext uri="{BB962C8B-B14F-4D97-AF65-F5344CB8AC3E}">
        <p14:creationId xmlns:p14="http://schemas.microsoft.com/office/powerpoint/2010/main" val="281686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2">
                    <a:lumMod val="60000"/>
                    <a:lumOff val="40000"/>
                  </a:schemeClr>
                </a:solidFill>
              </a:rPr>
              <a:t>Studies: First Responders First</a:t>
            </a:r>
            <a:br>
              <a:rPr lang="en-US" dirty="0">
                <a:solidFill>
                  <a:schemeClr val="tx2">
                    <a:lumMod val="60000"/>
                    <a:lumOff val="40000"/>
                  </a:schemeClr>
                </a:solidFill>
              </a:rPr>
            </a:br>
            <a:r>
              <a:rPr lang="en-US" dirty="0">
                <a:solidFill>
                  <a:schemeClr val="tx2">
                    <a:lumMod val="60000"/>
                    <a:lumOff val="40000"/>
                  </a:schemeClr>
                </a:solidFill>
              </a:rPr>
              <a:t>2020</a:t>
            </a:r>
          </a:p>
        </p:txBody>
      </p:sp>
      <p:graphicFrame>
        <p:nvGraphicFramePr>
          <p:cNvPr id="13" name="Content Placeholder 2">
            <a:extLst>
              <a:ext uri="{FF2B5EF4-FFF2-40B4-BE49-F238E27FC236}">
                <a16:creationId xmlns:a16="http://schemas.microsoft.com/office/drawing/2014/main" id="{AF53E8D1-45BD-19F7-C12C-61E8629B0E6C}"/>
              </a:ext>
            </a:extLst>
          </p:cNvPr>
          <p:cNvGraphicFramePr>
            <a:graphicFrameLocks noGrp="1"/>
          </p:cNvGraphicFramePr>
          <p:nvPr>
            <p:ph idx="1"/>
            <p:extLst>
              <p:ext uri="{D42A27DB-BD31-4B8C-83A1-F6EECF244321}">
                <p14:modId xmlns:p14="http://schemas.microsoft.com/office/powerpoint/2010/main" val="2807992856"/>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18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16570" y="1115786"/>
            <a:ext cx="3895482" cy="4626428"/>
          </a:xfrm>
          <a:effectLst/>
        </p:spPr>
        <p:txBody>
          <a:bodyPr anchor="ctr">
            <a:normAutofit/>
          </a:bodyPr>
          <a:lstStyle/>
          <a:p>
            <a:pPr algn="r"/>
            <a:r>
              <a:rPr lang="en-US" sz="4000" dirty="0">
                <a:solidFill>
                  <a:schemeClr val="tx1">
                    <a:lumMod val="95000"/>
                  </a:schemeClr>
                </a:solidFill>
              </a:rPr>
              <a:t>Studies: Ruderman White Paper- Mental Health and Suicide of First Responders, 2018</a:t>
            </a:r>
          </a:p>
        </p:txBody>
      </p:sp>
      <p:cxnSp>
        <p:nvCxnSpPr>
          <p:cNvPr id="19" name="Straight Connector 18">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96542" y="1115786"/>
            <a:ext cx="6951609" cy="5305334"/>
          </a:xfrm>
        </p:spPr>
        <p:txBody>
          <a:bodyPr anchor="ctr">
            <a:normAutofit/>
          </a:bodyPr>
          <a:lstStyle/>
          <a:p>
            <a:pPr lvl="1"/>
            <a:r>
              <a:rPr lang="en-US" dirty="0">
                <a:solidFill>
                  <a:schemeClr val="tx1">
                    <a:lumMod val="95000"/>
                  </a:schemeClr>
                </a:solidFill>
                <a:latin typeface="Cambria" panose="02040503050406030204" pitchFamily="18" charset="0"/>
                <a:ea typeface="Cambria" panose="02040503050406030204" pitchFamily="18" charset="0"/>
              </a:rPr>
              <a:t>Female firefighters- 40% reported binge drinking that month, 16.5% of them screened positive for problem drinking behaviors</a:t>
            </a:r>
          </a:p>
          <a:p>
            <a:pPr lvl="1"/>
            <a:endParaRPr lang="en-US" dirty="0">
              <a:solidFill>
                <a:schemeClr val="tx1">
                  <a:lumMod val="95000"/>
                </a:schemeClr>
              </a:solidFill>
              <a:latin typeface="Cambria" panose="02040503050406030204" pitchFamily="18" charset="0"/>
              <a:ea typeface="Cambria" panose="02040503050406030204" pitchFamily="18" charset="0"/>
            </a:endParaRPr>
          </a:p>
          <a:p>
            <a:pPr lvl="1"/>
            <a:r>
              <a:rPr lang="en-US" dirty="0">
                <a:solidFill>
                  <a:schemeClr val="tx1">
                    <a:lumMod val="95000"/>
                  </a:schemeClr>
                </a:solidFill>
                <a:latin typeface="Cambria" panose="02040503050406030204" pitchFamily="18" charset="0"/>
                <a:ea typeface="Cambria" panose="02040503050406030204" pitchFamily="18" charset="0"/>
              </a:rPr>
              <a:t>Depression in firefighters- out of 112, 11% found with depression (general population 6.7%).</a:t>
            </a:r>
          </a:p>
          <a:p>
            <a:pPr lvl="1"/>
            <a:endParaRPr lang="en-US" dirty="0">
              <a:solidFill>
                <a:schemeClr val="tx1">
                  <a:lumMod val="95000"/>
                </a:schemeClr>
              </a:solidFill>
              <a:latin typeface="Cambria" panose="02040503050406030204" pitchFamily="18" charset="0"/>
              <a:ea typeface="Cambria" panose="02040503050406030204" pitchFamily="18" charset="0"/>
            </a:endParaRPr>
          </a:p>
          <a:p>
            <a:pPr lvl="1"/>
            <a:r>
              <a:rPr lang="en-US" dirty="0">
                <a:solidFill>
                  <a:schemeClr val="tx1">
                    <a:lumMod val="95000"/>
                  </a:schemeClr>
                </a:solidFill>
                <a:latin typeface="Cambria" panose="02040503050406030204" pitchFamily="18" charset="0"/>
                <a:ea typeface="Cambria" panose="02040503050406030204" pitchFamily="18" charset="0"/>
              </a:rPr>
              <a:t>Out of 1,000 firefighters across the U.S., 46.8% reported imagining or thinking about suicide at least one time in their career</a:t>
            </a:r>
          </a:p>
          <a:p>
            <a:pPr lvl="1"/>
            <a:endParaRPr lang="en-US" dirty="0">
              <a:solidFill>
                <a:schemeClr val="tx1">
                  <a:lumMod val="95000"/>
                </a:schemeClr>
              </a:solidFill>
              <a:latin typeface="Cambria" panose="02040503050406030204" pitchFamily="18" charset="0"/>
              <a:ea typeface="Cambria" panose="02040503050406030204" pitchFamily="18" charset="0"/>
            </a:endParaRPr>
          </a:p>
          <a:p>
            <a:pPr lvl="1"/>
            <a:r>
              <a:rPr lang="en-US" dirty="0">
                <a:solidFill>
                  <a:schemeClr val="tx1">
                    <a:lumMod val="95000"/>
                  </a:schemeClr>
                </a:solidFill>
                <a:latin typeface="Cambria" panose="02040503050406030204" pitchFamily="18" charset="0"/>
                <a:ea typeface="Cambria" panose="02040503050406030204" pitchFamily="18" charset="0"/>
              </a:rPr>
              <a:t>Alcohol was present in over 85% of police officer suicides</a:t>
            </a:r>
          </a:p>
          <a:p>
            <a:pPr lvl="1"/>
            <a:endParaRPr lang="en-US" dirty="0">
              <a:solidFill>
                <a:schemeClr val="tx1">
                  <a:lumMod val="95000"/>
                </a:schemeClr>
              </a:solidFill>
            </a:endParaRPr>
          </a:p>
        </p:txBody>
      </p:sp>
    </p:spTree>
    <p:extLst>
      <p:ext uri="{BB962C8B-B14F-4D97-AF65-F5344CB8AC3E}">
        <p14:creationId xmlns:p14="http://schemas.microsoft.com/office/powerpoint/2010/main" val="388517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Studies: Ruderman White Paper Update 2022</a:t>
            </a:r>
          </a:p>
        </p:txBody>
      </p:sp>
      <p:cxnSp>
        <p:nvCxnSpPr>
          <p:cNvPr id="19" name="Straight Connector 18">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96543" y="1115786"/>
            <a:ext cx="5713790" cy="4626428"/>
          </a:xfrm>
        </p:spPr>
        <p:txBody>
          <a:bodyPr anchor="ctr">
            <a:normAutofit fontScale="92500" lnSpcReduction="10000"/>
          </a:bodyPr>
          <a:lstStyle/>
          <a:p>
            <a:pPr marL="0" indent="0" algn="ctr">
              <a:buNone/>
            </a:pPr>
            <a:r>
              <a:rPr lang="en-US" sz="3200" dirty="0">
                <a:solidFill>
                  <a:schemeClr val="tx1">
                    <a:lumMod val="95000"/>
                  </a:schemeClr>
                </a:solidFill>
                <a:latin typeface="Cambria" panose="02040503050406030204" pitchFamily="18" charset="0"/>
                <a:ea typeface="Cambria" panose="02040503050406030204" pitchFamily="18" charset="0"/>
              </a:rPr>
              <a:t>“10  Fatal Factors” of First Responder Suicide </a:t>
            </a:r>
          </a:p>
          <a:p>
            <a:pPr lvl="1"/>
            <a:endParaRPr lang="en-US" dirty="0">
              <a:solidFill>
                <a:schemeClr val="tx1">
                  <a:lumMod val="95000"/>
                </a:schemeClr>
              </a:solidFill>
              <a:latin typeface="Cambria" panose="02040503050406030204" pitchFamily="18" charset="0"/>
              <a:ea typeface="Cambria" panose="02040503050406030204" pitchFamily="18" charset="0"/>
            </a:endParaRPr>
          </a:p>
          <a:p>
            <a:pPr lvl="1"/>
            <a:r>
              <a:rPr lang="en-US" dirty="0">
                <a:solidFill>
                  <a:schemeClr val="tx1">
                    <a:lumMod val="95000"/>
                  </a:schemeClr>
                </a:solidFill>
                <a:latin typeface="Cambria" panose="02040503050406030204" pitchFamily="18" charset="0"/>
                <a:ea typeface="Cambria" panose="02040503050406030204" pitchFamily="18" charset="0"/>
              </a:rPr>
              <a:t>Interpersonal relationship issues</a:t>
            </a:r>
          </a:p>
          <a:p>
            <a:pPr lvl="1"/>
            <a:r>
              <a:rPr lang="en-US" dirty="0">
                <a:solidFill>
                  <a:schemeClr val="tx1">
                    <a:lumMod val="95000"/>
                  </a:schemeClr>
                </a:solidFill>
                <a:latin typeface="Cambria" panose="02040503050406030204" pitchFamily="18" charset="0"/>
                <a:ea typeface="Cambria" panose="02040503050406030204" pitchFamily="18" charset="0"/>
              </a:rPr>
              <a:t>Access to firearms</a:t>
            </a:r>
          </a:p>
          <a:p>
            <a:pPr lvl="1"/>
            <a:r>
              <a:rPr lang="en-US" dirty="0">
                <a:solidFill>
                  <a:schemeClr val="tx1">
                    <a:lumMod val="95000"/>
                  </a:schemeClr>
                </a:solidFill>
                <a:latin typeface="Cambria" panose="02040503050406030204" pitchFamily="18" charset="0"/>
                <a:ea typeface="Cambria" panose="02040503050406030204" pitchFamily="18" charset="0"/>
              </a:rPr>
              <a:t>Alcohol/substance abuse</a:t>
            </a:r>
          </a:p>
          <a:p>
            <a:pPr lvl="1"/>
            <a:r>
              <a:rPr lang="en-US" dirty="0">
                <a:solidFill>
                  <a:schemeClr val="tx1">
                    <a:lumMod val="95000"/>
                  </a:schemeClr>
                </a:solidFill>
                <a:latin typeface="Cambria" panose="02040503050406030204" pitchFamily="18" charset="0"/>
                <a:ea typeface="Cambria" panose="02040503050406030204" pitchFamily="18" charset="0"/>
              </a:rPr>
              <a:t>Medical issues</a:t>
            </a:r>
          </a:p>
          <a:p>
            <a:pPr lvl="1"/>
            <a:r>
              <a:rPr lang="en-US" dirty="0">
                <a:solidFill>
                  <a:schemeClr val="tx1">
                    <a:lumMod val="95000"/>
                  </a:schemeClr>
                </a:solidFill>
                <a:latin typeface="Cambria" panose="02040503050406030204" pitchFamily="18" charset="0"/>
                <a:ea typeface="Cambria" panose="02040503050406030204" pitchFamily="18" charset="0"/>
              </a:rPr>
              <a:t>Nearing retirement</a:t>
            </a:r>
          </a:p>
          <a:p>
            <a:pPr lvl="1"/>
            <a:r>
              <a:rPr lang="en-US" dirty="0">
                <a:solidFill>
                  <a:schemeClr val="tx1">
                    <a:lumMod val="95000"/>
                  </a:schemeClr>
                </a:solidFill>
                <a:latin typeface="Cambria" panose="02040503050406030204" pitchFamily="18" charset="0"/>
                <a:ea typeface="Cambria" panose="02040503050406030204" pitchFamily="18" charset="0"/>
              </a:rPr>
              <a:t>Cumulative stress and trauma</a:t>
            </a:r>
          </a:p>
          <a:p>
            <a:pPr lvl="1"/>
            <a:r>
              <a:rPr lang="en-US" dirty="0">
                <a:solidFill>
                  <a:schemeClr val="tx1">
                    <a:lumMod val="95000"/>
                  </a:schemeClr>
                </a:solidFill>
                <a:latin typeface="Cambria" panose="02040503050406030204" pitchFamily="18" charset="0"/>
                <a:ea typeface="Cambria" panose="02040503050406030204" pitchFamily="18" charset="0"/>
              </a:rPr>
              <a:t>Being under investigation</a:t>
            </a:r>
          </a:p>
          <a:p>
            <a:pPr lvl="1"/>
            <a:r>
              <a:rPr lang="en-US" dirty="0">
                <a:solidFill>
                  <a:schemeClr val="tx1">
                    <a:lumMod val="95000"/>
                  </a:schemeClr>
                </a:solidFill>
                <a:latin typeface="Cambria" panose="02040503050406030204" pitchFamily="18" charset="0"/>
                <a:ea typeface="Cambria" panose="02040503050406030204" pitchFamily="18" charset="0"/>
              </a:rPr>
              <a:t>Mental health concerns</a:t>
            </a:r>
          </a:p>
          <a:p>
            <a:pPr lvl="1"/>
            <a:r>
              <a:rPr lang="en-US" dirty="0">
                <a:solidFill>
                  <a:schemeClr val="tx1">
                    <a:lumMod val="95000"/>
                  </a:schemeClr>
                </a:solidFill>
                <a:latin typeface="Cambria" panose="02040503050406030204" pitchFamily="18" charset="0"/>
                <a:ea typeface="Cambria" panose="02040503050406030204" pitchFamily="18" charset="0"/>
              </a:rPr>
              <a:t>Sleep disturbances</a:t>
            </a:r>
          </a:p>
          <a:p>
            <a:pPr lvl="1"/>
            <a:r>
              <a:rPr lang="en-US" dirty="0">
                <a:solidFill>
                  <a:schemeClr val="tx1">
                    <a:lumMod val="95000"/>
                  </a:schemeClr>
                </a:solidFill>
                <a:latin typeface="Cambria" panose="02040503050406030204" pitchFamily="18" charset="0"/>
                <a:ea typeface="Cambria" panose="02040503050406030204" pitchFamily="18" charset="0"/>
              </a:rPr>
              <a:t>Other major life events</a:t>
            </a:r>
          </a:p>
          <a:p>
            <a:pPr lvl="1"/>
            <a:endParaRPr lang="en-US" dirty="0">
              <a:solidFill>
                <a:schemeClr val="tx1">
                  <a:lumMod val="95000"/>
                </a:schemeClr>
              </a:solidFill>
            </a:endParaRPr>
          </a:p>
        </p:txBody>
      </p:sp>
    </p:spTree>
    <p:extLst>
      <p:ext uri="{BB962C8B-B14F-4D97-AF65-F5344CB8AC3E}">
        <p14:creationId xmlns:p14="http://schemas.microsoft.com/office/powerpoint/2010/main" val="108233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Retirees</a:t>
            </a:r>
          </a:p>
        </p:txBody>
      </p:sp>
      <p:sp>
        <p:nvSpPr>
          <p:cNvPr id="4" name="Text Placeholder 3">
            <a:extLst>
              <a:ext uri="{FF2B5EF4-FFF2-40B4-BE49-F238E27FC236}">
                <a16:creationId xmlns:a16="http://schemas.microsoft.com/office/drawing/2014/main" id="{F88BBABB-2E45-E592-08B1-A7ADFB34096A}"/>
              </a:ext>
            </a:extLst>
          </p:cNvPr>
          <p:cNvSpPr>
            <a:spLocks noGrp="1"/>
          </p:cNvSpPr>
          <p:nvPr>
            <p:ph type="body" idx="1"/>
          </p:nvPr>
        </p:nvSpPr>
        <p:spPr/>
        <p:txBody>
          <a:bodyPr anchor="t">
            <a:normAutofit/>
          </a:bodyPr>
          <a:lstStyle/>
          <a:p>
            <a:r>
              <a:rPr lang="en-US" sz="3600" dirty="0"/>
              <a:t>Law Enforcement</a:t>
            </a:r>
          </a:p>
        </p:txBody>
      </p:sp>
      <p:sp>
        <p:nvSpPr>
          <p:cNvPr id="3" name="Content Placeholder 2"/>
          <p:cNvSpPr>
            <a:spLocks noGrp="1"/>
          </p:cNvSpPr>
          <p:nvPr>
            <p:ph sz="half" idx="2"/>
          </p:nvPr>
        </p:nvSpPr>
        <p:spPr>
          <a:xfrm>
            <a:off x="1120000" y="2505074"/>
            <a:ext cx="5025216" cy="4098925"/>
          </a:xfrm>
        </p:spPr>
        <p:txBody>
          <a:bodyPr>
            <a:normAutofit fontScale="77500" lnSpcReduction="20000"/>
          </a:bodyPr>
          <a:lstStyle/>
          <a:p>
            <a:pPr>
              <a:lnSpc>
                <a:spcPct val="110000"/>
              </a:lnSpc>
              <a:spcBef>
                <a:spcPts val="0"/>
              </a:spcBef>
              <a:spcAft>
                <a:spcPts val="600"/>
              </a:spcAft>
            </a:pPr>
            <a:r>
              <a:rPr lang="en-US" sz="3100" dirty="0">
                <a:solidFill>
                  <a:schemeClr val="tx1"/>
                </a:solidFill>
                <a:latin typeface="Cambria" panose="02040503050406030204" pitchFamily="18" charset="0"/>
                <a:ea typeface="Cambria" panose="02040503050406030204" pitchFamily="18" charset="0"/>
              </a:rPr>
              <a:t>2018-2022: Average of 30 retired officers die by suicide per year (Blue Help, 2022)</a:t>
            </a:r>
          </a:p>
          <a:p>
            <a:pPr>
              <a:lnSpc>
                <a:spcPct val="110000"/>
              </a:lnSpc>
              <a:spcBef>
                <a:spcPts val="0"/>
              </a:spcBef>
              <a:spcAft>
                <a:spcPts val="600"/>
              </a:spcAft>
            </a:pPr>
            <a:endParaRPr lang="en-US" sz="3100" dirty="0">
              <a:solidFill>
                <a:schemeClr val="tx1"/>
              </a:solidFill>
              <a:latin typeface="Cambria" panose="02040503050406030204" pitchFamily="18" charset="0"/>
              <a:ea typeface="Cambria" panose="02040503050406030204" pitchFamily="18" charset="0"/>
            </a:endParaRPr>
          </a:p>
          <a:p>
            <a:pPr>
              <a:lnSpc>
                <a:spcPct val="110000"/>
              </a:lnSpc>
              <a:spcBef>
                <a:spcPts val="0"/>
              </a:spcBef>
              <a:spcAft>
                <a:spcPts val="600"/>
              </a:spcAft>
            </a:pPr>
            <a:r>
              <a:rPr lang="en-US" sz="3100" dirty="0">
                <a:solidFill>
                  <a:schemeClr val="tx1"/>
                </a:solidFill>
                <a:latin typeface="Cambria" panose="02040503050406030204" pitchFamily="18" charset="0"/>
                <a:ea typeface="Cambria" panose="02040503050406030204" pitchFamily="18" charset="0"/>
              </a:rPr>
              <a:t>Most LE officers die within 5-6 years of their retirement (DOJ, 2021)</a:t>
            </a:r>
          </a:p>
          <a:p>
            <a:pPr>
              <a:lnSpc>
                <a:spcPct val="110000"/>
              </a:lnSpc>
              <a:spcBef>
                <a:spcPts val="0"/>
              </a:spcBef>
              <a:spcAft>
                <a:spcPts val="600"/>
              </a:spcAft>
            </a:pPr>
            <a:endParaRPr lang="en-US" sz="3100" dirty="0">
              <a:solidFill>
                <a:schemeClr val="tx1"/>
              </a:solidFill>
              <a:latin typeface="Cambria" panose="02040503050406030204" pitchFamily="18" charset="0"/>
              <a:ea typeface="Cambria" panose="02040503050406030204" pitchFamily="18" charset="0"/>
            </a:endParaRPr>
          </a:p>
          <a:p>
            <a:pPr>
              <a:lnSpc>
                <a:spcPct val="110000"/>
              </a:lnSpc>
              <a:spcBef>
                <a:spcPts val="0"/>
              </a:spcBef>
              <a:spcAft>
                <a:spcPts val="600"/>
              </a:spcAft>
            </a:pPr>
            <a:r>
              <a:rPr lang="en-US" sz="3100" dirty="0">
                <a:solidFill>
                  <a:schemeClr val="tx1"/>
                </a:solidFill>
                <a:latin typeface="Cambria" panose="02040503050406030204" pitchFamily="18" charset="0"/>
                <a:ea typeface="Cambria" panose="02040503050406030204" pitchFamily="18" charset="0"/>
              </a:rPr>
              <a:t>Life expectancy is 12-15 years less than the average person (DOJ, 2021)</a:t>
            </a:r>
          </a:p>
          <a:p>
            <a:pPr lvl="1"/>
            <a:endParaRPr lang="en-US" dirty="0">
              <a:solidFill>
                <a:schemeClr val="tx1"/>
              </a:solidFill>
            </a:endParaRPr>
          </a:p>
          <a:p>
            <a:pPr marL="0" indent="0">
              <a:buNone/>
            </a:pPr>
            <a:endParaRPr lang="en-US" dirty="0">
              <a:solidFill>
                <a:schemeClr val="tx1"/>
              </a:solidFill>
            </a:endParaRPr>
          </a:p>
          <a:p>
            <a:endParaRPr lang="en-US" dirty="0"/>
          </a:p>
        </p:txBody>
      </p:sp>
      <p:sp>
        <p:nvSpPr>
          <p:cNvPr id="5" name="Text Placeholder 4">
            <a:extLst>
              <a:ext uri="{FF2B5EF4-FFF2-40B4-BE49-F238E27FC236}">
                <a16:creationId xmlns:a16="http://schemas.microsoft.com/office/drawing/2014/main" id="{2E79464E-6845-E4E9-5FA0-9288280B1D6C}"/>
              </a:ext>
            </a:extLst>
          </p:cNvPr>
          <p:cNvSpPr>
            <a:spLocks noGrp="1"/>
          </p:cNvSpPr>
          <p:nvPr>
            <p:ph type="body" sz="quarter" idx="3"/>
          </p:nvPr>
        </p:nvSpPr>
        <p:spPr/>
        <p:txBody>
          <a:bodyPr anchor="t">
            <a:normAutofit/>
          </a:bodyPr>
          <a:lstStyle/>
          <a:p>
            <a:r>
              <a:rPr lang="en-US" sz="3600" dirty="0"/>
              <a:t>Fire/EMS</a:t>
            </a:r>
          </a:p>
        </p:txBody>
      </p:sp>
      <p:sp>
        <p:nvSpPr>
          <p:cNvPr id="6" name="Content Placeholder 5">
            <a:extLst>
              <a:ext uri="{FF2B5EF4-FFF2-40B4-BE49-F238E27FC236}">
                <a16:creationId xmlns:a16="http://schemas.microsoft.com/office/drawing/2014/main" id="{774AE951-1F18-51A4-8E31-B5458C5231D1}"/>
              </a:ext>
            </a:extLst>
          </p:cNvPr>
          <p:cNvSpPr>
            <a:spLocks noGrp="1"/>
          </p:cNvSpPr>
          <p:nvPr>
            <p:ph sz="quarter" idx="4"/>
          </p:nvPr>
        </p:nvSpPr>
        <p:spPr>
          <a:xfrm>
            <a:off x="6319840" y="2505075"/>
            <a:ext cx="5035548" cy="4098924"/>
          </a:xfrm>
        </p:spPr>
        <p:txBody>
          <a:bodyPr>
            <a:normAutofit fontScale="77500" lnSpcReduction="20000"/>
          </a:bodyPr>
          <a:lstStyle/>
          <a:p>
            <a:pPr>
              <a:lnSpc>
                <a:spcPct val="120000"/>
              </a:lnSpc>
              <a:spcBef>
                <a:spcPts val="0"/>
              </a:spcBef>
              <a:spcAft>
                <a:spcPts val="600"/>
              </a:spcAft>
            </a:pPr>
            <a:r>
              <a:rPr lang="en-US" sz="3100" dirty="0">
                <a:solidFill>
                  <a:schemeClr val="tx1"/>
                </a:solidFill>
                <a:latin typeface="Cambria" panose="02040503050406030204" pitchFamily="18" charset="0"/>
                <a:ea typeface="Cambria" panose="02040503050406030204" pitchFamily="18" charset="0"/>
              </a:rPr>
              <a:t>2018-2022: Average of 1.5 retired FF/EMT die by suicide per year</a:t>
            </a:r>
          </a:p>
          <a:p>
            <a:pPr marL="0" indent="0">
              <a:lnSpc>
                <a:spcPct val="120000"/>
              </a:lnSpc>
              <a:spcBef>
                <a:spcPts val="0"/>
              </a:spcBef>
              <a:spcAft>
                <a:spcPts val="600"/>
              </a:spcAft>
              <a:buNone/>
            </a:pPr>
            <a:endParaRPr lang="en-US" sz="3100" dirty="0">
              <a:solidFill>
                <a:schemeClr val="tx1"/>
              </a:solidFill>
              <a:latin typeface="Cambria" panose="02040503050406030204" pitchFamily="18" charset="0"/>
              <a:ea typeface="Cambria" panose="02040503050406030204" pitchFamily="18" charset="0"/>
            </a:endParaRPr>
          </a:p>
          <a:p>
            <a:pPr>
              <a:lnSpc>
                <a:spcPct val="120000"/>
              </a:lnSpc>
              <a:spcBef>
                <a:spcPts val="0"/>
              </a:spcBef>
              <a:spcAft>
                <a:spcPts val="600"/>
              </a:spcAft>
            </a:pPr>
            <a:r>
              <a:rPr lang="en-US" sz="3100" dirty="0">
                <a:solidFill>
                  <a:schemeClr val="tx1"/>
                </a:solidFill>
                <a:latin typeface="Cambria" panose="02040503050406030204" pitchFamily="18" charset="0"/>
                <a:ea typeface="Cambria" panose="02040503050406030204" pitchFamily="18" charset="0"/>
              </a:rPr>
              <a:t>Fire Fighter life expectancy is 10 years less than the average person due to toxic chemicals and protective equipment (PBS, 2022)</a:t>
            </a:r>
          </a:p>
          <a:p>
            <a:pPr>
              <a:lnSpc>
                <a:spcPct val="120000"/>
              </a:lnSpc>
              <a:spcBef>
                <a:spcPts val="0"/>
              </a:spcBef>
              <a:spcAft>
                <a:spcPts val="600"/>
              </a:spcAft>
            </a:pP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261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What Are/Aren’t You Doing?</a:t>
            </a:r>
          </a:p>
        </p:txBody>
      </p:sp>
      <p:sp>
        <p:nvSpPr>
          <p:cNvPr id="3" name="Content Placeholder 2"/>
          <p:cNvSpPr>
            <a:spLocks noGrp="1"/>
          </p:cNvSpPr>
          <p:nvPr>
            <p:ph idx="1"/>
          </p:nvPr>
        </p:nvSpPr>
        <p:spPr/>
        <p:txBody>
          <a:bodyPr>
            <a:normAutofit/>
          </a:bodyPr>
          <a:lstStyle/>
          <a:p>
            <a:r>
              <a:rPr lang="en-US" sz="3200" dirty="0">
                <a:solidFill>
                  <a:schemeClr val="tx1"/>
                </a:solidFill>
              </a:rPr>
              <a:t>Activity: Self-Care Bingo</a:t>
            </a:r>
          </a:p>
        </p:txBody>
      </p:sp>
    </p:spTree>
    <p:extLst>
      <p:ext uri="{BB962C8B-B14F-4D97-AF65-F5344CB8AC3E}">
        <p14:creationId xmlns:p14="http://schemas.microsoft.com/office/powerpoint/2010/main" val="224775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015320"/>
            <a:ext cx="3603169" cy="4827361"/>
          </a:xfrm>
        </p:spPr>
        <p:txBody>
          <a:bodyPr anchor="ctr">
            <a:normAutofit/>
          </a:bodyPr>
          <a:lstStyle/>
          <a:p>
            <a:r>
              <a:rPr lang="en-US" sz="4400" dirty="0">
                <a:solidFill>
                  <a:srgbClr val="F2F2F2"/>
                </a:solidFill>
              </a:rPr>
              <a:t>Share Resources!</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EE416F46-9F65-7DE4-0D9A-6709CEFD58AD}"/>
              </a:ext>
            </a:extLst>
          </p:cNvPr>
          <p:cNvSpPr>
            <a:spLocks noGrp="1"/>
          </p:cNvSpPr>
          <p:nvPr>
            <p:ph idx="1"/>
          </p:nvPr>
        </p:nvSpPr>
        <p:spPr>
          <a:xfrm>
            <a:off x="5462451" y="487680"/>
            <a:ext cx="5540830" cy="5619161"/>
          </a:xfrm>
          <a:noFill/>
        </p:spPr>
        <p:txBody>
          <a:bodyPr anchor="t">
            <a:noAutofit/>
          </a:bodyPr>
          <a:lstStyle/>
          <a:p>
            <a:r>
              <a:rPr lang="en-US" sz="2400" dirty="0">
                <a:solidFill>
                  <a:schemeClr val="tx1">
                    <a:lumMod val="85000"/>
                    <a:lumOff val="15000"/>
                  </a:schemeClr>
                </a:solidFill>
              </a:rPr>
              <a:t>Texas SB 1359- requiring paid Mental Health Leave</a:t>
            </a:r>
          </a:p>
          <a:p>
            <a:endParaRPr lang="en-US" sz="2400" dirty="0">
              <a:solidFill>
                <a:schemeClr val="tx1">
                  <a:lumMod val="85000"/>
                  <a:lumOff val="15000"/>
                </a:schemeClr>
              </a:solidFill>
            </a:endParaRPr>
          </a:p>
          <a:p>
            <a:r>
              <a:rPr lang="en-US" sz="2400" dirty="0">
                <a:solidFill>
                  <a:schemeClr val="tx1">
                    <a:lumMod val="85000"/>
                    <a:lumOff val="15000"/>
                  </a:schemeClr>
                </a:solidFill>
              </a:rPr>
              <a:t>Texas SB 64- requiring state peer support network TLEPN</a:t>
            </a:r>
          </a:p>
          <a:p>
            <a:endParaRPr lang="en-US" sz="2400" dirty="0">
              <a:solidFill>
                <a:schemeClr val="tx1">
                  <a:lumMod val="85000"/>
                  <a:lumOff val="15000"/>
                </a:schemeClr>
              </a:solidFill>
            </a:endParaRPr>
          </a:p>
          <a:p>
            <a:r>
              <a:rPr lang="en-US" sz="2400" dirty="0">
                <a:solidFill>
                  <a:schemeClr val="tx1">
                    <a:lumMod val="85000"/>
                    <a:lumOff val="15000"/>
                  </a:schemeClr>
                </a:solidFill>
              </a:rPr>
              <a:t>Law Enforcement Mental Health and Wellness Act</a:t>
            </a:r>
          </a:p>
          <a:p>
            <a:pPr marL="457200" lvl="1" indent="0">
              <a:buNone/>
            </a:pPr>
            <a:r>
              <a:rPr lang="en-US" dirty="0">
                <a:solidFill>
                  <a:schemeClr val="tx1">
                    <a:lumMod val="85000"/>
                    <a:lumOff val="15000"/>
                  </a:schemeClr>
                </a:solidFill>
                <a:hlinkClick r:id="rId2"/>
              </a:rPr>
              <a:t>https://cops.usdoj.gov/lemhwaresources</a:t>
            </a:r>
            <a:endParaRPr lang="en-US" dirty="0">
              <a:solidFill>
                <a:schemeClr val="tx1">
                  <a:lumMod val="85000"/>
                  <a:lumOff val="15000"/>
                </a:schemeClr>
              </a:solidFill>
            </a:endParaRPr>
          </a:p>
          <a:p>
            <a:pPr>
              <a:spcBef>
                <a:spcPts val="0"/>
              </a:spcBef>
              <a:spcAft>
                <a:spcPts val="0"/>
              </a:spcAft>
            </a:pPr>
            <a:endParaRPr lang="en-US" sz="2400" dirty="0">
              <a:solidFill>
                <a:schemeClr val="tx1">
                  <a:lumMod val="85000"/>
                  <a:lumOff val="15000"/>
                </a:schemeClr>
              </a:solidFill>
            </a:endParaRPr>
          </a:p>
          <a:p>
            <a:pPr>
              <a:spcBef>
                <a:spcPts val="0"/>
              </a:spcBef>
              <a:spcAft>
                <a:spcPts val="0"/>
              </a:spcAft>
            </a:pPr>
            <a:r>
              <a:rPr lang="en-US" sz="2400" dirty="0">
                <a:solidFill>
                  <a:schemeClr val="tx1">
                    <a:lumMod val="85000"/>
                    <a:lumOff val="15000"/>
                  </a:schemeClr>
                </a:solidFill>
              </a:rPr>
              <a:t>American Warrior Association</a:t>
            </a:r>
          </a:p>
          <a:p>
            <a:pPr marL="324000" lvl="1" indent="0">
              <a:spcBef>
                <a:spcPts val="0"/>
              </a:spcBef>
              <a:spcAft>
                <a:spcPts val="0"/>
              </a:spcAft>
              <a:buNone/>
            </a:pPr>
            <a:r>
              <a:rPr lang="en-US" dirty="0">
                <a:solidFill>
                  <a:schemeClr val="tx1">
                    <a:lumMod val="85000"/>
                    <a:lumOff val="15000"/>
                  </a:schemeClr>
                </a:solidFill>
                <a:hlinkClick r:id="rId3"/>
              </a:rPr>
              <a:t>https://awa-usa.org/</a:t>
            </a:r>
            <a:endParaRPr lang="en-US" dirty="0">
              <a:solidFill>
                <a:schemeClr val="tx1">
                  <a:lumMod val="85000"/>
                  <a:lumOff val="15000"/>
                </a:schemeClr>
              </a:solidFill>
            </a:endParaRPr>
          </a:p>
          <a:p>
            <a:pPr marL="324000" lvl="1" indent="0">
              <a:spcBef>
                <a:spcPts val="0"/>
              </a:spcBef>
              <a:spcAft>
                <a:spcPts val="0"/>
              </a:spcAft>
              <a:buNone/>
            </a:pPr>
            <a:endParaRPr lang="en-US" dirty="0">
              <a:solidFill>
                <a:schemeClr val="tx1">
                  <a:lumMod val="85000"/>
                  <a:lumOff val="15000"/>
                </a:schemeClr>
              </a:solidFill>
            </a:endParaRPr>
          </a:p>
          <a:p>
            <a:pPr>
              <a:spcBef>
                <a:spcPts val="0"/>
              </a:spcBef>
              <a:spcAft>
                <a:spcPts val="0"/>
              </a:spcAft>
            </a:pPr>
            <a:r>
              <a:rPr lang="en-US" sz="2400" dirty="0">
                <a:solidFill>
                  <a:schemeClr val="tx1">
                    <a:lumMod val="85000"/>
                    <a:lumOff val="15000"/>
                  </a:schemeClr>
                </a:solidFill>
              </a:rPr>
              <a:t>LEMIT Post Critical Incident Seminar</a:t>
            </a:r>
          </a:p>
          <a:p>
            <a:pPr marL="324000" lvl="1" indent="0">
              <a:spcBef>
                <a:spcPts val="0"/>
              </a:spcBef>
              <a:spcAft>
                <a:spcPts val="0"/>
              </a:spcAft>
              <a:buNone/>
            </a:pPr>
            <a:r>
              <a:rPr lang="en-US" dirty="0">
                <a:solidFill>
                  <a:schemeClr val="tx1">
                    <a:lumMod val="85000"/>
                    <a:lumOff val="15000"/>
                  </a:schemeClr>
                </a:solidFill>
                <a:hlinkClick r:id="rId4"/>
              </a:rPr>
              <a:t>http://www.lemitonline.org/</a:t>
            </a:r>
            <a:endParaRPr lang="en-US" dirty="0">
              <a:solidFill>
                <a:schemeClr val="tx1">
                  <a:lumMod val="85000"/>
                  <a:lumOff val="15000"/>
                </a:schemeClr>
              </a:solidFill>
            </a:endParaRPr>
          </a:p>
          <a:p>
            <a:pPr marL="324000" lvl="1" indent="0">
              <a:spcBef>
                <a:spcPts val="0"/>
              </a:spcBef>
              <a:spcAft>
                <a:spcPts val="0"/>
              </a:spcAft>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a:p>
            <a:pPr marL="324000" lvl="1" indent="0">
              <a:buNone/>
            </a:pPr>
            <a:endParaRPr lang="en-US" dirty="0">
              <a:solidFill>
                <a:schemeClr val="tx1">
                  <a:lumMod val="85000"/>
                  <a:lumOff val="15000"/>
                </a:schemeClr>
              </a:solidFill>
            </a:endParaRPr>
          </a:p>
        </p:txBody>
      </p:sp>
    </p:spTree>
    <p:extLst>
      <p:ext uri="{BB962C8B-B14F-4D97-AF65-F5344CB8AC3E}">
        <p14:creationId xmlns:p14="http://schemas.microsoft.com/office/powerpoint/2010/main" val="46820531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015320"/>
            <a:ext cx="3603169" cy="4827361"/>
          </a:xfrm>
        </p:spPr>
        <p:txBody>
          <a:bodyPr anchor="ctr">
            <a:normAutofit/>
          </a:bodyPr>
          <a:lstStyle/>
          <a:p>
            <a:r>
              <a:rPr lang="en-US" sz="4400" dirty="0">
                <a:solidFill>
                  <a:srgbClr val="F2F2F2"/>
                </a:solidFill>
              </a:rPr>
              <a:t>Share Resources!</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EE416F46-9F65-7DE4-0D9A-6709CEFD58AD}"/>
              </a:ext>
            </a:extLst>
          </p:cNvPr>
          <p:cNvSpPr>
            <a:spLocks noGrp="1"/>
          </p:cNvSpPr>
          <p:nvPr>
            <p:ph idx="1"/>
          </p:nvPr>
        </p:nvSpPr>
        <p:spPr>
          <a:xfrm>
            <a:off x="5462451" y="487680"/>
            <a:ext cx="5540830" cy="5619161"/>
          </a:xfrm>
          <a:noFill/>
        </p:spPr>
        <p:txBody>
          <a:bodyPr anchor="t">
            <a:noAutofit/>
          </a:bodyPr>
          <a:lstStyle/>
          <a:p>
            <a:r>
              <a:rPr lang="en-US" dirty="0">
                <a:solidFill>
                  <a:schemeClr val="tx1">
                    <a:lumMod val="85000"/>
                    <a:lumOff val="15000"/>
                  </a:schemeClr>
                </a:solidFill>
              </a:rPr>
              <a:t>The Blue Bow Foundation</a:t>
            </a:r>
          </a:p>
          <a:p>
            <a:pPr marL="457200" lvl="1" indent="0">
              <a:buNone/>
            </a:pPr>
            <a:r>
              <a:rPr lang="en-US" sz="2800" dirty="0">
                <a:solidFill>
                  <a:schemeClr val="tx1">
                    <a:lumMod val="85000"/>
                    <a:lumOff val="15000"/>
                  </a:schemeClr>
                </a:solidFill>
                <a:hlinkClick r:id="rId2"/>
              </a:rPr>
              <a:t>https://www.bluebow.org/#/</a:t>
            </a:r>
            <a:endParaRPr lang="en-US" sz="2800" dirty="0">
              <a:solidFill>
                <a:schemeClr val="tx1">
                  <a:lumMod val="85000"/>
                  <a:lumOff val="15000"/>
                </a:schemeClr>
              </a:solidFill>
            </a:endParaRPr>
          </a:p>
          <a:p>
            <a:pPr marL="457200" lvl="1" indent="0">
              <a:buNone/>
            </a:pPr>
            <a:endParaRPr lang="en-US" sz="2800" dirty="0">
              <a:solidFill>
                <a:schemeClr val="tx1">
                  <a:lumMod val="85000"/>
                  <a:lumOff val="15000"/>
                </a:schemeClr>
              </a:solidFill>
            </a:endParaRPr>
          </a:p>
          <a:p>
            <a:r>
              <a:rPr lang="en-US" dirty="0">
                <a:solidFill>
                  <a:schemeClr val="tx1">
                    <a:lumMod val="85000"/>
                    <a:lumOff val="15000"/>
                  </a:schemeClr>
                </a:solidFill>
              </a:rPr>
              <a:t>UTHealth Trauma &amp; Resilience Center</a:t>
            </a:r>
          </a:p>
          <a:p>
            <a:pPr marL="457200" lvl="1" indent="0">
              <a:buNone/>
            </a:pPr>
            <a:r>
              <a:rPr lang="en-US" sz="2800" dirty="0">
                <a:solidFill>
                  <a:schemeClr val="tx1">
                    <a:lumMod val="85000"/>
                    <a:lumOff val="15000"/>
                  </a:schemeClr>
                </a:solidFill>
                <a:hlinkClick r:id="rId3"/>
              </a:rPr>
              <a:t>https://med.uth.edu/psychiatry/research/centers/trauma-and-resilience-center/</a:t>
            </a:r>
            <a:endParaRPr lang="en-US" sz="2800" dirty="0">
              <a:solidFill>
                <a:schemeClr val="tx1">
                  <a:lumMod val="85000"/>
                  <a:lumOff val="15000"/>
                </a:schemeClr>
              </a:solidFill>
            </a:endParaRPr>
          </a:p>
          <a:p>
            <a:pPr marL="457200" lvl="1" indent="0">
              <a:buNone/>
            </a:pPr>
            <a:endParaRPr lang="en-US" sz="2800" dirty="0">
              <a:solidFill>
                <a:schemeClr val="tx1">
                  <a:lumMod val="85000"/>
                  <a:lumOff val="15000"/>
                </a:schemeClr>
              </a:solidFill>
            </a:endParaRPr>
          </a:p>
          <a:p>
            <a:r>
              <a:rPr lang="en-US" dirty="0">
                <a:solidFill>
                  <a:schemeClr val="tx1">
                    <a:lumMod val="85000"/>
                    <a:lumOff val="15000"/>
                  </a:schemeClr>
                </a:solidFill>
              </a:rPr>
              <a:t>ASIST Suicide Prevention Training</a:t>
            </a:r>
          </a:p>
          <a:p>
            <a:endParaRPr lang="en-US" dirty="0">
              <a:solidFill>
                <a:schemeClr val="tx1">
                  <a:lumMod val="85000"/>
                  <a:lumOff val="15000"/>
                </a:schemeClr>
              </a:solidFill>
            </a:endParaRPr>
          </a:p>
          <a:p>
            <a:pPr>
              <a:spcBef>
                <a:spcPts val="0"/>
              </a:spcBef>
              <a:spcAft>
                <a:spcPts val="0"/>
              </a:spcAft>
            </a:pPr>
            <a:r>
              <a:rPr lang="en-US" dirty="0" err="1">
                <a:solidFill>
                  <a:schemeClr val="tx1">
                    <a:lumMod val="85000"/>
                    <a:lumOff val="15000"/>
                  </a:schemeClr>
                </a:solidFill>
              </a:rPr>
              <a:t>TacMobility</a:t>
            </a:r>
            <a:r>
              <a:rPr lang="en-US" dirty="0">
                <a:solidFill>
                  <a:schemeClr val="tx1">
                    <a:lumMod val="85000"/>
                    <a:lumOff val="15000"/>
                  </a:schemeClr>
                </a:solidFill>
              </a:rPr>
              <a:t>- Resilience Training</a:t>
            </a:r>
          </a:p>
          <a:p>
            <a:pPr marL="324000" lvl="1" indent="0">
              <a:spcBef>
                <a:spcPts val="0"/>
              </a:spcBef>
              <a:spcAft>
                <a:spcPts val="0"/>
              </a:spcAft>
              <a:buNone/>
            </a:pPr>
            <a:r>
              <a:rPr lang="en-US" sz="2800" dirty="0">
                <a:solidFill>
                  <a:schemeClr val="tx1">
                    <a:lumMod val="85000"/>
                    <a:lumOff val="15000"/>
                  </a:schemeClr>
                </a:solidFill>
                <a:hlinkClick r:id="rId4"/>
              </a:rPr>
              <a:t>https://tacmobility.org/</a:t>
            </a:r>
            <a:endParaRPr lang="en-US" sz="2800" dirty="0">
              <a:solidFill>
                <a:schemeClr val="tx1">
                  <a:lumMod val="85000"/>
                  <a:lumOff val="15000"/>
                </a:schemeClr>
              </a:solidFill>
            </a:endParaRPr>
          </a:p>
          <a:p>
            <a:pPr marL="457200" lvl="1" indent="0">
              <a:buNone/>
            </a:pPr>
            <a:endParaRPr lang="en-US" sz="2800" dirty="0">
              <a:solidFill>
                <a:schemeClr val="tx1">
                  <a:lumMod val="85000"/>
                  <a:lumOff val="15000"/>
                </a:schemeClr>
              </a:solidFill>
            </a:endParaRPr>
          </a:p>
          <a:p>
            <a:pPr marL="4572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a:p>
            <a:pPr marL="324000" lvl="1" indent="0">
              <a:buNone/>
            </a:pPr>
            <a:endParaRPr lang="en-US" sz="2800" dirty="0">
              <a:solidFill>
                <a:schemeClr val="tx1">
                  <a:lumMod val="85000"/>
                  <a:lumOff val="15000"/>
                </a:schemeClr>
              </a:solidFill>
            </a:endParaRPr>
          </a:p>
        </p:txBody>
      </p:sp>
    </p:spTree>
    <p:extLst>
      <p:ext uri="{BB962C8B-B14F-4D97-AF65-F5344CB8AC3E}">
        <p14:creationId xmlns:p14="http://schemas.microsoft.com/office/powerpoint/2010/main" val="411205217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059"/>
            <a:ext cx="10515600" cy="1325563"/>
          </a:xfrm>
        </p:spPr>
        <p:txBody>
          <a:bodyPr>
            <a:normAutofit/>
          </a:bodyPr>
          <a:lstStyle/>
          <a:p>
            <a:pPr algn="ctr"/>
            <a:r>
              <a:rPr lang="en-US" sz="6600" dirty="0">
                <a:solidFill>
                  <a:schemeClr val="tx2">
                    <a:lumMod val="60000"/>
                    <a:lumOff val="40000"/>
                  </a:schemeClr>
                </a:solidFill>
              </a:rPr>
              <a:t>Thank You</a:t>
            </a:r>
          </a:p>
        </p:txBody>
      </p:sp>
      <p:sp>
        <p:nvSpPr>
          <p:cNvPr id="5" name="Content Placeholder 4">
            <a:extLst>
              <a:ext uri="{FF2B5EF4-FFF2-40B4-BE49-F238E27FC236}">
                <a16:creationId xmlns:a16="http://schemas.microsoft.com/office/drawing/2014/main" id="{4DAF91F1-5D4D-DCAD-ABBE-C4C61F8504F2}"/>
              </a:ext>
            </a:extLst>
          </p:cNvPr>
          <p:cNvSpPr>
            <a:spLocks noGrp="1"/>
          </p:cNvSpPr>
          <p:nvPr>
            <p:ph idx="1"/>
          </p:nvPr>
        </p:nvSpPr>
        <p:spPr/>
        <p:txBody>
          <a:bodyPr>
            <a:normAutofit lnSpcReduction="10000"/>
          </a:bodyPr>
          <a:lstStyle/>
          <a:p>
            <a:pPr marL="0" indent="0">
              <a:buNone/>
            </a:pPr>
            <a:r>
              <a:rPr lang="en-US" sz="3200" dirty="0">
                <a:latin typeface="Cambria" panose="02040503050406030204" pitchFamily="18" charset="0"/>
                <a:ea typeface="Cambria" panose="02040503050406030204" pitchFamily="18" charset="0"/>
              </a:rPr>
              <a:t>Deputy Theodore Deaver</a:t>
            </a:r>
          </a:p>
          <a:p>
            <a:pPr marL="0" indent="0">
              <a:buNone/>
            </a:pPr>
            <a:r>
              <a:rPr lang="en-US" sz="3200" dirty="0">
                <a:latin typeface="Cambria" panose="02040503050406030204" pitchFamily="18" charset="0"/>
                <a:ea typeface="Cambria" panose="02040503050406030204" pitchFamily="18" charset="0"/>
              </a:rPr>
              <a:t>832-361-0833</a:t>
            </a:r>
          </a:p>
          <a:p>
            <a:pPr marL="0" indent="0">
              <a:buNone/>
            </a:pPr>
            <a:r>
              <a:rPr lang="en-US" sz="3200" dirty="0">
                <a:latin typeface="Cambria" panose="02040503050406030204" pitchFamily="18" charset="0"/>
                <a:ea typeface="Cambria" panose="02040503050406030204" pitchFamily="18" charset="0"/>
                <a:hlinkClick r:id="rId2"/>
              </a:rPr>
              <a:t>Theodore.deaver@fortbendcountytx.gov</a:t>
            </a:r>
            <a:endParaRPr lang="en-US" sz="3200"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r>
              <a:rPr lang="en-US" sz="3200" dirty="0">
                <a:latin typeface="Cambria" panose="02040503050406030204" pitchFamily="18" charset="0"/>
                <a:ea typeface="Cambria" panose="02040503050406030204" pitchFamily="18" charset="0"/>
              </a:rPr>
              <a:t>Kayla Elwood </a:t>
            </a:r>
            <a:r>
              <a:rPr lang="en-US" sz="3200" dirty="0" err="1">
                <a:latin typeface="Cambria" panose="02040503050406030204" pitchFamily="18" charset="0"/>
                <a:ea typeface="Cambria" panose="02040503050406030204" pitchFamily="18" charset="0"/>
              </a:rPr>
              <a:t>Agudo</a:t>
            </a:r>
            <a:endParaRPr lang="en-US" sz="3200" dirty="0">
              <a:latin typeface="Cambria" panose="02040503050406030204" pitchFamily="18" charset="0"/>
              <a:ea typeface="Cambria" panose="02040503050406030204" pitchFamily="18" charset="0"/>
            </a:endParaRPr>
          </a:p>
          <a:p>
            <a:pPr marL="0" indent="0">
              <a:buNone/>
            </a:pPr>
            <a:r>
              <a:rPr lang="en-US" sz="3200" dirty="0">
                <a:latin typeface="Cambria" panose="02040503050406030204" pitchFamily="18" charset="0"/>
                <a:ea typeface="Cambria" panose="02040503050406030204" pitchFamily="18" charset="0"/>
              </a:rPr>
              <a:t>832-265-4651</a:t>
            </a:r>
          </a:p>
          <a:p>
            <a:pPr marL="0" indent="0">
              <a:buNone/>
            </a:pPr>
            <a:r>
              <a:rPr lang="en-US" sz="3200" dirty="0">
                <a:latin typeface="Cambria" panose="02040503050406030204" pitchFamily="18" charset="0"/>
                <a:ea typeface="Cambria" panose="02040503050406030204" pitchFamily="18" charset="0"/>
                <a:hlinkClick r:id="rId3"/>
              </a:rPr>
              <a:t>Kayla.elwood2@fortbendcountytx.gov</a:t>
            </a:r>
            <a:endParaRPr lang="en-US" sz="3200" dirty="0">
              <a:latin typeface="Cambria" panose="02040503050406030204" pitchFamily="18" charset="0"/>
              <a:ea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224995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What’s Your Stress Level?</a:t>
            </a:r>
          </a:p>
        </p:txBody>
      </p:sp>
      <p:sp>
        <p:nvSpPr>
          <p:cNvPr id="3" name="Content Placeholder 2"/>
          <p:cNvSpPr>
            <a:spLocks noGrp="1"/>
          </p:cNvSpPr>
          <p:nvPr>
            <p:ph idx="1"/>
          </p:nvPr>
        </p:nvSpPr>
        <p:spPr/>
        <p:txBody>
          <a:bodyPr/>
          <a:lstStyle/>
          <a:p>
            <a:r>
              <a:rPr lang="en-US" dirty="0">
                <a:solidFill>
                  <a:schemeClr val="tx1"/>
                </a:solidFill>
                <a:latin typeface="Cambria" panose="02040503050406030204" pitchFamily="18" charset="0"/>
                <a:ea typeface="Cambria" panose="02040503050406030204" pitchFamily="18" charset="0"/>
              </a:rPr>
              <a:t>Activity: Holmes-</a:t>
            </a:r>
            <a:r>
              <a:rPr lang="en-US" dirty="0" err="1">
                <a:solidFill>
                  <a:schemeClr val="tx1"/>
                </a:solidFill>
                <a:latin typeface="Cambria" panose="02040503050406030204" pitchFamily="18" charset="0"/>
                <a:ea typeface="Cambria" panose="02040503050406030204" pitchFamily="18" charset="0"/>
              </a:rPr>
              <a:t>Rahe</a:t>
            </a:r>
            <a:r>
              <a:rPr lang="en-US" dirty="0">
                <a:solidFill>
                  <a:schemeClr val="tx1"/>
                </a:solidFill>
                <a:latin typeface="Cambria" panose="02040503050406030204" pitchFamily="18" charset="0"/>
                <a:ea typeface="Cambria" panose="02040503050406030204" pitchFamily="18" charset="0"/>
              </a:rPr>
              <a:t> Life Stress Inventory</a:t>
            </a:r>
          </a:p>
        </p:txBody>
      </p:sp>
    </p:spTree>
    <p:extLst>
      <p:ext uri="{BB962C8B-B14F-4D97-AF65-F5344CB8AC3E}">
        <p14:creationId xmlns:p14="http://schemas.microsoft.com/office/powerpoint/2010/main" val="351585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889" y="1349680"/>
            <a:ext cx="2931320" cy="4449541"/>
          </a:xfrm>
        </p:spPr>
        <p:txBody>
          <a:bodyPr anchor="t">
            <a:normAutofit/>
          </a:bodyPr>
          <a:lstStyle/>
          <a:p>
            <a:r>
              <a:rPr lang="en-US" sz="4800" dirty="0">
                <a:solidFill>
                  <a:schemeClr val="tx2">
                    <a:lumMod val="60000"/>
                    <a:lumOff val="40000"/>
                  </a:schemeClr>
                </a:solidFill>
              </a:rPr>
              <a:t>Acute Stress:</a:t>
            </a:r>
          </a:p>
        </p:txBody>
      </p:sp>
      <p:graphicFrame>
        <p:nvGraphicFramePr>
          <p:cNvPr id="7" name="Content Placeholder 4">
            <a:extLst>
              <a:ext uri="{FF2B5EF4-FFF2-40B4-BE49-F238E27FC236}">
                <a16:creationId xmlns:a16="http://schemas.microsoft.com/office/drawing/2014/main" id="{062FC5F3-CF72-A64C-4700-DF2ECBA68A33}"/>
              </a:ext>
            </a:extLst>
          </p:cNvPr>
          <p:cNvGraphicFramePr>
            <a:graphicFrameLocks noGrp="1"/>
          </p:cNvGraphicFramePr>
          <p:nvPr>
            <p:ph idx="1"/>
            <p:extLst>
              <p:ext uri="{D42A27DB-BD31-4B8C-83A1-F6EECF244321}">
                <p14:modId xmlns:p14="http://schemas.microsoft.com/office/powerpoint/2010/main" val="593384454"/>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39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889" y="1349680"/>
            <a:ext cx="2931320" cy="4449541"/>
          </a:xfrm>
        </p:spPr>
        <p:txBody>
          <a:bodyPr anchor="t">
            <a:normAutofit/>
          </a:bodyPr>
          <a:lstStyle/>
          <a:p>
            <a:r>
              <a:rPr lang="en-US" sz="4800" dirty="0">
                <a:solidFill>
                  <a:schemeClr val="tx2">
                    <a:lumMod val="60000"/>
                    <a:lumOff val="40000"/>
                  </a:schemeClr>
                </a:solidFill>
              </a:rPr>
              <a:t>Chronic Stress:</a:t>
            </a:r>
          </a:p>
        </p:txBody>
      </p:sp>
      <p:graphicFrame>
        <p:nvGraphicFramePr>
          <p:cNvPr id="5" name="Content Placeholder 2">
            <a:extLst>
              <a:ext uri="{FF2B5EF4-FFF2-40B4-BE49-F238E27FC236}">
                <a16:creationId xmlns:a16="http://schemas.microsoft.com/office/drawing/2014/main" id="{45A07CDD-2990-71FA-3CA2-4BB151DADC30}"/>
              </a:ext>
            </a:extLst>
          </p:cNvPr>
          <p:cNvGraphicFramePr>
            <a:graphicFrameLocks noGrp="1"/>
          </p:cNvGraphicFramePr>
          <p:nvPr>
            <p:ph idx="1"/>
            <p:extLst>
              <p:ext uri="{D42A27DB-BD31-4B8C-83A1-F6EECF244321}">
                <p14:modId xmlns:p14="http://schemas.microsoft.com/office/powerpoint/2010/main" val="360983715"/>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05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5947" y="4855053"/>
            <a:ext cx="3724138" cy="1395140"/>
          </a:xfrm>
        </p:spPr>
        <p:txBody>
          <a:bodyPr vert="horz" lIns="91440" tIns="45720" rIns="91440" bIns="45720" rtlCol="0" anchor="ctr">
            <a:normAutofit/>
          </a:bodyPr>
          <a:lstStyle/>
          <a:p>
            <a:pPr algn="r"/>
            <a:r>
              <a:rPr lang="en-US" dirty="0">
                <a:solidFill>
                  <a:schemeClr val="tx1"/>
                </a:solidFill>
              </a:rPr>
              <a:t>Acute &amp; Chronic Stress</a:t>
            </a:r>
          </a:p>
        </p:txBody>
      </p:sp>
      <p:pic>
        <p:nvPicPr>
          <p:cNvPr id="5" name="Content Placeholder 4"/>
          <p:cNvPicPr>
            <a:picLocks noGrp="1" noChangeAspect="1"/>
          </p:cNvPicPr>
          <p:nvPr>
            <p:ph idx="1"/>
          </p:nvPr>
        </p:nvPicPr>
        <p:blipFill>
          <a:blip r:embed="rId3"/>
          <a:stretch>
            <a:fillRect/>
          </a:stretch>
        </p:blipFill>
        <p:spPr>
          <a:xfrm>
            <a:off x="1680772" y="643467"/>
            <a:ext cx="8830455" cy="3598411"/>
          </a:xfrm>
          <a:prstGeom prst="rect">
            <a:avLst/>
          </a:prstGeom>
        </p:spPr>
      </p:pic>
      <p:sp>
        <p:nvSpPr>
          <p:cNvPr id="4" name="Text Placeholder 3"/>
          <p:cNvSpPr>
            <a:spLocks noGrp="1"/>
          </p:cNvSpPr>
          <p:nvPr>
            <p:ph type="body" sz="half" idx="2"/>
          </p:nvPr>
        </p:nvSpPr>
        <p:spPr>
          <a:xfrm>
            <a:off x="4056033" y="4824688"/>
            <a:ext cx="7492500" cy="1758991"/>
          </a:xfrm>
        </p:spPr>
        <p:txBody>
          <a:bodyPr vert="horz" lIns="91440" tIns="45720" rIns="91440" bIns="45720" rtlCol="0" anchor="t">
            <a:normAutofit/>
          </a:bodyPr>
          <a:lstStyle/>
          <a:p>
            <a:pPr marL="285750" indent="-228600">
              <a:buFont typeface="Arial" panose="020B0604020202020204" pitchFamily="34" charset="0"/>
              <a:buChar char="•"/>
            </a:pPr>
            <a:r>
              <a:rPr lang="en-US" altLang="en-US" sz="2000" dirty="0">
                <a:solidFill>
                  <a:schemeClr val="tx1"/>
                </a:solidFill>
                <a:latin typeface="Cambria" panose="02040503050406030204" pitchFamily="18" charset="0"/>
                <a:ea typeface="Cambria" panose="02040503050406030204" pitchFamily="18" charset="0"/>
              </a:rPr>
              <a:t>Daily stress can be acute or chronic</a:t>
            </a:r>
          </a:p>
          <a:p>
            <a:pPr marL="285750" indent="-228600">
              <a:buFont typeface="Arial" panose="020B0604020202020204" pitchFamily="34" charset="0"/>
              <a:buChar char="•"/>
            </a:pPr>
            <a:r>
              <a:rPr lang="en-US" altLang="en-US" sz="2000" dirty="0">
                <a:solidFill>
                  <a:schemeClr val="tx1"/>
                </a:solidFill>
                <a:latin typeface="Cambria" panose="02040503050406030204" pitchFamily="18" charset="0"/>
                <a:ea typeface="Cambria" panose="02040503050406030204" pitchFamily="18" charset="0"/>
              </a:rPr>
              <a:t>Stress is individual and we all have different tolerances. Example: driving in traffic.</a:t>
            </a:r>
          </a:p>
          <a:p>
            <a:pPr marL="285750" indent="-228600">
              <a:buFont typeface="Arial" panose="020B0604020202020204" pitchFamily="34" charset="0"/>
              <a:buChar char="•"/>
            </a:pPr>
            <a:r>
              <a:rPr lang="en-US" altLang="en-US" sz="2000" dirty="0">
                <a:solidFill>
                  <a:schemeClr val="tx1"/>
                </a:solidFill>
                <a:latin typeface="Cambria" panose="02040503050406030204" pitchFamily="18" charset="0"/>
                <a:ea typeface="Cambria" panose="02040503050406030204" pitchFamily="18" charset="0"/>
              </a:rPr>
              <a:t>Stress can also be an individual stressor or an accumulation of many things. </a:t>
            </a:r>
          </a:p>
          <a:p>
            <a:pPr marL="57150" indent="-228600">
              <a:buFont typeface="Arial" panose="020B0604020202020204" pitchFamily="34" charset="0"/>
              <a:buChar char="•"/>
            </a:pPr>
            <a:endParaRPr lang="en-US" altLang="en-US" sz="2000" dirty="0">
              <a:gradFill>
                <a:gsLst>
                  <a:gs pos="34000">
                    <a:schemeClr val="tx1">
                      <a:lumMod val="93000"/>
                    </a:schemeClr>
                  </a:gs>
                  <a:gs pos="0">
                    <a:schemeClr val="bg1">
                      <a:lumMod val="25000"/>
                      <a:lumOff val="75000"/>
                    </a:schemeClr>
                  </a:gs>
                  <a:gs pos="100000">
                    <a:schemeClr val="tx1"/>
                  </a:gs>
                </a:gsLst>
                <a:lin ang="4800000" scaled="0"/>
              </a:gradFill>
            </a:endParaRPr>
          </a:p>
          <a:p>
            <a:pPr indent="-228600">
              <a:buFont typeface="Arial" panose="020B0604020202020204" pitchFamily="34" charset="0"/>
              <a:buChar char="•"/>
            </a:pPr>
            <a:endParaRPr lang="en-US" sz="20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300981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2">
                    <a:lumMod val="60000"/>
                    <a:lumOff val="40000"/>
                  </a:schemeClr>
                </a:solidFill>
              </a:rPr>
              <a:t>Group Discussion</a:t>
            </a:r>
          </a:p>
        </p:txBody>
      </p:sp>
      <p:sp>
        <p:nvSpPr>
          <p:cNvPr id="6" name="Content Placeholder 5"/>
          <p:cNvSpPr>
            <a:spLocks noGrp="1"/>
          </p:cNvSpPr>
          <p:nvPr>
            <p:ph idx="1"/>
          </p:nvPr>
        </p:nvSpPr>
        <p:spPr/>
        <p:txBody>
          <a:bodyPr/>
          <a:lstStyle/>
          <a:p>
            <a:r>
              <a:rPr lang="en-US" dirty="0">
                <a:solidFill>
                  <a:schemeClr val="tx1"/>
                </a:solidFill>
                <a:latin typeface="Cambria" panose="02040503050406030204" pitchFamily="18" charset="0"/>
                <a:ea typeface="Cambria" panose="02040503050406030204" pitchFamily="18" charset="0"/>
              </a:rPr>
              <a:t>List 5 internal stressors of the job</a:t>
            </a:r>
          </a:p>
          <a:p>
            <a:r>
              <a:rPr lang="en-US" dirty="0">
                <a:solidFill>
                  <a:schemeClr val="tx1"/>
                </a:solidFill>
                <a:latin typeface="Cambria" panose="02040503050406030204" pitchFamily="18" charset="0"/>
                <a:ea typeface="Cambria" panose="02040503050406030204" pitchFamily="18" charset="0"/>
              </a:rPr>
              <a:t>List 5 external stressors to the agency</a:t>
            </a:r>
          </a:p>
        </p:txBody>
      </p:sp>
    </p:spTree>
    <p:extLst>
      <p:ext uri="{BB962C8B-B14F-4D97-AF65-F5344CB8AC3E}">
        <p14:creationId xmlns:p14="http://schemas.microsoft.com/office/powerpoint/2010/main" val="19389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6361590" cy="1325563"/>
          </a:xfrm>
        </p:spPr>
        <p:txBody>
          <a:bodyPr vert="horz" lIns="91440" tIns="45720" rIns="91440" bIns="45720" rtlCol="0" anchor="ctr">
            <a:normAutofit/>
          </a:bodyPr>
          <a:lstStyle/>
          <a:p>
            <a:r>
              <a:rPr lang="en-US" sz="5000" dirty="0">
                <a:solidFill>
                  <a:schemeClr val="tx2">
                    <a:lumMod val="60000"/>
                    <a:lumOff val="40000"/>
                  </a:schemeClr>
                </a:solidFill>
              </a:rPr>
              <a:t>Critical Incident Stress</a:t>
            </a:r>
          </a:p>
        </p:txBody>
      </p:sp>
      <p:pic>
        <p:nvPicPr>
          <p:cNvPr id="11" name="Content Placeholder 10"/>
          <p:cNvPicPr>
            <a:picLocks noGrp="1" noChangeAspect="1"/>
          </p:cNvPicPr>
          <p:nvPr>
            <p:ph sz="half" idx="1"/>
          </p:nvPr>
        </p:nvPicPr>
        <p:blipFill rotWithShape="1">
          <a:blip r:embed="rId3"/>
          <a:srcRect l="38920" r="15927" b="-1"/>
          <a:stretch/>
        </p:blipFill>
        <p:spPr>
          <a:xfrm>
            <a:off x="7552944" y="10"/>
            <a:ext cx="4639056" cy="6857990"/>
          </a:xfrm>
          <a:prstGeom prst="rect">
            <a:avLst/>
          </a:prstGeom>
        </p:spPr>
      </p:pic>
      <p:sp>
        <p:nvSpPr>
          <p:cNvPr id="8" name="Content Placeholder 7"/>
          <p:cNvSpPr>
            <a:spLocks noGrp="1"/>
          </p:cNvSpPr>
          <p:nvPr>
            <p:ph sz="half" idx="2"/>
          </p:nvPr>
        </p:nvSpPr>
        <p:spPr>
          <a:xfrm>
            <a:off x="1120000" y="1825625"/>
            <a:ext cx="6079791" cy="4351338"/>
          </a:xfrm>
        </p:spPr>
        <p:txBody>
          <a:bodyPr vert="horz" lIns="91440" tIns="45720" rIns="91440" bIns="45720" rtlCol="0">
            <a:normAutofit/>
          </a:bodyPr>
          <a:lstStyle/>
          <a:p>
            <a:r>
              <a:rPr lang="en-US" altLang="en-US" sz="2000" dirty="0">
                <a:solidFill>
                  <a:schemeClr val="tx1"/>
                </a:solidFill>
                <a:latin typeface="Cambria" panose="02040503050406030204" pitchFamily="18" charset="0"/>
                <a:ea typeface="Cambria" panose="02040503050406030204" pitchFamily="18" charset="0"/>
              </a:rPr>
              <a:t>It is incident specific. This is heavy-duty stress that causes psychological and physical discomfort for </a:t>
            </a:r>
            <a:r>
              <a:rPr lang="en-US" altLang="en-US" sz="2000" u="sng" dirty="0">
                <a:solidFill>
                  <a:schemeClr val="tx1"/>
                </a:solidFill>
                <a:latin typeface="Cambria" panose="02040503050406030204" pitchFamily="18" charset="0"/>
                <a:ea typeface="Cambria" panose="02040503050406030204" pitchFamily="18" charset="0"/>
              </a:rPr>
              <a:t>2 days to 1 month</a:t>
            </a:r>
            <a:r>
              <a:rPr lang="en-US" altLang="en-US" sz="2000" dirty="0">
                <a:solidFill>
                  <a:schemeClr val="tx1"/>
                </a:solidFill>
                <a:latin typeface="Cambria" panose="02040503050406030204" pitchFamily="18" charset="0"/>
                <a:ea typeface="Cambria" panose="02040503050406030204" pitchFamily="18" charset="0"/>
              </a:rPr>
              <a:t>. CIS is considered “normal” response to an abnormal extreme incident. </a:t>
            </a:r>
          </a:p>
          <a:p>
            <a:pPr marL="0"/>
            <a:endParaRPr lang="en-US" altLang="en-US" sz="2000" dirty="0">
              <a:solidFill>
                <a:schemeClr val="tx1"/>
              </a:solidFill>
              <a:latin typeface="Cambria" panose="02040503050406030204" pitchFamily="18" charset="0"/>
              <a:ea typeface="Cambria" panose="02040503050406030204" pitchFamily="18" charset="0"/>
            </a:endParaRPr>
          </a:p>
          <a:p>
            <a:r>
              <a:rPr lang="en-US" altLang="en-US" sz="2000" dirty="0">
                <a:solidFill>
                  <a:schemeClr val="tx1"/>
                </a:solidFill>
                <a:latin typeface="Cambria" panose="02040503050406030204" pitchFamily="18" charset="0"/>
                <a:ea typeface="Cambria" panose="02040503050406030204" pitchFamily="18" charset="0"/>
              </a:rPr>
              <a:t>Events such as-</a:t>
            </a:r>
          </a:p>
          <a:p>
            <a:pPr lvl="1"/>
            <a:r>
              <a:rPr lang="en-US" altLang="en-US" sz="2000" dirty="0">
                <a:solidFill>
                  <a:schemeClr val="tx1"/>
                </a:solidFill>
                <a:latin typeface="Cambria" panose="02040503050406030204" pitchFamily="18" charset="0"/>
                <a:ea typeface="Cambria" panose="02040503050406030204" pitchFamily="18" charset="0"/>
              </a:rPr>
              <a:t>Working a gruesome accident</a:t>
            </a:r>
          </a:p>
          <a:p>
            <a:pPr lvl="1"/>
            <a:r>
              <a:rPr lang="en-US" altLang="en-US" sz="2000" dirty="0">
                <a:solidFill>
                  <a:schemeClr val="tx1"/>
                </a:solidFill>
                <a:latin typeface="Cambria" panose="02040503050406030204" pitchFamily="18" charset="0"/>
                <a:ea typeface="Cambria" panose="02040503050406030204" pitchFamily="18" charset="0"/>
              </a:rPr>
              <a:t>Involvement in a use of force incident</a:t>
            </a:r>
          </a:p>
          <a:p>
            <a:pPr lvl="1"/>
            <a:r>
              <a:rPr lang="en-US" altLang="en-US" sz="2000" dirty="0">
                <a:solidFill>
                  <a:schemeClr val="tx1"/>
                </a:solidFill>
                <a:latin typeface="Cambria" panose="02040503050406030204" pitchFamily="18" charset="0"/>
                <a:ea typeface="Cambria" panose="02040503050406030204" pitchFamily="18" charset="0"/>
              </a:rPr>
              <a:t>Involvement in a  shooting</a:t>
            </a:r>
          </a:p>
          <a:p>
            <a:pPr lvl="1"/>
            <a:r>
              <a:rPr lang="en-US" sz="2000" dirty="0">
                <a:solidFill>
                  <a:schemeClr val="tx1"/>
                </a:solidFill>
                <a:latin typeface="Cambria" panose="02040503050406030204" pitchFamily="18" charset="0"/>
                <a:ea typeface="Cambria" panose="02040503050406030204" pitchFamily="18" charset="0"/>
              </a:rPr>
              <a:t>Recovering the body of a child</a:t>
            </a:r>
          </a:p>
        </p:txBody>
      </p:sp>
    </p:spTree>
    <p:extLst>
      <p:ext uri="{BB962C8B-B14F-4D97-AF65-F5344CB8AC3E}">
        <p14:creationId xmlns:p14="http://schemas.microsoft.com/office/powerpoint/2010/main" val="53246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854676" cy="1325563"/>
          </a:xfrm>
        </p:spPr>
        <p:txBody>
          <a:bodyPr vert="horz" lIns="91440" tIns="45720" rIns="91440" bIns="45720" rtlCol="0" anchor="ctr">
            <a:normAutofit/>
          </a:bodyPr>
          <a:lstStyle/>
          <a:p>
            <a:r>
              <a:rPr lang="en-US" sz="4200" dirty="0">
                <a:solidFill>
                  <a:schemeClr val="tx2">
                    <a:lumMod val="60000"/>
                    <a:lumOff val="40000"/>
                  </a:schemeClr>
                </a:solidFill>
              </a:rPr>
              <a:t>Post Traumatic Stress Disorder</a:t>
            </a:r>
          </a:p>
        </p:txBody>
      </p:sp>
      <p:sp>
        <p:nvSpPr>
          <p:cNvPr id="7" name="Content Placeholder 6"/>
          <p:cNvSpPr>
            <a:spLocks noGrp="1"/>
          </p:cNvSpPr>
          <p:nvPr>
            <p:ph sz="half" idx="1"/>
          </p:nvPr>
        </p:nvSpPr>
        <p:spPr>
          <a:xfrm>
            <a:off x="1120000" y="1825625"/>
            <a:ext cx="4572877" cy="4351338"/>
          </a:xfrm>
        </p:spPr>
        <p:txBody>
          <a:bodyPr vert="horz" lIns="91440" tIns="45720" rIns="91440" bIns="45720" rtlCol="0">
            <a:normAutofit/>
          </a:bodyPr>
          <a:lstStyle/>
          <a:p>
            <a:r>
              <a:rPr lang="en-US" altLang="en-US" sz="2000" dirty="0">
                <a:latin typeface="Cambria" panose="02040503050406030204" pitchFamily="18" charset="0"/>
                <a:ea typeface="Cambria" panose="02040503050406030204" pitchFamily="18" charset="0"/>
              </a:rPr>
              <a:t>PTSD creates major distress &amp; long-lasting disruptive changes in a person's life. This is not “normal” stress and may need professional help.</a:t>
            </a:r>
          </a:p>
          <a:p>
            <a:pPr marL="0"/>
            <a:endParaRPr lang="en-US" altLang="en-US" sz="2000" dirty="0">
              <a:latin typeface="Cambria" panose="02040503050406030204" pitchFamily="18" charset="0"/>
              <a:ea typeface="Cambria" panose="02040503050406030204" pitchFamily="18" charset="0"/>
            </a:endParaRPr>
          </a:p>
          <a:p>
            <a:r>
              <a:rPr lang="en-US" altLang="en-US" sz="2000" dirty="0">
                <a:latin typeface="Cambria" panose="02040503050406030204" pitchFamily="18" charset="0"/>
                <a:ea typeface="Cambria" panose="02040503050406030204" pitchFamily="18" charset="0"/>
              </a:rPr>
              <a:t>PTSD is similar to CIS, but symptoms are prolonged </a:t>
            </a:r>
            <a:r>
              <a:rPr lang="en-US" altLang="en-US" sz="2000" u="sng" dirty="0">
                <a:latin typeface="Cambria" panose="02040503050406030204" pitchFamily="18" charset="0"/>
                <a:ea typeface="Cambria" panose="02040503050406030204" pitchFamily="18" charset="0"/>
              </a:rPr>
              <a:t>past 1 month.</a:t>
            </a:r>
          </a:p>
          <a:p>
            <a:pPr marL="0"/>
            <a:endParaRPr lang="en-US" altLang="en-US" sz="2000" dirty="0">
              <a:latin typeface="Cambria" panose="02040503050406030204" pitchFamily="18" charset="0"/>
              <a:ea typeface="Cambria" panose="02040503050406030204" pitchFamily="18" charset="0"/>
            </a:endParaRPr>
          </a:p>
          <a:p>
            <a:r>
              <a:rPr lang="en-US" altLang="en-US" sz="2000" dirty="0">
                <a:latin typeface="Cambria" panose="02040503050406030204" pitchFamily="18" charset="0"/>
                <a:ea typeface="Cambria" panose="02040503050406030204" pitchFamily="18" charset="0"/>
              </a:rPr>
              <a:t>The person is unable to make the event part of their past keeping it part of their present.</a:t>
            </a:r>
          </a:p>
          <a:p>
            <a:endParaRPr lang="en-US" sz="2000" dirty="0"/>
          </a:p>
        </p:txBody>
      </p:sp>
      <p:pic>
        <p:nvPicPr>
          <p:cNvPr id="3" name="Content Placeholder 2"/>
          <p:cNvPicPr>
            <a:picLocks noGrp="1" noChangeAspect="1"/>
          </p:cNvPicPr>
          <p:nvPr>
            <p:ph sz="half" idx="2"/>
          </p:nvPr>
        </p:nvPicPr>
        <p:blipFill rotWithShape="1">
          <a:blip r:embed="rId3"/>
          <a:srcRect l="13528" r="34693" b="-1"/>
          <a:stretch/>
        </p:blipFill>
        <p:spPr>
          <a:xfrm>
            <a:off x="6096000" y="10"/>
            <a:ext cx="6096000" cy="6857990"/>
          </a:xfrm>
          <a:prstGeom prst="rect">
            <a:avLst/>
          </a:prstGeom>
        </p:spPr>
      </p:pic>
    </p:spTree>
    <p:extLst>
      <p:ext uri="{BB962C8B-B14F-4D97-AF65-F5344CB8AC3E}">
        <p14:creationId xmlns:p14="http://schemas.microsoft.com/office/powerpoint/2010/main" val="7709104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2802</TotalTime>
  <Words>1261</Words>
  <Application>Microsoft Office PowerPoint</Application>
  <PresentationFormat>Widescreen</PresentationFormat>
  <Paragraphs>228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vt:lpstr>
      <vt:lpstr>Corbel</vt:lpstr>
      <vt:lpstr>Depth</vt:lpstr>
      <vt:lpstr>The Impact of Stress on the Body and Mind</vt:lpstr>
      <vt:lpstr>What is Stress?</vt:lpstr>
      <vt:lpstr>What’s Your Stress Level?</vt:lpstr>
      <vt:lpstr>Acute Stress:</vt:lpstr>
      <vt:lpstr>Chronic Stress:</vt:lpstr>
      <vt:lpstr>Acute &amp; Chronic Stress</vt:lpstr>
      <vt:lpstr>Group Discussion</vt:lpstr>
      <vt:lpstr>Critical Incident Stress</vt:lpstr>
      <vt:lpstr>Post Traumatic Stress Disorder</vt:lpstr>
      <vt:lpstr>Symptoms</vt:lpstr>
      <vt:lpstr>The Nervous System</vt:lpstr>
      <vt:lpstr>Activating the “Stress Cocktail”</vt:lpstr>
      <vt:lpstr>Activating the “Stress Cocktail”</vt:lpstr>
      <vt:lpstr>Activating the “Stress Cocktail”</vt:lpstr>
      <vt:lpstr>Activating the “Stress Cocktail”</vt:lpstr>
      <vt:lpstr>Symptoms of Stress Response</vt:lpstr>
      <vt:lpstr>PowerPoint Presentation</vt:lpstr>
      <vt:lpstr>Continuous Activations</vt:lpstr>
      <vt:lpstr>It’s Not Just  in  Your Head</vt:lpstr>
      <vt:lpstr>Studies: First Responders First 2020</vt:lpstr>
      <vt:lpstr>Studies: Ruderman White Paper- Mental Health and Suicide of First Responders, 2018</vt:lpstr>
      <vt:lpstr>Studies: Ruderman White Paper Update 2022</vt:lpstr>
      <vt:lpstr>Retirees</vt:lpstr>
      <vt:lpstr>What Are/Aren’t You Doing?</vt:lpstr>
      <vt:lpstr>Share Resources!</vt:lpstr>
      <vt:lpstr>Share Resources!</vt:lpstr>
      <vt:lpstr>Thank You</vt:lpstr>
    </vt:vector>
  </TitlesOfParts>
  <Company>FBC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Elwood2, Kayla</dc:creator>
  <cp:lastModifiedBy>Kayla Elwood</cp:lastModifiedBy>
  <cp:revision>48</cp:revision>
  <dcterms:created xsi:type="dcterms:W3CDTF">2023-05-01T18:32:47Z</dcterms:created>
  <dcterms:modified xsi:type="dcterms:W3CDTF">2023-05-10T17:58:07Z</dcterms:modified>
</cp:coreProperties>
</file>