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309" r:id="rId3"/>
    <p:sldId id="282" r:id="rId4"/>
    <p:sldId id="368" r:id="rId5"/>
    <p:sldId id="280" r:id="rId6"/>
    <p:sldId id="369" r:id="rId7"/>
    <p:sldId id="301" r:id="rId8"/>
    <p:sldId id="289" r:id="rId9"/>
    <p:sldId id="344" r:id="rId10"/>
    <p:sldId id="310" r:id="rId11"/>
    <p:sldId id="311" r:id="rId12"/>
    <p:sldId id="347" r:id="rId13"/>
    <p:sldId id="348" r:id="rId14"/>
    <p:sldId id="312" r:id="rId15"/>
    <p:sldId id="313" r:id="rId16"/>
    <p:sldId id="314" r:id="rId17"/>
    <p:sldId id="315"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290" r:id="rId33"/>
    <p:sldId id="345" r:id="rId34"/>
    <p:sldId id="329" r:id="rId35"/>
    <p:sldId id="330" r:id="rId36"/>
    <p:sldId id="336" r:id="rId37"/>
    <p:sldId id="337" r:id="rId38"/>
    <p:sldId id="338" r:id="rId39"/>
    <p:sldId id="349" r:id="rId40"/>
    <p:sldId id="350" r:id="rId41"/>
    <p:sldId id="352" r:id="rId42"/>
    <p:sldId id="353" r:id="rId43"/>
    <p:sldId id="370" r:id="rId44"/>
    <p:sldId id="371" r:id="rId45"/>
    <p:sldId id="339" r:id="rId46"/>
    <p:sldId id="340" r:id="rId47"/>
    <p:sldId id="341" r:id="rId48"/>
    <p:sldId id="308" r:id="rId49"/>
    <p:sldId id="307" r:id="rId5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1894879-5D4B-45CE-8400-F758E757437E}" type="datetimeFigureOut">
              <a:rPr lang="en-US" smtClean="0"/>
              <a:t>7/1/2014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9C63DD4-85F4-4925-8A83-04E38949DC40}" type="slidenum">
              <a:rPr lang="en-US" smtClean="0"/>
              <a:t>‹#›</a:t>
            </a:fld>
            <a:endParaRPr lang="en-US"/>
          </a:p>
        </p:txBody>
      </p:sp>
    </p:spTree>
    <p:extLst>
      <p:ext uri="{BB962C8B-B14F-4D97-AF65-F5344CB8AC3E}">
        <p14:creationId xmlns:p14="http://schemas.microsoft.com/office/powerpoint/2010/main" val="365740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2666907-27C8-4F0D-BC28-8ECC871650E5}" type="datetimeFigureOut">
              <a:rPr lang="en-US" smtClean="0"/>
              <a:t>7/1/2014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84F5BFE-0A5E-4553-863F-49CFBA83EE3D}" type="slidenum">
              <a:rPr lang="en-US" smtClean="0"/>
              <a:t>‹#›</a:t>
            </a:fld>
            <a:endParaRPr lang="en-US"/>
          </a:p>
        </p:txBody>
      </p:sp>
    </p:spTree>
    <p:extLst>
      <p:ext uri="{BB962C8B-B14F-4D97-AF65-F5344CB8AC3E}">
        <p14:creationId xmlns:p14="http://schemas.microsoft.com/office/powerpoint/2010/main" val="5510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evelopingchild.harvard.edu/library/multimedia/inbrief_seri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developingchild.harvard.edu/initiatives/council/" TargetMode="External"/><Relationship Id="rId4" Type="http://schemas.openxmlformats.org/officeDocument/2006/relationships/hyperlink" Target="http://developingchild.harvard.edu/resources/reports_and_working_papers/working_p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who is in the room and what they hope to gain from the training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2</a:t>
            </a:fld>
            <a:endParaRPr lang="en-US"/>
          </a:p>
        </p:txBody>
      </p:sp>
    </p:spTree>
    <p:extLst>
      <p:ext uri="{BB962C8B-B14F-4D97-AF65-F5344CB8AC3E}">
        <p14:creationId xmlns:p14="http://schemas.microsoft.com/office/powerpoint/2010/main" val="223866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32</a:t>
            </a:fld>
            <a:endParaRPr lang="en-US"/>
          </a:p>
        </p:txBody>
      </p:sp>
    </p:spTree>
    <p:extLst>
      <p:ext uri="{BB962C8B-B14F-4D97-AF65-F5344CB8AC3E}">
        <p14:creationId xmlns:p14="http://schemas.microsoft.com/office/powerpoint/2010/main" val="207606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Cues for understanding child’s state of mind:</a:t>
            </a:r>
          </a:p>
          <a:p>
            <a:pPr marL="228600" indent="-228600">
              <a:buAutoNum type="arabicParenR"/>
            </a:pPr>
            <a:r>
              <a:rPr lang="en-US" baseline="0" dirty="0" smtClean="0"/>
              <a:t>Tone of voice, hanging head (shame)</a:t>
            </a:r>
          </a:p>
          <a:p>
            <a:pPr marL="228600" indent="-228600">
              <a:buAutoNum type="arabicParenR"/>
            </a:pPr>
            <a:r>
              <a:rPr lang="en-US" baseline="0" dirty="0" smtClean="0"/>
              <a:t>Avoidance of eye contact (shame, fear)</a:t>
            </a:r>
          </a:p>
          <a:p>
            <a:pPr marL="228600" indent="-228600">
              <a:buAutoNum type="arabicParenR"/>
            </a:pPr>
            <a:r>
              <a:rPr lang="en-US" baseline="0" dirty="0" smtClean="0"/>
              <a:t>Fight, flight, freeze, submit (fear)</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35</a:t>
            </a:fld>
            <a:endParaRPr lang="en-US"/>
          </a:p>
        </p:txBody>
      </p:sp>
    </p:spTree>
    <p:extLst>
      <p:ext uri="{BB962C8B-B14F-4D97-AF65-F5344CB8AC3E}">
        <p14:creationId xmlns:p14="http://schemas.microsoft.com/office/powerpoint/2010/main" val="363537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Implicit memory – occurs unconsciously, not aware of why.  Cells hold memories; deep soul</a:t>
            </a:r>
            <a:r>
              <a:rPr lang="en-US" baseline="0" dirty="0" smtClean="0"/>
              <a:t> wounds – birth to age 3.</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36</a:t>
            </a:fld>
            <a:endParaRPr lang="en-US"/>
          </a:p>
        </p:txBody>
      </p:sp>
    </p:spTree>
    <p:extLst>
      <p:ext uri="{BB962C8B-B14F-4D97-AF65-F5344CB8AC3E}">
        <p14:creationId xmlns:p14="http://schemas.microsoft.com/office/powerpoint/2010/main" val="343869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Bouncing</a:t>
            </a:r>
            <a:r>
              <a:rPr lang="en-US" baseline="0" dirty="0" smtClean="0"/>
              <a:t> on exercise balls</a:t>
            </a:r>
          </a:p>
          <a:p>
            <a:pPr marL="174982" indent="-174982">
              <a:buFont typeface="Arial" panose="020B0604020202020204" pitchFamily="34" charset="0"/>
              <a:buChar char="•"/>
            </a:pPr>
            <a:r>
              <a:rPr lang="en-US" baseline="0" dirty="0" smtClean="0"/>
              <a:t>Painting with sugar &amp; salt</a:t>
            </a:r>
          </a:p>
          <a:p>
            <a:pPr marL="174982" indent="-174982">
              <a:buFont typeface="Arial" panose="020B0604020202020204" pitchFamily="34" charset="0"/>
              <a:buChar char="•"/>
            </a:pPr>
            <a:r>
              <a:rPr lang="en-US" baseline="0" dirty="0" smtClean="0"/>
              <a:t>Rice scattered on floor</a:t>
            </a:r>
          </a:p>
          <a:p>
            <a:pPr marL="174982" indent="-174982">
              <a:buFont typeface="Arial" panose="020B0604020202020204" pitchFamily="34" charset="0"/>
              <a:buChar char="•"/>
            </a:pPr>
            <a:r>
              <a:rPr lang="en-US" baseline="0" dirty="0" smtClean="0"/>
              <a:t>Even pressure (i.e. weighted blankets)</a:t>
            </a:r>
          </a:p>
          <a:p>
            <a:pPr marL="174982" indent="-174982">
              <a:buFont typeface="Arial" panose="020B0604020202020204" pitchFamily="34" charset="0"/>
              <a:buChar char="•"/>
            </a:pPr>
            <a:r>
              <a:rPr lang="en-US" baseline="0" dirty="0" smtClean="0"/>
              <a:t>Hula hoops</a:t>
            </a:r>
          </a:p>
          <a:p>
            <a:pPr marL="174982" indent="-174982">
              <a:buFont typeface="Arial" panose="020B0604020202020204" pitchFamily="34" charset="0"/>
              <a:buChar char="•"/>
            </a:pPr>
            <a:r>
              <a:rPr lang="en-US" baseline="0" dirty="0" smtClean="0"/>
              <a:t>Rubbing reflexology points</a:t>
            </a:r>
          </a:p>
          <a:p>
            <a:pPr marL="174982" indent="-174982">
              <a:buFont typeface="Arial" panose="020B0604020202020204" pitchFamily="34" charset="0"/>
              <a:buChar char="•"/>
            </a:pPr>
            <a:r>
              <a:rPr lang="en-US" baseline="0" dirty="0" smtClean="0"/>
              <a:t>Play </a:t>
            </a:r>
            <a:r>
              <a:rPr lang="en-US" baseline="0" dirty="0" err="1" smtClean="0"/>
              <a:t>dohs</a:t>
            </a:r>
            <a:endParaRPr lang="en-US" baseline="0" dirty="0" smtClean="0"/>
          </a:p>
          <a:p>
            <a:pPr marL="174982" indent="-174982">
              <a:buFont typeface="Arial" panose="020B0604020202020204" pitchFamily="34" charset="0"/>
              <a:buChar char="•"/>
            </a:pPr>
            <a:r>
              <a:rPr lang="en-US" baseline="0" dirty="0" smtClean="0"/>
              <a:t>Dance therapy</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39</a:t>
            </a:fld>
            <a:endParaRPr lang="en-US"/>
          </a:p>
        </p:txBody>
      </p:sp>
    </p:spTree>
    <p:extLst>
      <p:ext uri="{BB962C8B-B14F-4D97-AF65-F5344CB8AC3E}">
        <p14:creationId xmlns:p14="http://schemas.microsoft.com/office/powerpoint/2010/main" val="301351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both at the same</a:t>
            </a:r>
            <a:r>
              <a:rPr lang="en-US" baseline="0" dirty="0" smtClean="0"/>
              <a:t> time, discussed in TBRI video (Dr. </a:t>
            </a:r>
            <a:r>
              <a:rPr lang="en-US" baseline="0" dirty="0" err="1" smtClean="0"/>
              <a:t>Karyn</a:t>
            </a:r>
            <a:r>
              <a:rPr lang="en-US" baseline="0" dirty="0" smtClean="0"/>
              <a:t> Purvis)</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40</a:t>
            </a:fld>
            <a:endParaRPr lang="en-US"/>
          </a:p>
        </p:txBody>
      </p:sp>
    </p:spTree>
    <p:extLst>
      <p:ext uri="{BB962C8B-B14F-4D97-AF65-F5344CB8AC3E}">
        <p14:creationId xmlns:p14="http://schemas.microsoft.com/office/powerpoint/2010/main" val="329832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involved</a:t>
            </a:r>
            <a:r>
              <a:rPr lang="en-US" baseline="0" dirty="0" smtClean="0"/>
              <a:t> in the child’s life needs to say these things: parent, foster parent, day care providers, therapists, CASAs, </a:t>
            </a:r>
            <a:r>
              <a:rPr lang="en-US" baseline="0" dirty="0" err="1" smtClean="0"/>
              <a:t>etc</a:t>
            </a:r>
            <a:r>
              <a:rPr lang="en-US" baseline="0" dirty="0" smtClean="0"/>
              <a:t> . . . </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43</a:t>
            </a:fld>
            <a:endParaRPr lang="en-US"/>
          </a:p>
        </p:txBody>
      </p:sp>
    </p:spTree>
    <p:extLst>
      <p:ext uri="{BB962C8B-B14F-4D97-AF65-F5344CB8AC3E}">
        <p14:creationId xmlns:p14="http://schemas.microsoft.com/office/powerpoint/2010/main" val="394183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OK to play and have fun and be a kid, even if your parent is struggling.” </a:t>
            </a:r>
          </a:p>
          <a:p>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44</a:t>
            </a:fld>
            <a:endParaRPr lang="en-US"/>
          </a:p>
        </p:txBody>
      </p:sp>
    </p:spTree>
    <p:extLst>
      <p:ext uri="{BB962C8B-B14F-4D97-AF65-F5344CB8AC3E}">
        <p14:creationId xmlns:p14="http://schemas.microsoft.com/office/powerpoint/2010/main" val="381206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 person may</a:t>
            </a:r>
            <a:r>
              <a:rPr lang="en-US" baseline="0" dirty="0" smtClean="0"/>
              <a:t> be the janitor</a:t>
            </a:r>
          </a:p>
        </p:txBody>
      </p:sp>
      <p:sp>
        <p:nvSpPr>
          <p:cNvPr id="4" name="Slide Number Placeholder 3"/>
          <p:cNvSpPr>
            <a:spLocks noGrp="1"/>
          </p:cNvSpPr>
          <p:nvPr>
            <p:ph type="sldNum" sz="quarter" idx="10"/>
          </p:nvPr>
        </p:nvSpPr>
        <p:spPr/>
        <p:txBody>
          <a:bodyPr/>
          <a:lstStyle/>
          <a:p>
            <a:fld id="{784F5BFE-0A5E-4553-863F-49CFBA83EE3D}" type="slidenum">
              <a:rPr lang="en-US" smtClean="0"/>
              <a:t>45</a:t>
            </a:fld>
            <a:endParaRPr lang="en-US"/>
          </a:p>
        </p:txBody>
      </p:sp>
    </p:spTree>
    <p:extLst>
      <p:ext uri="{BB962C8B-B14F-4D97-AF65-F5344CB8AC3E}">
        <p14:creationId xmlns:p14="http://schemas.microsoft.com/office/powerpoint/2010/main" val="807617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Let children sit</a:t>
            </a:r>
            <a:r>
              <a:rPr lang="en-US" baseline="0" dirty="0" smtClean="0"/>
              <a:t> on exercise balls</a:t>
            </a:r>
          </a:p>
          <a:p>
            <a:pPr marL="174982" indent="-174982">
              <a:buFont typeface="Arial" panose="020B0604020202020204" pitchFamily="34" charset="0"/>
              <a:buChar char="•"/>
            </a:pPr>
            <a:r>
              <a:rPr lang="en-US" baseline="0" dirty="0" smtClean="0"/>
              <a:t>Velcro tabs under table (in traditional classrooms)</a:t>
            </a:r>
          </a:p>
          <a:p>
            <a:pPr marL="174982" indent="-174982">
              <a:buFont typeface="Arial" panose="020B0604020202020204" pitchFamily="34" charset="0"/>
              <a:buChar char="•"/>
            </a:pPr>
            <a:r>
              <a:rPr lang="en-US" baseline="0" dirty="0" smtClean="0"/>
              <a:t>Stress balls to squeeze on</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46</a:t>
            </a:fld>
            <a:endParaRPr lang="en-US"/>
          </a:p>
        </p:txBody>
      </p:sp>
    </p:spTree>
    <p:extLst>
      <p:ext uri="{BB962C8B-B14F-4D97-AF65-F5344CB8AC3E}">
        <p14:creationId xmlns:p14="http://schemas.microsoft.com/office/powerpoint/2010/main" val="321575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3274">
              <a:defRPr>
                <a:solidFill>
                  <a:schemeClr val="tx1"/>
                </a:solidFill>
                <a:latin typeface="Arial" charset="0"/>
              </a:defRPr>
            </a:lvl1pPr>
            <a:lvl2pPr marL="744076" indent="-286182" defTabSz="933274">
              <a:defRPr>
                <a:solidFill>
                  <a:schemeClr val="tx1"/>
                </a:solidFill>
                <a:latin typeface="Arial" charset="0"/>
              </a:defRPr>
            </a:lvl2pPr>
            <a:lvl3pPr marL="1144731" indent="-228946" defTabSz="933274">
              <a:defRPr>
                <a:solidFill>
                  <a:schemeClr val="tx1"/>
                </a:solidFill>
                <a:latin typeface="Arial" charset="0"/>
              </a:defRPr>
            </a:lvl3pPr>
            <a:lvl4pPr marL="1602624" indent="-228946" defTabSz="933274">
              <a:defRPr>
                <a:solidFill>
                  <a:schemeClr val="tx1"/>
                </a:solidFill>
                <a:latin typeface="Arial" charset="0"/>
              </a:defRPr>
            </a:lvl4pPr>
            <a:lvl5pPr marL="2060517" indent="-228946" defTabSz="933274">
              <a:defRPr>
                <a:solidFill>
                  <a:schemeClr val="tx1"/>
                </a:solidFill>
                <a:latin typeface="Arial" charset="0"/>
              </a:defRPr>
            </a:lvl5pPr>
            <a:lvl6pPr marL="2518409" indent="-228946" defTabSz="933274" eaLnBrk="0" fontAlgn="base" hangingPunct="0">
              <a:spcBef>
                <a:spcPct val="0"/>
              </a:spcBef>
              <a:spcAft>
                <a:spcPct val="0"/>
              </a:spcAft>
              <a:defRPr>
                <a:solidFill>
                  <a:schemeClr val="tx1"/>
                </a:solidFill>
                <a:latin typeface="Arial" charset="0"/>
              </a:defRPr>
            </a:lvl6pPr>
            <a:lvl7pPr marL="2976301" indent="-228946" defTabSz="933274" eaLnBrk="0" fontAlgn="base" hangingPunct="0">
              <a:spcBef>
                <a:spcPct val="0"/>
              </a:spcBef>
              <a:spcAft>
                <a:spcPct val="0"/>
              </a:spcAft>
              <a:defRPr>
                <a:solidFill>
                  <a:schemeClr val="tx1"/>
                </a:solidFill>
                <a:latin typeface="Arial" charset="0"/>
              </a:defRPr>
            </a:lvl7pPr>
            <a:lvl8pPr marL="3434194" indent="-228946" defTabSz="933274" eaLnBrk="0" fontAlgn="base" hangingPunct="0">
              <a:spcBef>
                <a:spcPct val="0"/>
              </a:spcBef>
              <a:spcAft>
                <a:spcPct val="0"/>
              </a:spcAft>
              <a:defRPr>
                <a:solidFill>
                  <a:schemeClr val="tx1"/>
                </a:solidFill>
                <a:latin typeface="Arial" charset="0"/>
              </a:defRPr>
            </a:lvl8pPr>
            <a:lvl9pPr marL="3892087" indent="-228946" defTabSz="933274" eaLnBrk="0" fontAlgn="base" hangingPunct="0">
              <a:spcBef>
                <a:spcPct val="0"/>
              </a:spcBef>
              <a:spcAft>
                <a:spcPct val="0"/>
              </a:spcAft>
              <a:defRPr>
                <a:solidFill>
                  <a:schemeClr val="tx1"/>
                </a:solidFill>
                <a:latin typeface="Arial" charset="0"/>
              </a:defRPr>
            </a:lvl9pPr>
          </a:lstStyle>
          <a:p>
            <a:fld id="{83FFD727-FAF9-42A5-98F9-5255B2E79FB6}" type="slidenum">
              <a:rPr lang="en-US" smtClean="0">
                <a:solidFill>
                  <a:prstClr val="black"/>
                </a:solidFill>
              </a:rPr>
              <a:pPr/>
              <a:t>49</a:t>
            </a:fld>
            <a:endParaRPr lang="en-US" dirty="0"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9834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adversity impairs development in the first three years of life—and the more adversity a child faces, the greater the odds of a developmental delay. Indeed, risk factors such as poverty, caregiver mental illness, child maltreatment, single parent, and low maternal education have a cumulative impact: in this study, maltreated children exposed to as many as 6 additional risks face a 90-100% likelihood of having one or more delays in their cognitive, language, or emotional development. </a:t>
            </a:r>
          </a:p>
        </p:txBody>
      </p:sp>
      <p:sp>
        <p:nvSpPr>
          <p:cNvPr id="4" name="Slide Number Placeholder 3"/>
          <p:cNvSpPr>
            <a:spLocks noGrp="1"/>
          </p:cNvSpPr>
          <p:nvPr>
            <p:ph type="sldNum" sz="quarter" idx="10"/>
          </p:nvPr>
        </p:nvSpPr>
        <p:spPr/>
        <p:txBody>
          <a:bodyPr/>
          <a:lstStyle/>
          <a:p>
            <a:fld id="{784F5BFE-0A5E-4553-863F-49CFBA83EE3D}" type="slidenum">
              <a:rPr lang="en-US" smtClean="0"/>
              <a:t>5</a:t>
            </a:fld>
            <a:endParaRPr lang="en-US"/>
          </a:p>
        </p:txBody>
      </p:sp>
    </p:spTree>
    <p:extLst>
      <p:ext uri="{BB962C8B-B14F-4D97-AF65-F5344CB8AC3E}">
        <p14:creationId xmlns:p14="http://schemas.microsoft.com/office/powerpoint/2010/main" val="327070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Extensive biological and developmental research shows significant neglect—the ongoing disruption or significant absence of caregiver responsiveness—can cause more harm to a young child’s development than overt physical abuse, including subsequent cognitive delays, impairments in executive functioning, and disruptions of the body’s stress response. This edition of the </a:t>
            </a:r>
            <a:r>
              <a:rPr lang="en-US" dirty="0" err="1" smtClean="0">
                <a:effectLst/>
                <a:hlinkClick r:id="rId3" action="ppaction://hlinkfile" tooltip="InBrief Series Videos"/>
              </a:rPr>
              <a:t>InBrief</a:t>
            </a:r>
            <a:r>
              <a:rPr lang="en-US" dirty="0" smtClean="0">
                <a:effectLst/>
                <a:hlinkClick r:id="rId3" action="ppaction://hlinkfile" tooltip="InBrief Series Videos"/>
              </a:rPr>
              <a:t> series </a:t>
            </a:r>
            <a:r>
              <a:rPr lang="en-US" dirty="0" smtClean="0">
                <a:effectLst/>
              </a:rPr>
              <a:t>explains why significant deprivation is so harmful in the earliest years of life and why effective interventions are likely to pay significant dividends in better long-term outcomes in learning, health, and parenting of the next generation.</a:t>
            </a:r>
          </a:p>
          <a:p>
            <a:r>
              <a:rPr lang="en-US" dirty="0" smtClean="0">
                <a:effectLst/>
              </a:rPr>
              <a:t>This 6-minute video provides an overview of </a:t>
            </a:r>
            <a:r>
              <a:rPr lang="en-US" dirty="0" smtClean="0">
                <a:effectLst/>
                <a:hlinkClick r:id="rId4" action="ppaction://hlinkfile" tooltip="#12: The Science of Neglect: The Persistent Absence of Responsive Care Disrupts the Developing Brain"/>
              </a:rPr>
              <a:t>The Science of Neglect: The Persistent Absence of Responsive Care Disrupts the Developing Brain</a:t>
            </a:r>
            <a:r>
              <a:rPr lang="en-US" dirty="0" smtClean="0">
                <a:effectLst/>
              </a:rPr>
              <a:t>, a Working Paper from the </a:t>
            </a:r>
            <a:r>
              <a:rPr lang="en-US" dirty="0" smtClean="0">
                <a:effectLst/>
                <a:hlinkClick r:id="rId5" action="ppaction://hlinkfile" tooltip="National Scientific Council on the Developing Child"/>
              </a:rPr>
              <a:t>National Scientific Council on the Developing Child</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7</a:t>
            </a:fld>
            <a:endParaRPr lang="en-US"/>
          </a:p>
        </p:txBody>
      </p:sp>
    </p:spTree>
    <p:extLst>
      <p:ext uri="{BB962C8B-B14F-4D97-AF65-F5344CB8AC3E}">
        <p14:creationId xmlns:p14="http://schemas.microsoft.com/office/powerpoint/2010/main" val="237710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think about:</a:t>
            </a:r>
          </a:p>
          <a:p>
            <a:pPr marL="233309" indent="-233309">
              <a:buAutoNum type="arabicParenR"/>
            </a:pPr>
            <a:r>
              <a:rPr lang="en-US" dirty="0" smtClean="0"/>
              <a:t>How does your child/foster child seek comfort</a:t>
            </a:r>
            <a:r>
              <a:rPr lang="en-US" baseline="0" dirty="0" smtClean="0"/>
              <a:t> from you?</a:t>
            </a:r>
          </a:p>
          <a:p>
            <a:pPr marL="233309" indent="-233309">
              <a:buAutoNum type="arabicParenR"/>
            </a:pPr>
            <a:r>
              <a:rPr lang="en-US" baseline="0" dirty="0" smtClean="0"/>
              <a:t>Do they physically reach out for you?</a:t>
            </a:r>
          </a:p>
          <a:p>
            <a:pPr marL="233309" indent="-233309">
              <a:buAutoNum type="arabicParenR"/>
            </a:pPr>
            <a:r>
              <a:rPr lang="en-US" baseline="0" dirty="0" smtClean="0"/>
              <a:t>When you give it, do they accept it?</a:t>
            </a:r>
          </a:p>
          <a:p>
            <a:pPr marL="233309" indent="-233309">
              <a:buAutoNum type="arabicParenR"/>
            </a:pPr>
            <a:r>
              <a:rPr lang="en-US" baseline="0" dirty="0" smtClean="0"/>
              <a:t>Children with attachment issues</a:t>
            </a:r>
          </a:p>
          <a:p>
            <a:pPr marL="699927" lvl="1" indent="-233309">
              <a:buAutoNum type="arabicParenR"/>
            </a:pPr>
            <a:r>
              <a:rPr lang="en-US" baseline="0" dirty="0" smtClean="0"/>
              <a:t>Fail to ask</a:t>
            </a:r>
          </a:p>
          <a:p>
            <a:pPr marL="699927" lvl="1" indent="-233309">
              <a:buAutoNum type="arabicParenR"/>
            </a:pPr>
            <a:r>
              <a:rPr lang="en-US" baseline="0" dirty="0" smtClean="0"/>
              <a:t>Parent did not get the cue, so they end up not getting their needs met</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10</a:t>
            </a:fld>
            <a:endParaRPr lang="en-US"/>
          </a:p>
        </p:txBody>
      </p:sp>
    </p:spTree>
    <p:extLst>
      <p:ext uri="{BB962C8B-B14F-4D97-AF65-F5344CB8AC3E}">
        <p14:creationId xmlns:p14="http://schemas.microsoft.com/office/powerpoint/2010/main" val="29265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child’s caregiver:</a:t>
            </a:r>
          </a:p>
          <a:p>
            <a:pPr marL="233309" indent="-233309">
              <a:buAutoNum type="arabicParenR"/>
            </a:pPr>
            <a:r>
              <a:rPr lang="en-US" dirty="0" smtClean="0"/>
              <a:t>What happened to your child during their first year?</a:t>
            </a:r>
          </a:p>
          <a:p>
            <a:pPr marL="699927" lvl="1" indent="-233309">
              <a:buAutoNum type="arabicParenR"/>
            </a:pPr>
            <a:r>
              <a:rPr lang="en-US" dirty="0" smtClean="0"/>
              <a:t>Drug exposure</a:t>
            </a:r>
          </a:p>
          <a:p>
            <a:pPr marL="699927" lvl="1" indent="-233309">
              <a:buAutoNum type="arabicParenR"/>
            </a:pPr>
            <a:r>
              <a:rPr lang="en-US" dirty="0" smtClean="0"/>
              <a:t>Domestic</a:t>
            </a:r>
            <a:r>
              <a:rPr lang="en-US" baseline="0" dirty="0" smtClean="0"/>
              <a:t> violence</a:t>
            </a:r>
          </a:p>
          <a:p>
            <a:pPr marL="699927" lvl="1" indent="-233309">
              <a:buAutoNum type="arabicParenR"/>
            </a:pPr>
            <a:r>
              <a:rPr lang="en-US" baseline="0" dirty="0" smtClean="0"/>
              <a:t>Chaotic Environment</a:t>
            </a:r>
          </a:p>
          <a:p>
            <a:pPr marL="699927" lvl="1" indent="-233309">
              <a:buAutoNum type="arabicParenR"/>
            </a:pPr>
            <a:r>
              <a:rPr lang="en-US" baseline="0" dirty="0" smtClean="0"/>
              <a:t>Numerous caregivers</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11</a:t>
            </a:fld>
            <a:endParaRPr lang="en-US"/>
          </a:p>
        </p:txBody>
      </p:sp>
    </p:spTree>
    <p:extLst>
      <p:ext uri="{BB962C8B-B14F-4D97-AF65-F5344CB8AC3E}">
        <p14:creationId xmlns:p14="http://schemas.microsoft.com/office/powerpoint/2010/main" val="8530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Gave birth in jail; newborn child in kinship care</a:t>
            </a:r>
          </a:p>
          <a:p>
            <a:pPr marL="174982" indent="-174982">
              <a:buFont typeface="Arial" panose="020B0604020202020204" pitchFamily="34" charset="0"/>
              <a:buChar char="•"/>
            </a:pPr>
            <a:r>
              <a:rPr lang="en-US" dirty="0" smtClean="0"/>
              <a:t>Eight year old alerted other children and got help from bystanders</a:t>
            </a:r>
          </a:p>
          <a:p>
            <a:pPr marL="174982" indent="-174982">
              <a:buFont typeface="Arial" panose="020B0604020202020204" pitchFamily="34" charset="0"/>
              <a:buChar char="•"/>
            </a:pPr>
            <a:r>
              <a:rPr lang="en-US" dirty="0" smtClean="0"/>
              <a:t>3 year old strapped in car seat</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13</a:t>
            </a:fld>
            <a:endParaRPr lang="en-US"/>
          </a:p>
        </p:txBody>
      </p:sp>
    </p:spTree>
    <p:extLst>
      <p:ext uri="{BB962C8B-B14F-4D97-AF65-F5344CB8AC3E}">
        <p14:creationId xmlns:p14="http://schemas.microsoft.com/office/powerpoint/2010/main" val="153578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Attachment</a:t>
            </a:r>
            <a:r>
              <a:rPr lang="en-US" baseline="0" dirty="0" smtClean="0"/>
              <a:t> exercise – ask for 8 volunteers</a:t>
            </a:r>
            <a:endParaRPr lang="en-US" dirty="0" smtClean="0"/>
          </a:p>
          <a:p>
            <a:endParaRPr lang="en-US" dirty="0" smtClean="0"/>
          </a:p>
          <a:p>
            <a:endParaRPr lang="en-US" dirty="0" smtClean="0"/>
          </a:p>
          <a:p>
            <a:r>
              <a:rPr lang="en-US" dirty="0" smtClean="0"/>
              <a:t>We parent the way we were parented.  This is our</a:t>
            </a:r>
            <a:r>
              <a:rPr lang="en-US" baseline="0" dirty="0" smtClean="0"/>
              <a:t> default road map.</a:t>
            </a:r>
          </a:p>
          <a:p>
            <a:r>
              <a:rPr lang="en-US" baseline="0" dirty="0" smtClean="0"/>
              <a:t>We can change the road map by keeping the good and resolving our childhood hurts.  This happens through thoughtful, sensitive parenting and developing a secure attachment.</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14</a:t>
            </a:fld>
            <a:endParaRPr lang="en-US"/>
          </a:p>
        </p:txBody>
      </p:sp>
    </p:spTree>
    <p:extLst>
      <p:ext uri="{BB962C8B-B14F-4D97-AF65-F5344CB8AC3E}">
        <p14:creationId xmlns:p14="http://schemas.microsoft.com/office/powerpoint/2010/main" val="377717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Review your own attachment history.</a:t>
            </a:r>
          </a:p>
          <a:p>
            <a:pPr marL="174982" indent="-174982">
              <a:buFont typeface="Arial" panose="020B0604020202020204" pitchFamily="34" charset="0"/>
              <a:buChar char="•"/>
            </a:pPr>
            <a:r>
              <a:rPr lang="en-US" dirty="0" smtClean="0"/>
              <a:t>Talk about it with your partner</a:t>
            </a:r>
          </a:p>
          <a:p>
            <a:pPr marL="174982" indent="-174982">
              <a:buFont typeface="Arial" panose="020B0604020202020204" pitchFamily="34" charset="0"/>
              <a:buChar char="•"/>
            </a:pPr>
            <a:r>
              <a:rPr lang="en-US" dirty="0" smtClean="0"/>
              <a:t>Seek outside help if necessary</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Review your parenting</a:t>
            </a:r>
            <a:r>
              <a:rPr lang="en-US" baseline="0" dirty="0" smtClean="0"/>
              <a:t> roadmap:</a:t>
            </a:r>
          </a:p>
          <a:p>
            <a:pPr marL="174982" indent="-174982">
              <a:buFont typeface="Arial" panose="020B0604020202020204" pitchFamily="34" charset="0"/>
              <a:buChar char="•"/>
            </a:pPr>
            <a:r>
              <a:rPr lang="en-US" baseline="0" dirty="0" smtClean="0"/>
              <a:t>What was good?</a:t>
            </a:r>
          </a:p>
          <a:p>
            <a:pPr marL="174982" indent="-174982">
              <a:buFont typeface="Arial" panose="020B0604020202020204" pitchFamily="34" charset="0"/>
              <a:buChar char="•"/>
            </a:pPr>
            <a:r>
              <a:rPr lang="en-US" baseline="0" dirty="0" smtClean="0"/>
              <a:t>What could be changed or discarded?</a:t>
            </a:r>
          </a:p>
          <a:p>
            <a:pPr marL="174982" indent="-174982">
              <a:buFont typeface="Arial" panose="020B0604020202020204" pitchFamily="34" charset="0"/>
              <a:buChar char="•"/>
            </a:pPr>
            <a:r>
              <a:rPr lang="en-US" baseline="0" dirty="0" smtClean="0"/>
              <a:t>What causes me to default to the old roadmap?</a:t>
            </a:r>
          </a:p>
        </p:txBody>
      </p:sp>
      <p:sp>
        <p:nvSpPr>
          <p:cNvPr id="4" name="Slide Number Placeholder 3"/>
          <p:cNvSpPr>
            <a:spLocks noGrp="1"/>
          </p:cNvSpPr>
          <p:nvPr>
            <p:ph type="sldNum" sz="quarter" idx="10"/>
          </p:nvPr>
        </p:nvSpPr>
        <p:spPr/>
        <p:txBody>
          <a:bodyPr/>
          <a:lstStyle/>
          <a:p>
            <a:fld id="{784F5BFE-0A5E-4553-863F-49CFBA83EE3D}" type="slidenum">
              <a:rPr lang="en-US" smtClean="0"/>
              <a:t>15</a:t>
            </a:fld>
            <a:endParaRPr lang="en-US"/>
          </a:p>
        </p:txBody>
      </p:sp>
    </p:spTree>
    <p:extLst>
      <p:ext uri="{BB962C8B-B14F-4D97-AF65-F5344CB8AC3E}">
        <p14:creationId xmlns:p14="http://schemas.microsoft.com/office/powerpoint/2010/main" val="90742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“frightened” parent can be as scary as a “frightening” parent.  </a:t>
            </a:r>
            <a:endParaRPr lang="en-US" dirty="0"/>
          </a:p>
        </p:txBody>
      </p:sp>
      <p:sp>
        <p:nvSpPr>
          <p:cNvPr id="4" name="Slide Number Placeholder 3"/>
          <p:cNvSpPr>
            <a:spLocks noGrp="1"/>
          </p:cNvSpPr>
          <p:nvPr>
            <p:ph type="sldNum" sz="quarter" idx="10"/>
          </p:nvPr>
        </p:nvSpPr>
        <p:spPr/>
        <p:txBody>
          <a:bodyPr/>
          <a:lstStyle/>
          <a:p>
            <a:fld id="{784F5BFE-0A5E-4553-863F-49CFBA83EE3D}" type="slidenum">
              <a:rPr lang="en-US" smtClean="0"/>
              <a:t>17</a:t>
            </a:fld>
            <a:endParaRPr lang="en-US"/>
          </a:p>
        </p:txBody>
      </p:sp>
    </p:spTree>
    <p:extLst>
      <p:ext uri="{BB962C8B-B14F-4D97-AF65-F5344CB8AC3E}">
        <p14:creationId xmlns:p14="http://schemas.microsoft.com/office/powerpoint/2010/main" val="3220927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3886200"/>
            <a:ext cx="6477000" cy="762000"/>
          </a:xfrm>
        </p:spPr>
        <p:txBody>
          <a:bodyPr>
            <a:normAutofit/>
          </a:bodyPr>
          <a:lstStyle>
            <a:lvl1pPr algn="ctr">
              <a:defRPr sz="2500" b="0" cap="none" baseline="0">
                <a:solidFill>
                  <a:srgbClr val="002D6A"/>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33500" y="4724400"/>
            <a:ext cx="6477000" cy="1447800"/>
          </a:xfrm>
        </p:spPr>
        <p:txBody>
          <a:bodyPr anchor="b">
            <a:normAutofit/>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solidFill>
                  <a:srgbClr val="4959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908B7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5FEB241-ACCC-46B0-AC7A-FD94C0C59E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Simp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5FEB241-ACCC-46B0-AC7A-FD94C0C59E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mple+ Subheader Slid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6800" y="533400"/>
            <a:ext cx="7391400" cy="685800"/>
          </a:xfrm>
        </p:spPr>
        <p:txBody>
          <a:bodyPr vert="horz"/>
          <a:lstStyle>
            <a:lvl1pPr>
              <a:defRPr>
                <a:solidFill>
                  <a:srgbClr val="002D6A"/>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B5FEB241-ACCC-46B0-AC7A-FD94C0C59EC9}" type="slidenum">
              <a:rPr lang="en-US" smtClean="0"/>
              <a:t>‹#›</a:t>
            </a:fld>
            <a:endParaRPr lang="en-US"/>
          </a:p>
        </p:txBody>
      </p:sp>
      <p:sp>
        <p:nvSpPr>
          <p:cNvPr id="7" name="Text Placeholder 3"/>
          <p:cNvSpPr>
            <a:spLocks noGrp="1"/>
          </p:cNvSpPr>
          <p:nvPr>
            <p:ph type="body" sz="half" idx="2"/>
          </p:nvPr>
        </p:nvSpPr>
        <p:spPr>
          <a:xfrm>
            <a:off x="1066800" y="1066800"/>
            <a:ext cx="6211888" cy="304800"/>
          </a:xfr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idx="1"/>
          </p:nvPr>
        </p:nvSpPr>
        <p:spPr>
          <a:xfrm>
            <a:off x="1143000" y="1600200"/>
            <a:ext cx="7391400" cy="4525963"/>
          </a:xfrm>
        </p:spPr>
        <p:txBody>
          <a:bodyPr>
            <a:normAutofit/>
          </a:bodyPr>
          <a:lstStyle>
            <a:lvl1pPr>
              <a:defRPr sz="2000"/>
            </a:lvl1pPr>
            <a:lvl2pPr>
              <a:defRPr sz="16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ernative Title Page - no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33500" y="3886200"/>
            <a:ext cx="6477000" cy="762000"/>
          </a:xfrm>
        </p:spPr>
        <p:txBody>
          <a:bodyPr>
            <a:normAutofit/>
          </a:bodyPr>
          <a:lstStyle>
            <a:lvl1pPr algn="ctr">
              <a:defRPr sz="2500" b="0" cap="small" baseline="0">
                <a:solidFill>
                  <a:srgbClr val="002D6A"/>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333500" y="4724400"/>
            <a:ext cx="6477000" cy="1066800"/>
          </a:xfrm>
        </p:spPr>
        <p:txBody>
          <a:bodyPr anchor="b">
            <a:normAutofit/>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1295400" y="5943600"/>
            <a:ext cx="6553200" cy="307777"/>
          </a:xfrm>
          <a:prstGeom prst="rect">
            <a:avLst/>
          </a:prstGeom>
          <a:noFill/>
        </p:spPr>
        <p:txBody>
          <a:bodyPr wrap="square" rtlCol="0">
            <a:spAutoFit/>
          </a:bodyPr>
          <a:lstStyle/>
          <a:p>
            <a:pPr algn="ctr"/>
            <a:fld id="{96D619CF-B172-425B-A696-07142989A73A}" type="datetime4">
              <a:rPr lang="en-US" sz="1400" smtClean="0">
                <a:solidFill>
                  <a:srgbClr val="908B7E"/>
                </a:solidFill>
              </a:rPr>
              <a:pPr algn="ctr"/>
              <a:t>July 1, 2014</a:t>
            </a:fld>
            <a:endParaRPr lang="en-US" sz="1400" dirty="0">
              <a:solidFill>
                <a:srgbClr val="908B7E"/>
              </a:solidFill>
            </a:endParaRPr>
          </a:p>
        </p:txBody>
      </p:sp>
    </p:spTree>
    <p:extLst>
      <p:ext uri="{BB962C8B-B14F-4D97-AF65-F5344CB8AC3E}">
        <p14:creationId xmlns:p14="http://schemas.microsoft.com/office/powerpoint/2010/main" val="330815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5FEB241-ACCC-46B0-AC7A-FD94C0C59E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662" y="606973"/>
            <a:ext cx="5880538" cy="6096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5FEB241-ACCC-46B0-AC7A-FD94C0C59EC9}" type="slidenum">
              <a:rPr lang="en-US" smtClean="0"/>
              <a:t>‹#›</a:t>
            </a:fld>
            <a:endParaRPr lang="en-US"/>
          </a:p>
        </p:txBody>
      </p:sp>
      <p:sp>
        <p:nvSpPr>
          <p:cNvPr id="4" name="Content Placeholder 2"/>
          <p:cNvSpPr>
            <a:spLocks noGrp="1"/>
          </p:cNvSpPr>
          <p:nvPr>
            <p:ph idx="1"/>
          </p:nvPr>
        </p:nvSpPr>
        <p:spPr>
          <a:xfrm>
            <a:off x="1066800" y="1600200"/>
            <a:ext cx="754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3"/>
          <p:cNvSpPr>
            <a:spLocks noGrp="1"/>
          </p:cNvSpPr>
          <p:nvPr>
            <p:ph type="body" sz="half" idx="2"/>
          </p:nvPr>
        </p:nvSpPr>
        <p:spPr>
          <a:xfrm>
            <a:off x="1066800" y="1219200"/>
            <a:ext cx="5867400" cy="228600"/>
          </a:xfr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Picture Placeholder 2"/>
          <p:cNvSpPr>
            <a:spLocks noGrp="1"/>
          </p:cNvSpPr>
          <p:nvPr>
            <p:ph type="pic" idx="11"/>
          </p:nvPr>
        </p:nvSpPr>
        <p:spPr>
          <a:xfrm>
            <a:off x="7086600" y="377825"/>
            <a:ext cx="1865312" cy="106997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2"/>
          <p:cNvSpPr txBox="1">
            <a:spLocks/>
          </p:cNvSpPr>
          <p:nvPr/>
        </p:nvSpPr>
        <p:spPr>
          <a:xfrm>
            <a:off x="6781800" y="6364450"/>
            <a:ext cx="1981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cenpatico.com</a:t>
            </a:r>
            <a:endParaRPr lang="en-US" sz="1600" dirty="0"/>
          </a:p>
        </p:txBody>
      </p:sp>
    </p:spTree>
    <p:extLst>
      <p:ext uri="{BB962C8B-B14F-4D97-AF65-F5344CB8AC3E}">
        <p14:creationId xmlns:p14="http://schemas.microsoft.com/office/powerpoint/2010/main" val="4044462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0700" y="3048000"/>
            <a:ext cx="5562600" cy="762000"/>
          </a:xfrm>
        </p:spPr>
        <p:txBody>
          <a:bodyPr anchor="b">
            <a:normAutofit/>
          </a:bodyPr>
          <a:lstStyle>
            <a:lvl1pPr algn="ctr">
              <a:defRPr sz="2500" b="0" cap="none"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1790700" y="3733800"/>
            <a:ext cx="5562600" cy="2133600"/>
          </a:xfrm>
        </p:spPr>
        <p:txBody>
          <a:bodyPr anchor="t">
            <a:normAutofit/>
          </a:bodyPr>
          <a:lstStyle>
            <a:lvl1pPr marL="0" indent="0" algn="ctr">
              <a:buNone/>
              <a:defRPr sz="1600" i="1">
                <a:solidFill>
                  <a:srgbClr val="5F973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5FEB241-ACCC-46B0-AC7A-FD94C0C59E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858000" cy="76200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876801" y="1828800"/>
            <a:ext cx="3505200" cy="42973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Slide Number Placeholder 6"/>
          <p:cNvSpPr>
            <a:spLocks noGrp="1"/>
          </p:cNvSpPr>
          <p:nvPr>
            <p:ph type="sldNum" sz="quarter" idx="12"/>
          </p:nvPr>
        </p:nvSpPr>
        <p:spPr>
          <a:xfrm>
            <a:off x="4267200" y="6472093"/>
            <a:ext cx="457200" cy="365125"/>
          </a:xfrm>
        </p:spPr>
        <p:txBody>
          <a:bodyPr/>
          <a:lstStyle/>
          <a:p>
            <a:fld id="{B5FEB241-ACCC-46B0-AC7A-FD94C0C59EC9}" type="slidenum">
              <a:rPr lang="en-US" smtClean="0"/>
              <a:t>‹#›</a:t>
            </a:fld>
            <a:endParaRPr lang="en-US"/>
          </a:p>
        </p:txBody>
      </p:sp>
      <p:sp>
        <p:nvSpPr>
          <p:cNvPr id="11" name="Text Placeholder 3"/>
          <p:cNvSpPr>
            <a:spLocks noGrp="1"/>
          </p:cNvSpPr>
          <p:nvPr>
            <p:ph type="body" sz="half" idx="13"/>
          </p:nvPr>
        </p:nvSpPr>
        <p:spPr>
          <a:xfrm>
            <a:off x="1066800" y="1295400"/>
            <a:ext cx="6440488" cy="304800"/>
          </a:xfr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3"/>
          <p:cNvSpPr>
            <a:spLocks noGrp="1"/>
          </p:cNvSpPr>
          <p:nvPr>
            <p:ph sz="half" idx="14"/>
          </p:nvPr>
        </p:nvSpPr>
        <p:spPr>
          <a:xfrm>
            <a:off x="1066801" y="1828800"/>
            <a:ext cx="3505200" cy="4267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Slide Number Placeholder 6"/>
          <p:cNvSpPr>
            <a:spLocks noGrp="1"/>
          </p:cNvSpPr>
          <p:nvPr>
            <p:ph type="sldNum" sz="quarter" idx="12"/>
          </p:nvPr>
        </p:nvSpPr>
        <p:spPr>
          <a:xfrm>
            <a:off x="4381500" y="6416675"/>
            <a:ext cx="381000" cy="365125"/>
          </a:xfrm>
        </p:spPr>
        <p:txBody>
          <a:bodyPr/>
          <a:lstStyle/>
          <a:p>
            <a:fld id="{B5FEB241-ACCC-46B0-AC7A-FD94C0C59EC9}" type="slidenum">
              <a:rPr lang="en-US" smtClean="0"/>
              <a:t>‹#›</a:t>
            </a:fld>
            <a:endParaRPr lang="en-US"/>
          </a:p>
        </p:txBody>
      </p:sp>
      <p:sp>
        <p:nvSpPr>
          <p:cNvPr id="22" name="Content Placeholder 4"/>
          <p:cNvSpPr>
            <a:spLocks noGrp="1"/>
          </p:cNvSpPr>
          <p:nvPr>
            <p:ph idx="4294967295"/>
          </p:nvPr>
        </p:nvSpPr>
        <p:spPr>
          <a:xfrm>
            <a:off x="1066800" y="4191000"/>
            <a:ext cx="3505200" cy="2286000"/>
          </a:xfrm>
          <a:prstGeom prst="rect">
            <a:avLst/>
          </a:prstGeom>
        </p:spPr>
        <p:txBody>
          <a:bodyPr/>
          <a:lstStyle/>
          <a:p>
            <a:pPr lvl="0"/>
            <a:r>
              <a:rPr lang="en-US" smtClean="0"/>
              <a:t>Click to edit Master text styles</a:t>
            </a:r>
          </a:p>
        </p:txBody>
      </p:sp>
      <p:sp>
        <p:nvSpPr>
          <p:cNvPr id="25" name="Text Placeholder 3"/>
          <p:cNvSpPr>
            <a:spLocks noGrp="1"/>
          </p:cNvSpPr>
          <p:nvPr>
            <p:ph type="body" sz="half" idx="14"/>
          </p:nvPr>
        </p:nvSpPr>
        <p:spPr>
          <a:xfrm>
            <a:off x="1066800" y="1371600"/>
            <a:ext cx="3657600" cy="381000"/>
          </a:xfrm>
        </p:spPr>
        <p:txBody>
          <a:bodyPr>
            <a:noAutofit/>
          </a:bodyPr>
          <a:lstStyle>
            <a:lvl1pPr marL="0" indent="0">
              <a:buNone/>
              <a:defRPr sz="1600" b="1">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6" name="Text Placeholder 3"/>
          <p:cNvSpPr>
            <a:spLocks noGrp="1"/>
          </p:cNvSpPr>
          <p:nvPr>
            <p:ph type="body" sz="half" idx="15"/>
          </p:nvPr>
        </p:nvSpPr>
        <p:spPr>
          <a:xfrm>
            <a:off x="4876800" y="1371600"/>
            <a:ext cx="3657600" cy="381000"/>
          </a:xfrm>
        </p:spPr>
        <p:txBody>
          <a:bodyPr>
            <a:noAutofit/>
          </a:bodyPr>
          <a:lstStyle>
            <a:lvl1pPr marL="0" indent="0">
              <a:buNone/>
              <a:defRPr sz="1600" b="1">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7" name="Content Placeholder 4"/>
          <p:cNvSpPr>
            <a:spLocks noGrp="1"/>
          </p:cNvSpPr>
          <p:nvPr>
            <p:ph idx="4294967295"/>
          </p:nvPr>
        </p:nvSpPr>
        <p:spPr>
          <a:xfrm>
            <a:off x="1066800" y="1905000"/>
            <a:ext cx="3505200" cy="2133600"/>
          </a:xfrm>
          <a:prstGeom prst="rect">
            <a:avLst/>
          </a:prstGeom>
        </p:spPr>
        <p:txBody>
          <a:bodyPr/>
          <a:lstStyle/>
          <a:p>
            <a:pPr lvl="0"/>
            <a:r>
              <a:rPr lang="en-US" smtClean="0"/>
              <a:t>Click to edit Master text styles</a:t>
            </a:r>
          </a:p>
        </p:txBody>
      </p:sp>
      <p:sp>
        <p:nvSpPr>
          <p:cNvPr id="28" name="Content Placeholder 4"/>
          <p:cNvSpPr>
            <a:spLocks noGrp="1"/>
          </p:cNvSpPr>
          <p:nvPr>
            <p:ph idx="4294967295"/>
          </p:nvPr>
        </p:nvSpPr>
        <p:spPr>
          <a:xfrm>
            <a:off x="4876800" y="2057400"/>
            <a:ext cx="3657600" cy="4038600"/>
          </a:xfrm>
          <a:prstGeom prst="rect">
            <a:avLst/>
          </a:prstGeom>
        </p:spPr>
        <p:txBody>
          <a:bodyPr/>
          <a:lstStyle/>
          <a:p>
            <a:pPr lvl="0"/>
            <a:r>
              <a:rPr lang="en-US" smtClean="0"/>
              <a:t>Click to edit Master text styles</a:t>
            </a:r>
          </a:p>
        </p:txBody>
      </p:sp>
      <p:sp>
        <p:nvSpPr>
          <p:cNvPr id="30" name="Title 1"/>
          <p:cNvSpPr>
            <a:spLocks noGrp="1"/>
          </p:cNvSpPr>
          <p:nvPr>
            <p:ph type="title"/>
          </p:nvPr>
        </p:nvSpPr>
        <p:spPr>
          <a:xfrm>
            <a:off x="1066800" y="762000"/>
            <a:ext cx="7162800" cy="762000"/>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5FEB241-ACCC-46B0-AC7A-FD94C0C59EC9}" type="slidenum">
              <a:rPr lang="en-US" smtClean="0"/>
              <a:t>‹#›</a:t>
            </a:fld>
            <a:endParaRPr lang="en-US"/>
          </a:p>
        </p:txBody>
      </p:sp>
      <p:sp>
        <p:nvSpPr>
          <p:cNvPr id="6" name="Text Placeholder 3"/>
          <p:cNvSpPr>
            <a:spLocks noGrp="1"/>
          </p:cNvSpPr>
          <p:nvPr>
            <p:ph type="body" sz="half" idx="2"/>
          </p:nvPr>
        </p:nvSpPr>
        <p:spPr>
          <a:xfrm>
            <a:off x="1066800" y="1295400"/>
            <a:ext cx="6440488" cy="304800"/>
          </a:xfr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 Placeholder 2"/>
          <p:cNvSpPr>
            <a:spLocks noGrp="1"/>
          </p:cNvSpPr>
          <p:nvPr>
            <p:ph idx="1" hasCustomPrompt="1"/>
          </p:nvPr>
        </p:nvSpPr>
        <p:spPr>
          <a:xfrm>
            <a:off x="1066800" y="1828800"/>
            <a:ext cx="7124700" cy="4373563"/>
          </a:xfrm>
          <a:prstGeom prst="rect">
            <a:avLst/>
          </a:prstGeom>
        </p:spPr>
        <p:txBody>
          <a:bodyPr vert="horz" lIns="91440" tIns="45720" rIns="91440" bIns="45720" rtlCol="0">
            <a:normAutofit/>
          </a:bodyPr>
          <a:lstStyle>
            <a:lvl3pPr marL="393700" indent="-393700">
              <a:defRPr sz="2000">
                <a:effectLst>
                  <a:outerShdw blurRad="38100" dist="38100" dir="2700000" algn="tl">
                    <a:srgbClr val="000000">
                      <a:alpha val="43137"/>
                    </a:srgbClr>
                  </a:outerShdw>
                </a:effectLst>
              </a:defRPr>
            </a:lvl3pPr>
            <a:lvl4pPr marL="393700" indent="-393700">
              <a:defRPr sz="2000">
                <a:effectLst>
                  <a:outerShdw blurRad="38100" dist="38100" dir="2700000" algn="tl">
                    <a:srgbClr val="000000">
                      <a:alpha val="43137"/>
                    </a:srgbClr>
                  </a:outerShdw>
                </a:effectLst>
              </a:defRPr>
            </a:lvl4pPr>
            <a:lvl5pPr marL="741363" indent="-395288">
              <a:defRPr sz="2000">
                <a:effectLst>
                  <a:outerShdw blurRad="38100" dist="38100" dir="2700000" algn="tl">
                    <a:srgbClr val="000000">
                      <a:alpha val="43137"/>
                    </a:srgbClr>
                  </a:outerShdw>
                </a:effectLst>
              </a:defRPr>
            </a:lvl5pPr>
          </a:lstStyle>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FEB241-ACCC-46B0-AC7A-FD94C0C59EC9}" type="slidenum">
              <a:rPr lang="en-US" smtClean="0"/>
              <a:t>‹#›</a:t>
            </a:fld>
            <a:endParaRPr lang="en-US"/>
          </a:p>
        </p:txBody>
      </p:sp>
      <p:sp>
        <p:nvSpPr>
          <p:cNvPr id="6" name="Title 1"/>
          <p:cNvSpPr>
            <a:spLocks noGrp="1"/>
          </p:cNvSpPr>
          <p:nvPr>
            <p:ph type="title"/>
          </p:nvPr>
        </p:nvSpPr>
        <p:spPr>
          <a:xfrm>
            <a:off x="1143000" y="685800"/>
            <a:ext cx="7086600" cy="731838"/>
          </a:xfrm>
        </p:spPr>
        <p:txBody>
          <a:bodyPr/>
          <a:lstStyle/>
          <a:p>
            <a:r>
              <a:rPr lang="en-US" smtClean="0"/>
              <a:t>Click to edit Master title style</a:t>
            </a:r>
            <a:endParaRPr lang="en-US"/>
          </a:p>
        </p:txBody>
      </p:sp>
      <p:sp>
        <p:nvSpPr>
          <p:cNvPr id="7" name="Text Placeholder 3"/>
          <p:cNvSpPr>
            <a:spLocks noGrp="1"/>
          </p:cNvSpPr>
          <p:nvPr>
            <p:ph type="body" sz="half" idx="2"/>
          </p:nvPr>
        </p:nvSpPr>
        <p:spPr>
          <a:xfrm>
            <a:off x="1143000" y="1189038"/>
            <a:ext cx="6248400" cy="258762"/>
          </a:xfr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1"/>
            <a:ext cx="7086600" cy="4267200"/>
          </a:xfrm>
        </p:spPr>
        <p:txBody>
          <a:bodyPr anchor="ctr">
            <a:normAutofit/>
          </a:bodyPr>
          <a:lstStyle>
            <a:lvl1pPr>
              <a:defRPr sz="2000"/>
            </a:lvl1pPr>
            <a:lvl2pPr>
              <a:defRPr sz="16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5FEB241-ACCC-46B0-AC7A-FD94C0C59EC9}" type="slidenum">
              <a:rPr lang="en-US" smtClean="0"/>
              <a:t>‹#›</a:t>
            </a:fld>
            <a:endParaRPr lang="en-US"/>
          </a:p>
        </p:txBody>
      </p:sp>
      <p:sp>
        <p:nvSpPr>
          <p:cNvPr id="8" name="Text Placeholder 3"/>
          <p:cNvSpPr>
            <a:spLocks noGrp="1"/>
          </p:cNvSpPr>
          <p:nvPr>
            <p:ph type="body" sz="half" idx="13"/>
          </p:nvPr>
        </p:nvSpPr>
        <p:spPr>
          <a:xfrm>
            <a:off x="1219200" y="5638800"/>
            <a:ext cx="7086600" cy="685800"/>
          </a:xfr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1219200" y="5105400"/>
            <a:ext cx="7086600" cy="566738"/>
          </a:xfrm>
        </p:spPr>
        <p:txBody>
          <a:bodyPr anchor="b">
            <a:normAutofit/>
          </a:bodyPr>
          <a:lstStyle>
            <a:lvl1pPr algn="l">
              <a:defRPr sz="20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762000"/>
            <a:ext cx="71628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752600"/>
            <a:ext cx="7239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381500" y="64166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EB241-ACCC-46B0-AC7A-FD94C0C59E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marL="0" indent="0" algn="l" defTabSz="914400" rtl="0" eaLnBrk="1" latinLnBrk="0" hangingPunct="1">
        <a:spcBef>
          <a:spcPct val="0"/>
        </a:spcBef>
        <a:buNone/>
        <a:defRPr lang="en-US" sz="2800" b="1" kern="1200" dirty="0">
          <a:solidFill>
            <a:srgbClr val="002D6A"/>
          </a:solidFill>
          <a:latin typeface="+mj-lt"/>
          <a:ea typeface="+mj-ea"/>
          <a:cs typeface="+mj-cs"/>
        </a:defRPr>
      </a:lvl1pPr>
    </p:titleStyle>
    <p:bodyStyle>
      <a:lvl1pPr marL="342900" indent="-342900" algn="l" defTabSz="914400" rtl="0" eaLnBrk="1" latinLnBrk="0" hangingPunct="1">
        <a:spcBef>
          <a:spcPct val="20000"/>
        </a:spcBef>
        <a:buClr>
          <a:srgbClr val="908B7E"/>
        </a:buClr>
        <a:buFont typeface="Century Gothic" pitchFamily="34" charset="0"/>
        <a:buChar char="•"/>
        <a:defRPr sz="2000" kern="1200">
          <a:solidFill>
            <a:srgbClr val="495957"/>
          </a:solidFill>
          <a:latin typeface="+mn-lt"/>
          <a:ea typeface="+mn-ea"/>
          <a:cs typeface="+mn-cs"/>
        </a:defRPr>
      </a:lvl1pPr>
      <a:lvl2pPr marL="803275" indent="-346075" algn="l" defTabSz="914400" rtl="0" eaLnBrk="1" latinLnBrk="0" hangingPunct="1">
        <a:spcBef>
          <a:spcPct val="20000"/>
        </a:spcBef>
        <a:buClr>
          <a:srgbClr val="908B7E"/>
        </a:buClr>
        <a:buFont typeface="Courier New" pitchFamily="49" charset="0"/>
        <a:buChar char="o"/>
        <a:defRPr sz="1600" kern="1200">
          <a:solidFill>
            <a:srgbClr val="5F9732"/>
          </a:solidFill>
          <a:latin typeface="+mn-lt"/>
          <a:ea typeface="+mn-ea"/>
          <a:cs typeface="+mn-cs"/>
        </a:defRPr>
      </a:lvl2pPr>
      <a:lvl3pPr marL="1260475" indent="-346075" algn="l" defTabSz="914400" rtl="0" eaLnBrk="1" latinLnBrk="0" hangingPunct="1">
        <a:spcBef>
          <a:spcPct val="20000"/>
        </a:spcBef>
        <a:buClr>
          <a:srgbClr val="908B7E"/>
        </a:buClr>
        <a:buFont typeface="Wingdings" pitchFamily="2" charset="2"/>
        <a:buChar char="ü"/>
        <a:defRPr sz="1800" kern="1200">
          <a:solidFill>
            <a:srgbClr val="002D6A"/>
          </a:solidFill>
          <a:latin typeface="+mn-lt"/>
          <a:ea typeface="+mn-ea"/>
          <a:cs typeface="+mn-cs"/>
        </a:defRPr>
      </a:lvl3pPr>
      <a:lvl4pPr marL="1260475" indent="-346075" algn="l" defTabSz="914400" rtl="0" eaLnBrk="1" latinLnBrk="0" hangingPunct="1">
        <a:spcBef>
          <a:spcPct val="20000"/>
        </a:spcBef>
        <a:buClr>
          <a:srgbClr val="908B7E"/>
        </a:buClr>
        <a:buFont typeface="Wingdings" pitchFamily="2" charset="2"/>
        <a:buChar char="ü"/>
        <a:defRPr sz="1800" kern="1200">
          <a:solidFill>
            <a:srgbClr val="5F9732"/>
          </a:solidFill>
          <a:latin typeface="+mn-lt"/>
          <a:ea typeface="+mn-ea"/>
          <a:cs typeface="+mn-cs"/>
        </a:defRPr>
      </a:lvl4pPr>
      <a:lvl5pPr marL="1606550" indent="-346075" algn="l" defTabSz="914400" rtl="0" eaLnBrk="1" latinLnBrk="0" hangingPunct="1">
        <a:spcBef>
          <a:spcPct val="20000"/>
        </a:spcBef>
        <a:buClr>
          <a:srgbClr val="908B7E"/>
        </a:buClr>
        <a:buFont typeface="Wingdings" pitchFamily="2" charset="2"/>
        <a:buChar char="§"/>
        <a:defRPr sz="1800" kern="1200">
          <a:solidFill>
            <a:srgbClr val="5F973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nfant-parent.com/" TargetMode="External"/><Relationship Id="rId2" Type="http://schemas.openxmlformats.org/officeDocument/2006/relationships/hyperlink" Target="http://developingchild.harvard.edu/about/" TargetMode="External"/><Relationship Id="rId1" Type="http://schemas.openxmlformats.org/officeDocument/2006/relationships/slideLayout" Target="../slideLayouts/slideLayout2.xml"/><Relationship Id="rId4" Type="http://schemas.openxmlformats.org/officeDocument/2006/relationships/hyperlink" Target="http://www.nctsn.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feature=player_embedded&amp;v=bF3j5UVCS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Caring for Children </a:t>
            </a:r>
            <a:br>
              <a:rPr lang="en-US" sz="2800" b="1" dirty="0" smtClean="0"/>
            </a:br>
            <a:r>
              <a:rPr lang="en-US" sz="2800" b="1" dirty="0" smtClean="0"/>
              <a:t>Who Have </a:t>
            </a:r>
            <a:r>
              <a:rPr lang="en-US" sz="2800" b="1" dirty="0" smtClean="0">
                <a:solidFill>
                  <a:schemeClr val="tx2"/>
                </a:solidFill>
              </a:rPr>
              <a:t>Experienced</a:t>
            </a:r>
            <a:r>
              <a:rPr lang="en-US" sz="2800" b="1" dirty="0" smtClean="0"/>
              <a:t> Trauma</a:t>
            </a:r>
            <a:endParaRPr lang="en-US" sz="2800" b="1" dirty="0"/>
          </a:p>
        </p:txBody>
      </p:sp>
      <p:sp>
        <p:nvSpPr>
          <p:cNvPr id="3" name="Subtitle 2"/>
          <p:cNvSpPr>
            <a:spLocks noGrp="1"/>
          </p:cNvSpPr>
          <p:nvPr>
            <p:ph type="subTitle" idx="1"/>
          </p:nvPr>
        </p:nvSpPr>
        <p:spPr/>
        <p:txBody>
          <a:bodyPr/>
          <a:lstStyle/>
          <a:p>
            <a:r>
              <a:rPr lang="en-US" sz="2800" b="1" dirty="0" smtClean="0"/>
              <a:t>Early Childhood</a:t>
            </a:r>
          </a:p>
          <a:p>
            <a:r>
              <a:rPr lang="en-US" sz="2800" b="1" dirty="0" smtClean="0"/>
              <a:t>(Ages 0 – 5)</a:t>
            </a:r>
            <a:endParaRPr lang="en-US" dirty="0"/>
          </a:p>
          <a:p>
            <a:endParaRPr lang="en-US" dirty="0" smtClean="0"/>
          </a:p>
        </p:txBody>
      </p:sp>
    </p:spTree>
    <p:extLst>
      <p:ext uri="{BB962C8B-B14F-4D97-AF65-F5344CB8AC3E}">
        <p14:creationId xmlns:p14="http://schemas.microsoft.com/office/powerpoint/2010/main" val="396998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Defined</a:t>
            </a:r>
            <a:endParaRPr lang="en-US" dirty="0"/>
          </a:p>
        </p:txBody>
      </p:sp>
      <p:sp>
        <p:nvSpPr>
          <p:cNvPr id="3" name="Content Placeholder 2"/>
          <p:cNvSpPr>
            <a:spLocks noGrp="1"/>
          </p:cNvSpPr>
          <p:nvPr>
            <p:ph idx="1"/>
          </p:nvPr>
        </p:nvSpPr>
        <p:spPr/>
        <p:txBody>
          <a:bodyPr/>
          <a:lstStyle/>
          <a:p>
            <a:r>
              <a:rPr lang="en-US" dirty="0" smtClean="0"/>
              <a:t>Attachment refers to the quality of a child’s connection to or relationship with parents</a:t>
            </a:r>
          </a:p>
          <a:p>
            <a:endParaRPr lang="en-US" dirty="0" smtClean="0"/>
          </a:p>
          <a:p>
            <a:r>
              <a:rPr lang="en-US" dirty="0" smtClean="0"/>
              <a:t>Attachment behavior is:</a:t>
            </a:r>
          </a:p>
          <a:p>
            <a:pPr lvl="1"/>
            <a:r>
              <a:rPr lang="en-US" dirty="0" smtClean="0"/>
              <a:t>Seeking safety</a:t>
            </a:r>
          </a:p>
          <a:p>
            <a:pPr lvl="1"/>
            <a:r>
              <a:rPr lang="en-US" dirty="0" smtClean="0"/>
              <a:t>Receiving comfort</a:t>
            </a:r>
          </a:p>
          <a:p>
            <a:pPr lvl="1"/>
            <a:r>
              <a:rPr lang="en-US" dirty="0" smtClean="0"/>
              <a:t>Getting help to get needs met</a:t>
            </a:r>
          </a:p>
          <a:p>
            <a:pPr lvl="1"/>
            <a:endParaRPr lang="en-US" dirty="0" smtClean="0"/>
          </a:p>
        </p:txBody>
      </p:sp>
      <p:pic>
        <p:nvPicPr>
          <p:cNvPr id="2051" name="Picture 3" descr="C:\Users\NONWERE\Desktop\Latin secure attachmen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36913"/>
            <a:ext cx="2766643"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FEB241-ACCC-46B0-AC7A-FD94C0C59EC9}" type="slidenum">
              <a:rPr lang="en-US" smtClean="0"/>
              <a:t>10</a:t>
            </a:fld>
            <a:endParaRPr lang="en-US"/>
          </a:p>
        </p:txBody>
      </p:sp>
    </p:spTree>
    <p:extLst>
      <p:ext uri="{BB962C8B-B14F-4D97-AF65-F5344CB8AC3E}">
        <p14:creationId xmlns:p14="http://schemas.microsoft.com/office/powerpoint/2010/main" val="1011769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Blueprints</a:t>
            </a:r>
            <a:endParaRPr lang="en-US" dirty="0"/>
          </a:p>
        </p:txBody>
      </p:sp>
      <p:sp>
        <p:nvSpPr>
          <p:cNvPr id="3" name="Content Placeholder 2"/>
          <p:cNvSpPr>
            <a:spLocks noGrp="1"/>
          </p:cNvSpPr>
          <p:nvPr>
            <p:ph idx="1"/>
          </p:nvPr>
        </p:nvSpPr>
        <p:spPr/>
        <p:txBody>
          <a:bodyPr/>
          <a:lstStyle/>
          <a:p>
            <a:pPr marL="0" indent="0">
              <a:buNone/>
            </a:pPr>
            <a:r>
              <a:rPr lang="en-US" b="1" dirty="0" smtClean="0"/>
              <a:t>Internal Working Model</a:t>
            </a:r>
          </a:p>
          <a:p>
            <a:r>
              <a:rPr lang="en-US" dirty="0" smtClean="0"/>
              <a:t>Based on experience with parent</a:t>
            </a:r>
          </a:p>
          <a:p>
            <a:r>
              <a:rPr lang="en-US" dirty="0" smtClean="0"/>
              <a:t>Not conscious choices</a:t>
            </a:r>
          </a:p>
          <a:p>
            <a:r>
              <a:rPr lang="en-US" dirty="0" smtClean="0"/>
              <a:t>Formed in 1</a:t>
            </a:r>
            <a:r>
              <a:rPr lang="en-US" baseline="30000" dirty="0" smtClean="0"/>
              <a:t>st</a:t>
            </a:r>
            <a:r>
              <a:rPr lang="en-US" dirty="0" smtClean="0"/>
              <a:t> year</a:t>
            </a:r>
          </a:p>
          <a:p>
            <a:r>
              <a:rPr lang="en-US" dirty="0" smtClean="0"/>
              <a:t>Lasting, resistant to change</a:t>
            </a:r>
          </a:p>
          <a:p>
            <a:r>
              <a:rPr lang="en-US" dirty="0" smtClean="0"/>
              <a:t>Feelings about:</a:t>
            </a:r>
          </a:p>
          <a:p>
            <a:pPr lvl="1"/>
            <a:r>
              <a:rPr lang="en-US" dirty="0" smtClean="0"/>
              <a:t>Self-worth</a:t>
            </a:r>
          </a:p>
          <a:p>
            <a:pPr lvl="1"/>
            <a:r>
              <a:rPr lang="en-US" dirty="0" smtClean="0"/>
              <a:t>Other’s trustworthiness</a:t>
            </a:r>
          </a:p>
          <a:p>
            <a:pPr lvl="1"/>
            <a:r>
              <a:rPr lang="en-US" dirty="0" smtClean="0"/>
              <a:t>Safety in the world</a:t>
            </a:r>
            <a:endParaRPr lang="en-US" dirty="0"/>
          </a:p>
        </p:txBody>
      </p:sp>
      <p:pic>
        <p:nvPicPr>
          <p:cNvPr id="1026" name="Picture 2" descr="C:\Users\NONWERE\Desktop\Mocha Christmas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667000"/>
            <a:ext cx="2633636" cy="32918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FEB241-ACCC-46B0-AC7A-FD94C0C59EC9}" type="slidenum">
              <a:rPr lang="en-US" smtClean="0"/>
              <a:t>11</a:t>
            </a:fld>
            <a:endParaRPr lang="en-US"/>
          </a:p>
        </p:txBody>
      </p:sp>
    </p:spTree>
    <p:extLst>
      <p:ext uri="{BB962C8B-B14F-4D97-AF65-F5344CB8AC3E}">
        <p14:creationId xmlns:p14="http://schemas.microsoft.com/office/powerpoint/2010/main" val="249912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Florida mother drives van with children into ocean – ages 8, 10 &amp; 3</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7" name="Picture 3" descr="C:\Users\NONWERE\Desktop\140308081419-newday-inter-valencia-mom-charged-00011909-story-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FEB241-ACCC-46B0-AC7A-FD94C0C59EC9}" type="slidenum">
              <a:rPr lang="en-US" smtClean="0"/>
              <a:t>12</a:t>
            </a:fld>
            <a:endParaRPr lang="en-US"/>
          </a:p>
        </p:txBody>
      </p:sp>
    </p:spTree>
    <p:extLst>
      <p:ext uri="{BB962C8B-B14F-4D97-AF65-F5344CB8AC3E}">
        <p14:creationId xmlns:p14="http://schemas.microsoft.com/office/powerpoint/2010/main" val="942120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Ebony Wilkerson</a:t>
            </a:r>
            <a:endParaRPr lang="en-US" dirty="0"/>
          </a:p>
        </p:txBody>
      </p:sp>
      <p:sp>
        <p:nvSpPr>
          <p:cNvPr id="3" name="Content Placeholder 2"/>
          <p:cNvSpPr>
            <a:spLocks noGrp="1"/>
          </p:cNvSpPr>
          <p:nvPr>
            <p:ph idx="1"/>
          </p:nvPr>
        </p:nvSpPr>
        <p:spPr/>
        <p:txBody>
          <a:bodyPr/>
          <a:lstStyle/>
          <a:p>
            <a:r>
              <a:rPr lang="en-US" dirty="0" smtClean="0"/>
              <a:t>Mental Illness</a:t>
            </a:r>
          </a:p>
          <a:p>
            <a:endParaRPr lang="en-US" dirty="0" smtClean="0"/>
          </a:p>
          <a:p>
            <a:r>
              <a:rPr lang="en-US" dirty="0" smtClean="0"/>
              <a:t>Domestic Violence	</a:t>
            </a:r>
          </a:p>
          <a:p>
            <a:endParaRPr lang="en-US" dirty="0" smtClean="0"/>
          </a:p>
          <a:p>
            <a:r>
              <a:rPr lang="en-US" dirty="0" smtClean="0"/>
              <a:t>Pregnant</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13</a:t>
            </a:fld>
            <a:endParaRPr lang="en-US"/>
          </a:p>
        </p:txBody>
      </p:sp>
    </p:spTree>
    <p:extLst>
      <p:ext uri="{BB962C8B-B14F-4D97-AF65-F5344CB8AC3E}">
        <p14:creationId xmlns:p14="http://schemas.microsoft.com/office/powerpoint/2010/main" val="253851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p:txBody>
          <a:bodyPr/>
          <a:lstStyle/>
          <a:p>
            <a:r>
              <a:rPr lang="en-US" dirty="0" smtClean="0"/>
              <a:t>Parents and children function according to the relational problem built in their first relationships</a:t>
            </a:r>
          </a:p>
          <a:p>
            <a:endParaRPr lang="en-US" dirty="0" smtClean="0"/>
          </a:p>
          <a:p>
            <a:r>
              <a:rPr lang="en-US" dirty="0" smtClean="0"/>
              <a:t>If parents were </a:t>
            </a:r>
            <a:r>
              <a:rPr lang="en-US" i="1" dirty="0" smtClean="0"/>
              <a:t>frightening</a:t>
            </a:r>
            <a:r>
              <a:rPr lang="en-US" dirty="0" smtClean="0"/>
              <a:t> or </a:t>
            </a:r>
            <a:r>
              <a:rPr lang="en-US" i="1" dirty="0" smtClean="0"/>
              <a:t>neglectful</a:t>
            </a:r>
            <a:r>
              <a:rPr lang="en-US" dirty="0" smtClean="0"/>
              <a:t>, attachment difficulties may be created</a:t>
            </a:r>
          </a:p>
          <a:p>
            <a:endParaRPr lang="en-US" dirty="0" smtClean="0"/>
          </a:p>
          <a:p>
            <a:r>
              <a:rPr lang="en-US" dirty="0" smtClean="0"/>
              <a:t>A child cannot be disciplined out of this problem</a:t>
            </a:r>
          </a:p>
          <a:p>
            <a:endParaRPr lang="en-US" dirty="0" smtClean="0"/>
          </a:p>
          <a:p>
            <a:r>
              <a:rPr lang="en-US" dirty="0" smtClean="0"/>
              <a:t>A child needs to experience nurturing parents</a:t>
            </a:r>
          </a:p>
          <a:p>
            <a:endParaRPr lang="en-US" dirty="0" smtClean="0"/>
          </a:p>
          <a:p>
            <a:r>
              <a:rPr lang="en-US" dirty="0" smtClean="0"/>
              <a:t>Nurturing experiences revise their blueprint</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14</a:t>
            </a:fld>
            <a:endParaRPr lang="en-US"/>
          </a:p>
        </p:txBody>
      </p:sp>
    </p:spTree>
    <p:extLst>
      <p:ext uri="{BB962C8B-B14F-4D97-AF65-F5344CB8AC3E}">
        <p14:creationId xmlns:p14="http://schemas.microsoft.com/office/powerpoint/2010/main" val="2179176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Styles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Almost two-thirds of adults are secure/autonomous (60-65%)</a:t>
            </a:r>
          </a:p>
          <a:p>
            <a:endParaRPr lang="en-US" dirty="0" smtClean="0"/>
          </a:p>
          <a:p>
            <a:r>
              <a:rPr lang="en-US" dirty="0" smtClean="0"/>
              <a:t>About 20% are avoidant/dismissive</a:t>
            </a:r>
          </a:p>
          <a:p>
            <a:endParaRPr lang="en-US" dirty="0" smtClean="0"/>
          </a:p>
          <a:p>
            <a:r>
              <a:rPr lang="en-US" dirty="0" smtClean="0"/>
              <a:t>About 10% are preoccupied</a:t>
            </a:r>
          </a:p>
          <a:p>
            <a:endParaRPr lang="en-US" dirty="0" smtClean="0"/>
          </a:p>
          <a:p>
            <a:r>
              <a:rPr lang="en-US" dirty="0" smtClean="0"/>
              <a:t>About 5-10% are unresolved</a:t>
            </a:r>
          </a:p>
          <a:p>
            <a:endParaRPr lang="en-US" dirty="0"/>
          </a:p>
          <a:p>
            <a:r>
              <a:rPr lang="en-US" dirty="0" smtClean="0"/>
              <a:t>Children are more likely to have the same style as parents</a:t>
            </a:r>
          </a:p>
          <a:p>
            <a:endParaRPr lang="en-US" dirty="0" smtClean="0"/>
          </a:p>
          <a:p>
            <a:r>
              <a:rPr lang="en-US" dirty="0" smtClean="0"/>
              <a:t>Foster children are more likely to be “secure” if foster parents are also secure/autonomous</a:t>
            </a:r>
          </a:p>
          <a:p>
            <a:pPr marL="3200400" lvl="7" indent="0">
              <a:buNone/>
            </a:pPr>
            <a:r>
              <a:rPr lang="en-US" dirty="0" smtClean="0"/>
              <a:t>		 </a:t>
            </a:r>
            <a:r>
              <a:rPr lang="en-US" sz="1200" dirty="0" smtClean="0"/>
              <a:t>- Dozier et al., 2000</a:t>
            </a:r>
            <a:endParaRPr lang="en-US" sz="1200" dirty="0"/>
          </a:p>
        </p:txBody>
      </p:sp>
      <p:sp>
        <p:nvSpPr>
          <p:cNvPr id="4" name="Slide Number Placeholder 3"/>
          <p:cNvSpPr>
            <a:spLocks noGrp="1"/>
          </p:cNvSpPr>
          <p:nvPr>
            <p:ph type="sldNum" sz="quarter" idx="12"/>
          </p:nvPr>
        </p:nvSpPr>
        <p:spPr/>
        <p:txBody>
          <a:bodyPr/>
          <a:lstStyle/>
          <a:p>
            <a:fld id="{B5FEB241-ACCC-46B0-AC7A-FD94C0C59EC9}" type="slidenum">
              <a:rPr lang="en-US" smtClean="0"/>
              <a:t>15</a:t>
            </a:fld>
            <a:endParaRPr lang="en-US"/>
          </a:p>
        </p:txBody>
      </p:sp>
    </p:spTree>
    <p:extLst>
      <p:ext uri="{BB962C8B-B14F-4D97-AF65-F5344CB8AC3E}">
        <p14:creationId xmlns:p14="http://schemas.microsoft.com/office/powerpoint/2010/main" val="2494369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so important?</a:t>
            </a:r>
            <a:endParaRPr lang="en-US" dirty="0"/>
          </a:p>
        </p:txBody>
      </p:sp>
      <p:sp>
        <p:nvSpPr>
          <p:cNvPr id="3" name="Content Placeholder 2"/>
          <p:cNvSpPr>
            <a:spLocks noGrp="1"/>
          </p:cNvSpPr>
          <p:nvPr>
            <p:ph idx="1"/>
          </p:nvPr>
        </p:nvSpPr>
        <p:spPr/>
        <p:txBody>
          <a:bodyPr/>
          <a:lstStyle/>
          <a:p>
            <a:pPr marL="0" indent="0">
              <a:buNone/>
            </a:pPr>
            <a:r>
              <a:rPr lang="en-US" dirty="0" smtClean="0"/>
              <a:t>As parents, if we understand our attachment styles and we know what parenting roadmaps we automatically use, we are better able to parent with:</a:t>
            </a:r>
          </a:p>
          <a:p>
            <a:pPr lvl="1"/>
            <a:endParaRPr lang="en-US" dirty="0" smtClean="0"/>
          </a:p>
          <a:p>
            <a:pPr lvl="1"/>
            <a:r>
              <a:rPr lang="en-US" dirty="0" smtClean="0"/>
              <a:t>Sensitivity</a:t>
            </a:r>
          </a:p>
          <a:p>
            <a:pPr lvl="1"/>
            <a:r>
              <a:rPr lang="en-US" dirty="0" smtClean="0"/>
              <a:t>Good emotional regulation</a:t>
            </a:r>
          </a:p>
          <a:p>
            <a:pPr lvl="1"/>
            <a:r>
              <a:rPr lang="en-US" dirty="0" smtClean="0"/>
              <a:t>Good behavioral regulation</a:t>
            </a:r>
          </a:p>
          <a:p>
            <a:pPr lvl="1"/>
            <a:r>
              <a:rPr lang="en-US" dirty="0" smtClean="0"/>
              <a:t>Using kindness and mindfulness</a:t>
            </a:r>
          </a:p>
          <a:p>
            <a:pPr lvl="1"/>
            <a:endParaRPr lang="en-US" dirty="0"/>
          </a:p>
          <a:p>
            <a:pPr marL="457200" lvl="1" indent="0">
              <a:buNone/>
            </a:pPr>
            <a:r>
              <a:rPr lang="en-US" i="1" dirty="0" smtClean="0"/>
              <a:t>In other words, we know our buttons and we keep them out of reach!</a:t>
            </a:r>
            <a:endParaRPr lang="en-US" i="1" dirty="0"/>
          </a:p>
        </p:txBody>
      </p:sp>
      <p:sp>
        <p:nvSpPr>
          <p:cNvPr id="4" name="Slide Number Placeholder 3"/>
          <p:cNvSpPr>
            <a:spLocks noGrp="1"/>
          </p:cNvSpPr>
          <p:nvPr>
            <p:ph type="sldNum" sz="quarter" idx="12"/>
          </p:nvPr>
        </p:nvSpPr>
        <p:spPr/>
        <p:txBody>
          <a:bodyPr/>
          <a:lstStyle/>
          <a:p>
            <a:fld id="{B5FEB241-ACCC-46B0-AC7A-FD94C0C59EC9}" type="slidenum">
              <a:rPr lang="en-US" smtClean="0"/>
              <a:t>16</a:t>
            </a:fld>
            <a:endParaRPr lang="en-US"/>
          </a:p>
        </p:txBody>
      </p:sp>
    </p:spTree>
    <p:extLst>
      <p:ext uri="{BB962C8B-B14F-4D97-AF65-F5344CB8AC3E}">
        <p14:creationId xmlns:p14="http://schemas.microsoft.com/office/powerpoint/2010/main" val="3043711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and Attachment</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i="1" dirty="0" smtClean="0"/>
              <a:t>Trauma occurring within the caregiving relationship</a:t>
            </a:r>
          </a:p>
          <a:p>
            <a:endParaRPr lang="en-US" dirty="0" smtClean="0"/>
          </a:p>
          <a:p>
            <a:r>
              <a:rPr lang="en-US" dirty="0" smtClean="0"/>
              <a:t>Parent is </a:t>
            </a:r>
            <a:r>
              <a:rPr lang="en-US" i="1" dirty="0" smtClean="0"/>
              <a:t>frightening</a:t>
            </a:r>
            <a:r>
              <a:rPr lang="en-US" dirty="0" smtClean="0"/>
              <a:t> or </a:t>
            </a:r>
            <a:r>
              <a:rPr lang="en-US" i="1" dirty="0" smtClean="0"/>
              <a:t>frightened</a:t>
            </a:r>
          </a:p>
          <a:p>
            <a:endParaRPr lang="en-US" dirty="0" smtClean="0"/>
          </a:p>
          <a:p>
            <a:r>
              <a:rPr lang="en-US" dirty="0" smtClean="0"/>
              <a:t>Physical, sexual, emotional abuse within the family environment</a:t>
            </a:r>
          </a:p>
          <a:p>
            <a:endParaRPr lang="en-US" dirty="0" smtClean="0"/>
          </a:p>
          <a:p>
            <a:r>
              <a:rPr lang="en-US" dirty="0" smtClean="0"/>
              <a:t>Neglect</a:t>
            </a:r>
          </a:p>
          <a:p>
            <a:pPr lvl="1"/>
            <a:r>
              <a:rPr lang="en-US" dirty="0" smtClean="0"/>
              <a:t>Lack of food</a:t>
            </a:r>
          </a:p>
          <a:p>
            <a:pPr lvl="1"/>
            <a:r>
              <a:rPr lang="en-US" dirty="0" smtClean="0"/>
              <a:t>Lack of parent interaction</a:t>
            </a:r>
          </a:p>
          <a:p>
            <a:pPr marL="339725"/>
            <a:endParaRPr lang="en-US" dirty="0" smtClean="0"/>
          </a:p>
          <a:p>
            <a:pPr marL="339725"/>
            <a:r>
              <a:rPr lang="en-US" dirty="0" smtClean="0"/>
              <a:t>Repeated separations</a:t>
            </a:r>
          </a:p>
          <a:p>
            <a:pPr marL="800100" lvl="1"/>
            <a:r>
              <a:rPr lang="en-US" dirty="0" smtClean="0"/>
              <a:t>Losses of parent figures</a:t>
            </a:r>
          </a:p>
          <a:p>
            <a:pPr marL="800100" lvl="1"/>
            <a:r>
              <a:rPr lang="en-US" dirty="0" smtClean="0"/>
              <a:t>Many caregivers</a:t>
            </a:r>
          </a:p>
          <a:p>
            <a:pPr marL="800100" lvl="1"/>
            <a:r>
              <a:rPr lang="en-US" dirty="0" smtClean="0"/>
              <a:t>Numerous placements</a:t>
            </a:r>
          </a:p>
          <a:p>
            <a:pPr marL="800100" lvl="1"/>
            <a:endParaRPr lang="en-US" dirty="0"/>
          </a:p>
          <a:p>
            <a:pPr marL="454025" lvl="1" indent="0">
              <a:buNone/>
            </a:pPr>
            <a:r>
              <a:rPr lang="en-US" dirty="0" smtClean="0"/>
              <a:t>					</a:t>
            </a:r>
            <a:r>
              <a:rPr lang="en-US" sz="1200" dirty="0" smtClean="0">
                <a:solidFill>
                  <a:schemeClr val="tx1"/>
                </a:solidFill>
              </a:rPr>
              <a:t>- www.attach.org</a:t>
            </a:r>
            <a:endParaRPr lang="en-US" sz="1200" dirty="0">
              <a:solidFill>
                <a:schemeClr val="tx1"/>
              </a:solidFill>
            </a:endParaRPr>
          </a:p>
        </p:txBody>
      </p:sp>
      <p:sp>
        <p:nvSpPr>
          <p:cNvPr id="4" name="Slide Number Placeholder 3"/>
          <p:cNvSpPr>
            <a:spLocks noGrp="1"/>
          </p:cNvSpPr>
          <p:nvPr>
            <p:ph type="sldNum" sz="quarter" idx="12"/>
          </p:nvPr>
        </p:nvSpPr>
        <p:spPr/>
        <p:txBody>
          <a:bodyPr/>
          <a:lstStyle/>
          <a:p>
            <a:fld id="{B5FEB241-ACCC-46B0-AC7A-FD94C0C59EC9}" type="slidenum">
              <a:rPr lang="en-US" smtClean="0"/>
              <a:t>17</a:t>
            </a:fld>
            <a:endParaRPr lang="en-US"/>
          </a:p>
        </p:txBody>
      </p:sp>
    </p:spTree>
    <p:extLst>
      <p:ext uri="{BB962C8B-B14F-4D97-AF65-F5344CB8AC3E}">
        <p14:creationId xmlns:p14="http://schemas.microsoft.com/office/powerpoint/2010/main" val="2494760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Intergenerational Transmission of Trauma</a:t>
            </a:r>
            <a:endParaRPr lang="en-US" dirty="0"/>
          </a:p>
        </p:txBody>
      </p:sp>
      <p:sp>
        <p:nvSpPr>
          <p:cNvPr id="3" name="Content Placeholder 2"/>
          <p:cNvSpPr>
            <a:spLocks noGrp="1"/>
          </p:cNvSpPr>
          <p:nvPr>
            <p:ph idx="1"/>
          </p:nvPr>
        </p:nvSpPr>
        <p:spPr/>
        <p:txBody>
          <a:bodyPr/>
          <a:lstStyle/>
          <a:p>
            <a:r>
              <a:rPr lang="en-US" b="1" dirty="0" smtClean="0"/>
              <a:t>Silence</a:t>
            </a:r>
            <a:r>
              <a:rPr lang="en-US" dirty="0" smtClean="0"/>
              <a:t> – </a:t>
            </a:r>
          </a:p>
          <a:p>
            <a:endParaRPr lang="en-US" dirty="0"/>
          </a:p>
          <a:p>
            <a:pPr marL="0" indent="0">
              <a:buNone/>
            </a:pPr>
            <a:r>
              <a:rPr lang="en-US" dirty="0" smtClean="0"/>
              <a:t>The child senses their parent’s vulnerability and has to avoid anything that will trigger parent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18</a:t>
            </a:fld>
            <a:endParaRPr lang="en-US"/>
          </a:p>
        </p:txBody>
      </p:sp>
    </p:spTree>
    <p:extLst>
      <p:ext uri="{BB962C8B-B14F-4D97-AF65-F5344CB8AC3E}">
        <p14:creationId xmlns:p14="http://schemas.microsoft.com/office/powerpoint/2010/main" val="152987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“Conspiracy of Silence”</a:t>
            </a:r>
            <a:endParaRPr lang="en-US" dirty="0"/>
          </a:p>
        </p:txBody>
      </p:sp>
      <p:sp>
        <p:nvSpPr>
          <p:cNvPr id="3" name="Content Placeholder 2"/>
          <p:cNvSpPr>
            <a:spLocks noGrp="1"/>
          </p:cNvSpPr>
          <p:nvPr>
            <p:ph idx="1"/>
          </p:nvPr>
        </p:nvSpPr>
        <p:spPr/>
        <p:txBody>
          <a:bodyPr/>
          <a:lstStyle/>
          <a:p>
            <a:pPr marL="0" indent="0">
              <a:buNone/>
            </a:pPr>
            <a:r>
              <a:rPr lang="en-US" dirty="0" smtClean="0"/>
              <a:t>“What cannot be talked about can also not be put to rest; and if it is not, the wounds continue to fester from generation to generation.”</a:t>
            </a:r>
          </a:p>
          <a:p>
            <a:pPr marL="0" indent="0">
              <a:buNone/>
            </a:pPr>
            <a:endParaRPr lang="en-US" dirty="0"/>
          </a:p>
          <a:p>
            <a:pPr>
              <a:buFontTx/>
              <a:buChar char="-"/>
            </a:pPr>
            <a:r>
              <a:rPr lang="en-US" dirty="0" smtClean="0"/>
              <a:t>B. </a:t>
            </a:r>
            <a:r>
              <a:rPr lang="en-US" dirty="0" err="1" smtClean="0"/>
              <a:t>Bettelhelm</a:t>
            </a:r>
            <a:r>
              <a:rPr lang="en-US" dirty="0" smtClean="0"/>
              <a:t>, 1984</a:t>
            </a:r>
          </a:p>
          <a:p>
            <a:pPr>
              <a:buFontTx/>
              <a:buChar char="-"/>
            </a:pPr>
            <a:endParaRPr lang="en-US" dirty="0"/>
          </a:p>
          <a:p>
            <a:pPr>
              <a:buFontTx/>
              <a:buChar char="-"/>
            </a:pP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19</a:t>
            </a:fld>
            <a:endParaRPr lang="en-US"/>
          </a:p>
        </p:txBody>
      </p:sp>
    </p:spTree>
    <p:extLst>
      <p:ext uri="{BB962C8B-B14F-4D97-AF65-F5344CB8AC3E}">
        <p14:creationId xmlns:p14="http://schemas.microsoft.com/office/powerpoint/2010/main" val="215294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Social Workers</a:t>
            </a:r>
          </a:p>
          <a:p>
            <a:r>
              <a:rPr lang="en-US" dirty="0" smtClean="0"/>
              <a:t>Clinicians</a:t>
            </a:r>
          </a:p>
          <a:p>
            <a:r>
              <a:rPr lang="en-US" dirty="0" smtClean="0"/>
              <a:t>CASAs</a:t>
            </a:r>
          </a:p>
          <a:p>
            <a:r>
              <a:rPr lang="en-US" dirty="0" smtClean="0"/>
              <a:t>Attorneys</a:t>
            </a:r>
          </a:p>
          <a:p>
            <a:r>
              <a:rPr lang="en-US" dirty="0" smtClean="0"/>
              <a:t>Parents (birth, adoptive, foster, kinship)</a:t>
            </a:r>
          </a:p>
          <a:p>
            <a:r>
              <a:rPr lang="en-US" dirty="0" smtClean="0"/>
              <a:t>Others?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a:t>
            </a:fld>
            <a:endParaRPr lang="en-US"/>
          </a:p>
        </p:txBody>
      </p:sp>
    </p:spTree>
    <p:extLst>
      <p:ext uri="{BB962C8B-B14F-4D97-AF65-F5344CB8AC3E}">
        <p14:creationId xmlns:p14="http://schemas.microsoft.com/office/powerpoint/2010/main" val="253447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Intergenerational Transmission of Trauma</a:t>
            </a:r>
            <a:endParaRPr lang="en-US" dirty="0"/>
          </a:p>
        </p:txBody>
      </p:sp>
      <p:sp>
        <p:nvSpPr>
          <p:cNvPr id="3" name="Content Placeholder 2"/>
          <p:cNvSpPr>
            <a:spLocks noGrp="1"/>
          </p:cNvSpPr>
          <p:nvPr>
            <p:ph idx="1"/>
          </p:nvPr>
        </p:nvSpPr>
        <p:spPr/>
        <p:txBody>
          <a:bodyPr/>
          <a:lstStyle/>
          <a:p>
            <a:r>
              <a:rPr lang="en-US" b="1" dirty="0" smtClean="0"/>
              <a:t>Over-disclosure</a:t>
            </a:r>
          </a:p>
          <a:p>
            <a:pPr marL="0" indent="0">
              <a:buNone/>
            </a:pPr>
            <a:endParaRPr lang="en-US" dirty="0"/>
          </a:p>
          <a:p>
            <a:pPr marL="0" indent="0">
              <a:buNone/>
            </a:pPr>
            <a:r>
              <a:rPr lang="en-US" dirty="0" smtClean="0"/>
              <a:t>The child is traumatized by hearing too much and having no ability to handle it</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20</a:t>
            </a:fld>
            <a:endParaRPr lang="en-US"/>
          </a:p>
        </p:txBody>
      </p:sp>
    </p:spTree>
    <p:extLst>
      <p:ext uri="{BB962C8B-B14F-4D97-AF65-F5344CB8AC3E}">
        <p14:creationId xmlns:p14="http://schemas.microsoft.com/office/powerpoint/2010/main" val="28750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Intergenerational Transmission of Trauma </a:t>
            </a:r>
            <a:endParaRPr lang="en-US" dirty="0"/>
          </a:p>
        </p:txBody>
      </p:sp>
      <p:sp>
        <p:nvSpPr>
          <p:cNvPr id="3" name="Content Placeholder 2"/>
          <p:cNvSpPr>
            <a:spLocks noGrp="1"/>
          </p:cNvSpPr>
          <p:nvPr>
            <p:ph idx="1"/>
          </p:nvPr>
        </p:nvSpPr>
        <p:spPr/>
        <p:txBody>
          <a:bodyPr/>
          <a:lstStyle/>
          <a:p>
            <a:r>
              <a:rPr lang="en-US" b="1" dirty="0" smtClean="0"/>
              <a:t>Identification</a:t>
            </a:r>
          </a:p>
          <a:p>
            <a:endParaRPr lang="en-US" dirty="0"/>
          </a:p>
          <a:p>
            <a:pPr marL="0" indent="0">
              <a:buNone/>
            </a:pPr>
            <a:r>
              <a:rPr lang="en-US" dirty="0" smtClean="0"/>
              <a:t>The child is repeatedly exposed to symptoms &gt; identifies with parent’s role as victim and mimics parent’s behavior</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21</a:t>
            </a:fld>
            <a:endParaRPr lang="en-US"/>
          </a:p>
        </p:txBody>
      </p:sp>
    </p:spTree>
    <p:extLst>
      <p:ext uri="{BB962C8B-B14F-4D97-AF65-F5344CB8AC3E}">
        <p14:creationId xmlns:p14="http://schemas.microsoft.com/office/powerpoint/2010/main" val="173129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Intergenerational Transmission of Trauma</a:t>
            </a:r>
            <a:endParaRPr lang="en-US" dirty="0"/>
          </a:p>
        </p:txBody>
      </p:sp>
      <p:sp>
        <p:nvSpPr>
          <p:cNvPr id="3" name="Content Placeholder 2"/>
          <p:cNvSpPr>
            <a:spLocks noGrp="1"/>
          </p:cNvSpPr>
          <p:nvPr>
            <p:ph idx="1"/>
          </p:nvPr>
        </p:nvSpPr>
        <p:spPr/>
        <p:txBody>
          <a:bodyPr/>
          <a:lstStyle/>
          <a:p>
            <a:r>
              <a:rPr lang="en-US" b="1" dirty="0" smtClean="0"/>
              <a:t>Re-enactment</a:t>
            </a:r>
          </a:p>
          <a:p>
            <a:endParaRPr lang="en-US" dirty="0"/>
          </a:p>
          <a:p>
            <a:pPr marL="0" indent="0">
              <a:buNone/>
            </a:pPr>
            <a:r>
              <a:rPr lang="en-US" dirty="0" smtClean="0"/>
              <a:t>The survivor (i.e., parent) re-enacts the trauma and in the process traumatizes the child or produces similar feelings.</a:t>
            </a:r>
          </a:p>
          <a:p>
            <a:pPr marL="0" indent="0">
              <a:buNone/>
            </a:pPr>
            <a:endParaRPr lang="en-US" dirty="0" smtClean="0"/>
          </a:p>
          <a:p>
            <a:r>
              <a:rPr lang="en-US" dirty="0" smtClean="0"/>
              <a:t>	Usually unconscious</a:t>
            </a:r>
          </a:p>
          <a:p>
            <a:pPr marL="0" indent="0">
              <a:buNone/>
            </a:pPr>
            <a:endParaRPr lang="en-US" dirty="0" smtClean="0"/>
          </a:p>
          <a:p>
            <a:r>
              <a:rPr lang="en-US" dirty="0" smtClean="0"/>
              <a:t>	Can endanger child</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22</a:t>
            </a:fld>
            <a:endParaRPr lang="en-US"/>
          </a:p>
        </p:txBody>
      </p:sp>
    </p:spTree>
    <p:extLst>
      <p:ext uri="{BB962C8B-B14F-4D97-AF65-F5344CB8AC3E}">
        <p14:creationId xmlns:p14="http://schemas.microsoft.com/office/powerpoint/2010/main" val="94280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Infants</a:t>
            </a:r>
            <a:endParaRPr lang="en-US" dirty="0"/>
          </a:p>
        </p:txBody>
      </p:sp>
      <p:sp>
        <p:nvSpPr>
          <p:cNvPr id="3" name="Content Placeholder 2"/>
          <p:cNvSpPr>
            <a:spLocks noGrp="1"/>
          </p:cNvSpPr>
          <p:nvPr>
            <p:ph idx="1"/>
          </p:nvPr>
        </p:nvSpPr>
        <p:spPr/>
        <p:txBody>
          <a:bodyPr/>
          <a:lstStyle/>
          <a:p>
            <a:r>
              <a:rPr lang="en-US" dirty="0" smtClean="0"/>
              <a:t>Maternal PTSD symptoms significantly impact infants’ behavior and the ability to develop secure attachments.</a:t>
            </a:r>
          </a:p>
          <a:p>
            <a:endParaRPr lang="en-US" dirty="0"/>
          </a:p>
          <a:p>
            <a:pPr marL="0" indent="0">
              <a:buNone/>
            </a:pPr>
            <a:r>
              <a:rPr lang="en-US" dirty="0" smtClean="0"/>
              <a:t>				</a:t>
            </a:r>
            <a:r>
              <a:rPr lang="en-US" sz="1200" dirty="0" smtClean="0"/>
              <a:t>- </a:t>
            </a:r>
            <a:r>
              <a:rPr lang="en-US" sz="1200" dirty="0" err="1" smtClean="0"/>
              <a:t>Schuengal</a:t>
            </a:r>
            <a:r>
              <a:rPr lang="en-US" sz="1200" dirty="0" smtClean="0"/>
              <a:t>, 1999</a:t>
            </a:r>
          </a:p>
          <a:p>
            <a:endParaRPr lang="en-US" sz="1200" dirty="0"/>
          </a:p>
        </p:txBody>
      </p:sp>
      <p:sp>
        <p:nvSpPr>
          <p:cNvPr id="4" name="Slide Number Placeholder 3"/>
          <p:cNvSpPr>
            <a:spLocks noGrp="1"/>
          </p:cNvSpPr>
          <p:nvPr>
            <p:ph type="sldNum" sz="quarter" idx="12"/>
          </p:nvPr>
        </p:nvSpPr>
        <p:spPr/>
        <p:txBody>
          <a:bodyPr/>
          <a:lstStyle/>
          <a:p>
            <a:fld id="{B5FEB241-ACCC-46B0-AC7A-FD94C0C59EC9}" type="slidenum">
              <a:rPr lang="en-US" smtClean="0"/>
              <a:t>23</a:t>
            </a:fld>
            <a:endParaRPr lang="en-US"/>
          </a:p>
        </p:txBody>
      </p:sp>
    </p:spTree>
    <p:extLst>
      <p:ext uri="{BB962C8B-B14F-4D97-AF65-F5344CB8AC3E}">
        <p14:creationId xmlns:p14="http://schemas.microsoft.com/office/powerpoint/2010/main" val="2030662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on Children Living with a Parent with PTSD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Feelings of shame</a:t>
            </a:r>
          </a:p>
          <a:p>
            <a:endParaRPr lang="en-US" dirty="0" smtClean="0"/>
          </a:p>
          <a:p>
            <a:r>
              <a:rPr lang="en-US" dirty="0" smtClean="0"/>
              <a:t>Feeling angry, but helpless to do anything about it and guilt about feeling angry</a:t>
            </a:r>
          </a:p>
          <a:p>
            <a:endParaRPr lang="en-US" dirty="0" smtClean="0"/>
          </a:p>
          <a:p>
            <a:r>
              <a:rPr lang="en-US" dirty="0" smtClean="0"/>
              <a:t>Feeling invisible</a:t>
            </a:r>
          </a:p>
          <a:p>
            <a:endParaRPr lang="en-US" dirty="0" smtClean="0"/>
          </a:p>
          <a:p>
            <a:r>
              <a:rPr lang="en-US" dirty="0" smtClean="0"/>
              <a:t>Emotional needs neglected</a:t>
            </a:r>
          </a:p>
          <a:p>
            <a:endParaRPr lang="en-US" dirty="0" smtClean="0"/>
          </a:p>
          <a:p>
            <a:r>
              <a:rPr lang="en-US" dirty="0" smtClean="0"/>
              <a:t>Self-blame and low self-esteem</a:t>
            </a:r>
          </a:p>
          <a:p>
            <a:endParaRPr lang="en-US" dirty="0" smtClean="0"/>
          </a:p>
          <a:p>
            <a:r>
              <a:rPr lang="en-US" dirty="0" smtClean="0"/>
              <a:t>Jumpy and nervous</a:t>
            </a:r>
          </a:p>
          <a:p>
            <a:endParaRPr lang="en-US" dirty="0" smtClean="0"/>
          </a:p>
          <a:p>
            <a:r>
              <a:rPr lang="en-US" dirty="0" smtClean="0"/>
              <a:t>Exhaustion from being parent’s caretaker</a:t>
            </a:r>
          </a:p>
        </p:txBody>
      </p:sp>
      <p:sp>
        <p:nvSpPr>
          <p:cNvPr id="4" name="Slide Number Placeholder 3"/>
          <p:cNvSpPr>
            <a:spLocks noGrp="1"/>
          </p:cNvSpPr>
          <p:nvPr>
            <p:ph type="sldNum" sz="quarter" idx="12"/>
          </p:nvPr>
        </p:nvSpPr>
        <p:spPr/>
        <p:txBody>
          <a:bodyPr/>
          <a:lstStyle/>
          <a:p>
            <a:fld id="{B5FEB241-ACCC-46B0-AC7A-FD94C0C59EC9}" type="slidenum">
              <a:rPr lang="en-US" smtClean="0"/>
              <a:t>24</a:t>
            </a:fld>
            <a:endParaRPr lang="en-US"/>
          </a:p>
        </p:txBody>
      </p:sp>
    </p:spTree>
    <p:extLst>
      <p:ext uri="{BB962C8B-B14F-4D97-AF65-F5344CB8AC3E}">
        <p14:creationId xmlns:p14="http://schemas.microsoft.com/office/powerpoint/2010/main" val="302357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Violence</a:t>
            </a:r>
            <a:endParaRPr lang="en-US" dirty="0"/>
          </a:p>
        </p:txBody>
      </p:sp>
      <p:sp>
        <p:nvSpPr>
          <p:cNvPr id="3" name="Content Placeholder 2"/>
          <p:cNvSpPr>
            <a:spLocks noGrp="1"/>
          </p:cNvSpPr>
          <p:nvPr>
            <p:ph idx="1"/>
          </p:nvPr>
        </p:nvSpPr>
        <p:spPr/>
        <p:txBody>
          <a:bodyPr/>
          <a:lstStyle/>
          <a:p>
            <a:r>
              <a:rPr lang="en-US" dirty="0" smtClean="0"/>
              <a:t>Intergenerational transfer of PTSD and unresolved trauma</a:t>
            </a:r>
          </a:p>
          <a:p>
            <a:endParaRPr lang="en-US" dirty="0" smtClean="0"/>
          </a:p>
          <a:p>
            <a:r>
              <a:rPr lang="en-US" dirty="0" smtClean="0"/>
              <a:t>Untreated family violence victims suffer from chronic or delayed PTSD</a:t>
            </a:r>
          </a:p>
          <a:p>
            <a:endParaRPr lang="en-US" dirty="0" smtClean="0"/>
          </a:p>
          <a:p>
            <a:r>
              <a:rPr lang="en-US" dirty="0" smtClean="0"/>
              <a:t>The trauma history becomes the central organizing factor in these families across generations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25</a:t>
            </a:fld>
            <a:endParaRPr lang="en-US"/>
          </a:p>
        </p:txBody>
      </p:sp>
    </p:spTree>
    <p:extLst>
      <p:ext uri="{BB962C8B-B14F-4D97-AF65-F5344CB8AC3E}">
        <p14:creationId xmlns:p14="http://schemas.microsoft.com/office/powerpoint/2010/main" val="258867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Do PTSD Symptoms Affect Parenting? </a:t>
            </a:r>
            <a:endParaRPr lang="en-US" dirty="0"/>
          </a:p>
        </p:txBody>
      </p:sp>
      <p:sp>
        <p:nvSpPr>
          <p:cNvPr id="3" name="Content Placeholder 2"/>
          <p:cNvSpPr>
            <a:spLocks noGrp="1"/>
          </p:cNvSpPr>
          <p:nvPr>
            <p:ph idx="1"/>
          </p:nvPr>
        </p:nvSpPr>
        <p:spPr/>
        <p:txBody>
          <a:bodyPr/>
          <a:lstStyle/>
          <a:p>
            <a:r>
              <a:rPr lang="en-US" dirty="0" smtClean="0"/>
              <a:t>Intrusive Symptoms</a:t>
            </a:r>
          </a:p>
          <a:p>
            <a:pPr lvl="1"/>
            <a:r>
              <a:rPr lang="en-US" dirty="0" smtClean="0"/>
              <a:t>Parent feels out of control, is unpredictable – affects trust</a:t>
            </a:r>
          </a:p>
          <a:p>
            <a:pPr lvl="1"/>
            <a:endParaRPr lang="en-US" dirty="0" smtClean="0"/>
          </a:p>
          <a:p>
            <a:pPr lvl="1"/>
            <a:r>
              <a:rPr lang="en-US" dirty="0" smtClean="0"/>
              <a:t>Parent reacts with anger to flashbacks – fear, self-blame, shame</a:t>
            </a:r>
          </a:p>
          <a:p>
            <a:pPr lvl="1"/>
            <a:endParaRPr lang="en-US" dirty="0" smtClean="0"/>
          </a:p>
          <a:p>
            <a:pPr lvl="1"/>
            <a:r>
              <a:rPr lang="en-US" dirty="0" smtClean="0"/>
              <a:t>Child may resent that life revolves around parent’s crises (Porterfield, 1996)</a:t>
            </a:r>
          </a:p>
          <a:p>
            <a:pPr lvl="1"/>
            <a:endParaRPr lang="en-US" dirty="0" smtClean="0"/>
          </a:p>
          <a:p>
            <a:pPr lvl="1"/>
            <a:r>
              <a:rPr lang="en-US" dirty="0" smtClean="0"/>
              <a:t>Parent is pre-occupied, adult trauma takes precedence over child’s needs (</a:t>
            </a:r>
            <a:r>
              <a:rPr lang="en-US" dirty="0" err="1" smtClean="0"/>
              <a:t>Scheeringa</a:t>
            </a:r>
            <a:r>
              <a:rPr lang="en-US" dirty="0" smtClean="0"/>
              <a:t> and </a:t>
            </a:r>
            <a:r>
              <a:rPr lang="en-US" dirty="0" err="1" smtClean="0"/>
              <a:t>Zeanah</a:t>
            </a:r>
            <a:r>
              <a:rPr lang="en-US" dirty="0" smtClean="0"/>
              <a:t>, 2001)</a:t>
            </a:r>
          </a:p>
          <a:p>
            <a:pPr lvl="1"/>
            <a:endParaRPr lang="en-US" dirty="0" smtClean="0"/>
          </a:p>
          <a:p>
            <a:pPr lvl="1"/>
            <a:r>
              <a:rPr lang="en-US" dirty="0" smtClean="0"/>
              <a:t>Parent may react as if the child is part of flashback</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26</a:t>
            </a:fld>
            <a:endParaRPr lang="en-US"/>
          </a:p>
        </p:txBody>
      </p:sp>
    </p:spTree>
    <p:extLst>
      <p:ext uri="{BB962C8B-B14F-4D97-AF65-F5344CB8AC3E}">
        <p14:creationId xmlns:p14="http://schemas.microsoft.com/office/powerpoint/2010/main" val="1484216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Nightmares and Insomnia</a:t>
            </a:r>
            <a:endParaRPr lang="en-US" dirty="0"/>
          </a:p>
        </p:txBody>
      </p:sp>
      <p:sp>
        <p:nvSpPr>
          <p:cNvPr id="3" name="Content Placeholder 2"/>
          <p:cNvSpPr>
            <a:spLocks noGrp="1"/>
          </p:cNvSpPr>
          <p:nvPr>
            <p:ph idx="1"/>
          </p:nvPr>
        </p:nvSpPr>
        <p:spPr/>
        <p:txBody>
          <a:bodyPr/>
          <a:lstStyle/>
          <a:p>
            <a:r>
              <a:rPr lang="en-US" dirty="0" smtClean="0"/>
              <a:t>Makes for cranky parents, snap at child</a:t>
            </a:r>
          </a:p>
          <a:p>
            <a:endParaRPr lang="en-US" dirty="0"/>
          </a:p>
          <a:p>
            <a:r>
              <a:rPr lang="en-US" dirty="0" smtClean="0"/>
              <a:t>Startling a sleeping parent can result in abuse</a:t>
            </a:r>
          </a:p>
          <a:p>
            <a:endParaRPr lang="en-US" dirty="0"/>
          </a:p>
          <a:p>
            <a:r>
              <a:rPr lang="en-US" dirty="0" smtClean="0"/>
              <a:t>Nightmares may be scary to watch for a young child</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27</a:t>
            </a:fld>
            <a:endParaRPr lang="en-US"/>
          </a:p>
        </p:txBody>
      </p:sp>
    </p:spTree>
    <p:extLst>
      <p:ext uri="{BB962C8B-B14F-4D97-AF65-F5344CB8AC3E}">
        <p14:creationId xmlns:p14="http://schemas.microsoft.com/office/powerpoint/2010/main" val="226475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Avoidance Symptoms</a:t>
            </a:r>
            <a:endParaRPr lang="en-US" dirty="0"/>
          </a:p>
        </p:txBody>
      </p:sp>
      <p:sp>
        <p:nvSpPr>
          <p:cNvPr id="3" name="Content Placeholder 2"/>
          <p:cNvSpPr>
            <a:spLocks noGrp="1"/>
          </p:cNvSpPr>
          <p:nvPr>
            <p:ph idx="1"/>
          </p:nvPr>
        </p:nvSpPr>
        <p:spPr/>
        <p:txBody>
          <a:bodyPr/>
          <a:lstStyle/>
          <a:p>
            <a:r>
              <a:rPr lang="en-US" dirty="0" smtClean="0"/>
              <a:t>Parent avoids triggers or crowds so family avoids activities (Porterfield, 1996)</a:t>
            </a:r>
          </a:p>
          <a:p>
            <a:endParaRPr lang="en-US" dirty="0" smtClean="0"/>
          </a:p>
          <a:p>
            <a:r>
              <a:rPr lang="en-US" dirty="0" smtClean="0"/>
              <a:t>Parent is unable to go to school events or play with child</a:t>
            </a:r>
          </a:p>
          <a:p>
            <a:endParaRPr lang="en-US" dirty="0" smtClean="0"/>
          </a:p>
          <a:p>
            <a:r>
              <a:rPr lang="en-US" dirty="0" smtClean="0"/>
              <a:t>Parent cannot handle noise, snaps at child for normal toddler behavior</a:t>
            </a:r>
          </a:p>
          <a:p>
            <a:endParaRPr lang="en-US" dirty="0" smtClean="0"/>
          </a:p>
          <a:p>
            <a:r>
              <a:rPr lang="en-US" dirty="0" smtClean="0"/>
              <a:t>Child cannot have play dates because parent can’t handle it or is unpredictable</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28</a:t>
            </a:fld>
            <a:endParaRPr lang="en-US"/>
          </a:p>
        </p:txBody>
      </p:sp>
    </p:spTree>
    <p:extLst>
      <p:ext uri="{BB962C8B-B14F-4D97-AF65-F5344CB8AC3E}">
        <p14:creationId xmlns:p14="http://schemas.microsoft.com/office/powerpoint/2010/main" val="3560159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Avoidance of Triggers</a:t>
            </a:r>
            <a:endParaRPr lang="en-US" dirty="0"/>
          </a:p>
        </p:txBody>
      </p:sp>
      <p:sp>
        <p:nvSpPr>
          <p:cNvPr id="3" name="Content Placeholder 2"/>
          <p:cNvSpPr>
            <a:spLocks noGrp="1"/>
          </p:cNvSpPr>
          <p:nvPr>
            <p:ph idx="1"/>
          </p:nvPr>
        </p:nvSpPr>
        <p:spPr/>
        <p:txBody>
          <a:bodyPr/>
          <a:lstStyle/>
          <a:p>
            <a:pPr marL="0" indent="0">
              <a:buNone/>
            </a:pPr>
            <a:r>
              <a:rPr lang="en-US" dirty="0" smtClean="0"/>
              <a:t>“In an attempt to avoid thinking about the trauma, people with PTSD often blame the trigger instead of the trauma for their feelings . . ., many times, they blame their family.”  </a:t>
            </a:r>
          </a:p>
          <a:p>
            <a:pPr marL="0" indent="0">
              <a:buNone/>
            </a:pPr>
            <a:endParaRPr lang="en-US" dirty="0"/>
          </a:p>
          <a:p>
            <a:pPr marL="0" indent="0">
              <a:buNone/>
            </a:pPr>
            <a:r>
              <a:rPr lang="en-US" dirty="0" smtClean="0"/>
              <a:t>					</a:t>
            </a:r>
            <a:r>
              <a:rPr lang="en-US" sz="1200" dirty="0" smtClean="0"/>
              <a:t>- Porterfield, 1996 </a:t>
            </a:r>
            <a:endParaRPr lang="en-US" sz="1200" dirty="0"/>
          </a:p>
        </p:txBody>
      </p:sp>
      <p:sp>
        <p:nvSpPr>
          <p:cNvPr id="4" name="Slide Number Placeholder 3"/>
          <p:cNvSpPr>
            <a:spLocks noGrp="1"/>
          </p:cNvSpPr>
          <p:nvPr>
            <p:ph type="sldNum" sz="quarter" idx="12"/>
          </p:nvPr>
        </p:nvSpPr>
        <p:spPr/>
        <p:txBody>
          <a:bodyPr/>
          <a:lstStyle/>
          <a:p>
            <a:fld id="{B5FEB241-ACCC-46B0-AC7A-FD94C0C59EC9}" type="slidenum">
              <a:rPr lang="en-US" smtClean="0"/>
              <a:t>29</a:t>
            </a:fld>
            <a:endParaRPr lang="en-US"/>
          </a:p>
        </p:txBody>
      </p:sp>
    </p:spTree>
    <p:extLst>
      <p:ext uri="{BB962C8B-B14F-4D97-AF65-F5344CB8AC3E}">
        <p14:creationId xmlns:p14="http://schemas.microsoft.com/office/powerpoint/2010/main" val="353270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Research Tells Us</a:t>
            </a:r>
            <a:endParaRPr lang="en-US" dirty="0"/>
          </a:p>
        </p:txBody>
      </p:sp>
      <p:sp>
        <p:nvSpPr>
          <p:cNvPr id="3" name="Content Placeholder 2"/>
          <p:cNvSpPr>
            <a:spLocks noGrp="1"/>
          </p:cNvSpPr>
          <p:nvPr>
            <p:ph idx="1"/>
          </p:nvPr>
        </p:nvSpPr>
        <p:spPr/>
        <p:txBody>
          <a:bodyPr>
            <a:normAutofit/>
          </a:bodyPr>
          <a:lstStyle/>
          <a:p>
            <a:r>
              <a:rPr lang="en-US" dirty="0" smtClean="0"/>
              <a:t>Getting </a:t>
            </a:r>
            <a:r>
              <a:rPr lang="en-US" dirty="0"/>
              <a:t>things right the first time is easier and more effective than trying to fix them </a:t>
            </a:r>
            <a:r>
              <a:rPr lang="en-US" dirty="0" smtClean="0"/>
              <a:t>later</a:t>
            </a:r>
            <a:endParaRPr lang="en-US" dirty="0"/>
          </a:p>
          <a:p>
            <a:r>
              <a:rPr lang="en-US" dirty="0" smtClean="0"/>
              <a:t>Early </a:t>
            </a:r>
            <a:r>
              <a:rPr lang="en-US" dirty="0"/>
              <a:t>childhood matters because experiences early in life can have a lasting impact on later learning, behavior, and </a:t>
            </a:r>
            <a:r>
              <a:rPr lang="en-US" dirty="0" smtClean="0"/>
              <a:t>health</a:t>
            </a:r>
            <a:endParaRPr lang="en-US" dirty="0"/>
          </a:p>
          <a:p>
            <a:r>
              <a:rPr lang="en-US" dirty="0" smtClean="0"/>
              <a:t>Highly </a:t>
            </a:r>
            <a:r>
              <a:rPr lang="en-US" dirty="0"/>
              <a:t>specialized interventions are needed as early as possible for children experiencing </a:t>
            </a:r>
            <a:r>
              <a:rPr lang="en-US" dirty="0" smtClean="0"/>
              <a:t>toxic stress</a:t>
            </a:r>
            <a:endParaRPr lang="en-US" dirty="0"/>
          </a:p>
          <a:p>
            <a:r>
              <a:rPr lang="en-US" dirty="0" smtClean="0"/>
              <a:t>Early </a:t>
            </a:r>
            <a:r>
              <a:rPr lang="en-US" dirty="0"/>
              <a:t>life experiences actually get under the skin and into the body, with lifelong effects on </a:t>
            </a:r>
            <a:r>
              <a:rPr lang="en-US" dirty="0" smtClean="0"/>
              <a:t>adult </a:t>
            </a:r>
            <a:r>
              <a:rPr lang="en-US" dirty="0"/>
              <a:t>physical and mental </a:t>
            </a:r>
            <a:r>
              <a:rPr lang="en-US" dirty="0" smtClean="0"/>
              <a:t>health</a:t>
            </a:r>
            <a:endParaRPr lang="en-US" dirty="0"/>
          </a:p>
          <a:p>
            <a:pPr marL="0" indent="0">
              <a:buNone/>
            </a:pPr>
            <a:endParaRPr lang="en-US" b="1" dirty="0"/>
          </a:p>
          <a:p>
            <a:pPr marL="0" indent="0">
              <a:buNone/>
            </a:pPr>
            <a:r>
              <a:rPr lang="en-US" dirty="0" smtClean="0"/>
              <a:t>www.developingchild.harvard.edu</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3</a:t>
            </a:fld>
            <a:endParaRPr lang="en-US"/>
          </a:p>
        </p:txBody>
      </p:sp>
    </p:spTree>
    <p:extLst>
      <p:ext uri="{BB962C8B-B14F-4D97-AF65-F5344CB8AC3E}">
        <p14:creationId xmlns:p14="http://schemas.microsoft.com/office/powerpoint/2010/main" val="2557663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Alterations in Cognition and Mood </a:t>
            </a:r>
            <a:endParaRPr lang="en-US" dirty="0"/>
          </a:p>
        </p:txBody>
      </p:sp>
      <p:sp>
        <p:nvSpPr>
          <p:cNvPr id="3" name="Content Placeholder 2"/>
          <p:cNvSpPr>
            <a:spLocks noGrp="1"/>
          </p:cNvSpPr>
          <p:nvPr>
            <p:ph idx="1"/>
          </p:nvPr>
        </p:nvSpPr>
        <p:spPr/>
        <p:txBody>
          <a:bodyPr/>
          <a:lstStyle/>
          <a:p>
            <a:r>
              <a:rPr lang="en-US" dirty="0" smtClean="0"/>
              <a:t>Emotional numbing and detachment – child feels unloved and unworthy</a:t>
            </a:r>
          </a:p>
          <a:p>
            <a:endParaRPr lang="en-US" dirty="0" smtClean="0"/>
          </a:p>
          <a:p>
            <a:r>
              <a:rPr lang="en-US" dirty="0" smtClean="0"/>
              <a:t>Lack of emotional response</a:t>
            </a:r>
          </a:p>
          <a:p>
            <a:endParaRPr lang="en-US" dirty="0" smtClean="0"/>
          </a:p>
          <a:p>
            <a:r>
              <a:rPr lang="en-US" dirty="0" smtClean="0"/>
              <a:t>Risk of physical or emotional neglect</a:t>
            </a:r>
          </a:p>
          <a:p>
            <a:endParaRPr lang="en-US" dirty="0" smtClean="0"/>
          </a:p>
          <a:p>
            <a:r>
              <a:rPr lang="en-US" dirty="0" smtClean="0"/>
              <a:t>Making children afraid of the world</a:t>
            </a:r>
          </a:p>
          <a:p>
            <a:endParaRPr lang="en-US" dirty="0" smtClean="0"/>
          </a:p>
          <a:p>
            <a:r>
              <a:rPr lang="en-US" dirty="0" smtClean="0"/>
              <a:t>Constant anger</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30</a:t>
            </a:fld>
            <a:endParaRPr lang="en-US"/>
          </a:p>
        </p:txBody>
      </p:sp>
    </p:spTree>
    <p:extLst>
      <p:ext uri="{BB962C8B-B14F-4D97-AF65-F5344CB8AC3E}">
        <p14:creationId xmlns:p14="http://schemas.microsoft.com/office/powerpoint/2010/main" val="2075877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Hyperarousal</a:t>
            </a:r>
            <a:r>
              <a:rPr lang="en-US" dirty="0" smtClean="0"/>
              <a:t> Symptoms</a:t>
            </a:r>
            <a:endParaRPr lang="en-US" dirty="0"/>
          </a:p>
        </p:txBody>
      </p:sp>
      <p:sp>
        <p:nvSpPr>
          <p:cNvPr id="3" name="Content Placeholder 2"/>
          <p:cNvSpPr>
            <a:spLocks noGrp="1"/>
          </p:cNvSpPr>
          <p:nvPr>
            <p:ph idx="1"/>
          </p:nvPr>
        </p:nvSpPr>
        <p:spPr/>
        <p:txBody>
          <a:bodyPr/>
          <a:lstStyle/>
          <a:p>
            <a:r>
              <a:rPr lang="en-US" dirty="0" smtClean="0"/>
              <a:t>Parent is on edge – family feels anxious</a:t>
            </a:r>
          </a:p>
          <a:p>
            <a:endParaRPr lang="en-US" dirty="0" smtClean="0"/>
          </a:p>
          <a:p>
            <a:r>
              <a:rPr lang="en-US" dirty="0" smtClean="0"/>
              <a:t>Some parents become overprotective</a:t>
            </a:r>
          </a:p>
          <a:p>
            <a:endParaRPr lang="en-US" dirty="0" smtClean="0"/>
          </a:p>
          <a:p>
            <a:r>
              <a:rPr lang="en-US" dirty="0" smtClean="0"/>
              <a:t>Parent may isolate and/or isolate the family (Porterfield, 1996) </a:t>
            </a:r>
          </a:p>
          <a:p>
            <a:endParaRPr lang="en-US" dirty="0" smtClean="0"/>
          </a:p>
          <a:p>
            <a:r>
              <a:rPr lang="en-US" dirty="0" smtClean="0"/>
              <a:t>Response to child’s roughhousing, quick movements as if it means danger</a:t>
            </a:r>
          </a:p>
          <a:p>
            <a:endParaRPr lang="en-US" dirty="0" smtClean="0"/>
          </a:p>
          <a:p>
            <a:r>
              <a:rPr lang="en-US" dirty="0" smtClean="0"/>
              <a:t>Anger outbursts – risk of abuse </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31</a:t>
            </a:fld>
            <a:endParaRPr lang="en-US"/>
          </a:p>
        </p:txBody>
      </p:sp>
    </p:spTree>
    <p:extLst>
      <p:ext uri="{BB962C8B-B14F-4D97-AF65-F5344CB8AC3E}">
        <p14:creationId xmlns:p14="http://schemas.microsoft.com/office/powerpoint/2010/main" val="221168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Development in Abused Children </a:t>
            </a:r>
            <a:endParaRPr lang="en-US" dirty="0"/>
          </a:p>
        </p:txBody>
      </p:sp>
      <p:pic>
        <p:nvPicPr>
          <p:cNvPr id="6" name="Picture 4"/>
          <p:cNvPicPr>
            <a:picLocks noGrp="1" noChangeAspect="1" noChangeArrowheads="1"/>
          </p:cNvPicPr>
          <p:nvPr>
            <p:ph idx="1"/>
          </p:nvPr>
        </p:nvPicPr>
        <p:blipFill>
          <a:blip r:embed="rId3"/>
          <a:srcRect/>
          <a:stretch>
            <a:fillRect/>
          </a:stretch>
        </p:blipFill>
        <p:spPr bwMode="auto">
          <a:xfrm>
            <a:off x="1447800" y="1981200"/>
            <a:ext cx="3027153" cy="3438084"/>
          </a:xfrm>
          <a:prstGeom prst="rect">
            <a:avLst/>
          </a:prstGeom>
          <a:noFill/>
          <a:ln w="9525">
            <a:noFill/>
            <a:miter lim="800000"/>
            <a:headEnd/>
            <a:tailEnd/>
          </a:ln>
        </p:spPr>
      </p:pic>
      <p:pic>
        <p:nvPicPr>
          <p:cNvPr id="7" name="Picture 5"/>
          <p:cNvPicPr>
            <a:picLocks noChangeAspect="1" noChangeArrowheads="1"/>
          </p:cNvPicPr>
          <p:nvPr/>
        </p:nvPicPr>
        <p:blipFill>
          <a:blip r:embed="rId4"/>
          <a:srcRect/>
          <a:stretch>
            <a:fillRect/>
          </a:stretch>
        </p:blipFill>
        <p:spPr bwMode="auto">
          <a:xfrm>
            <a:off x="4953000" y="2286000"/>
            <a:ext cx="2819400" cy="27733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5FEB241-ACCC-46B0-AC7A-FD94C0C59EC9}" type="slidenum">
              <a:rPr lang="en-US" smtClean="0"/>
              <a:t>32</a:t>
            </a:fld>
            <a:endParaRPr lang="en-US"/>
          </a:p>
        </p:txBody>
      </p:sp>
    </p:spTree>
    <p:extLst>
      <p:ext uri="{BB962C8B-B14F-4D97-AF65-F5344CB8AC3E}">
        <p14:creationId xmlns:p14="http://schemas.microsoft.com/office/powerpoint/2010/main" val="3451380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Text Placeholder 2"/>
          <p:cNvSpPr>
            <a:spLocks noGrp="1"/>
          </p:cNvSpPr>
          <p:nvPr>
            <p:ph type="body" idx="1"/>
          </p:nvPr>
        </p:nvSpPr>
        <p:spPr/>
        <p:txBody>
          <a:bodyPr/>
          <a:lstStyle/>
          <a:p>
            <a:r>
              <a:rPr lang="en-US" dirty="0" smtClean="0"/>
              <a:t>Repairing the Damaged Relationship through Relationships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33</a:t>
            </a:fld>
            <a:endParaRPr lang="en-US"/>
          </a:p>
        </p:txBody>
      </p:sp>
    </p:spTree>
    <p:extLst>
      <p:ext uri="{BB962C8B-B14F-4D97-AF65-F5344CB8AC3E}">
        <p14:creationId xmlns:p14="http://schemas.microsoft.com/office/powerpoint/2010/main" val="1562511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Behavioral Techniques</a:t>
            </a:r>
            <a:endParaRPr lang="en-US" dirty="0"/>
          </a:p>
        </p:txBody>
      </p:sp>
      <p:sp>
        <p:nvSpPr>
          <p:cNvPr id="3" name="Content Placeholder 2"/>
          <p:cNvSpPr>
            <a:spLocks noGrp="1"/>
          </p:cNvSpPr>
          <p:nvPr>
            <p:ph idx="1"/>
          </p:nvPr>
        </p:nvSpPr>
        <p:spPr/>
        <p:txBody>
          <a:bodyPr/>
          <a:lstStyle/>
          <a:p>
            <a:r>
              <a:rPr lang="en-US" dirty="0" smtClean="0"/>
              <a:t>Beyond Consequences and Coercion</a:t>
            </a:r>
          </a:p>
          <a:p>
            <a:pPr lvl="1"/>
            <a:r>
              <a:rPr lang="en-US" dirty="0" smtClean="0"/>
              <a:t>Match expectations to developmental not chronological age of child</a:t>
            </a:r>
          </a:p>
          <a:p>
            <a:pPr lvl="1"/>
            <a:endParaRPr lang="en-US" dirty="0" smtClean="0"/>
          </a:p>
          <a:p>
            <a:pPr lvl="1"/>
            <a:r>
              <a:rPr lang="en-US" dirty="0" smtClean="0"/>
              <a:t>Focus on teaching</a:t>
            </a:r>
          </a:p>
          <a:p>
            <a:pPr lvl="1"/>
            <a:endParaRPr lang="en-US" dirty="0" smtClean="0"/>
          </a:p>
          <a:p>
            <a:pPr lvl="1"/>
            <a:r>
              <a:rPr lang="en-US" dirty="0" smtClean="0"/>
              <a:t>More focus on socially reinforcing desired behaviors</a:t>
            </a:r>
          </a:p>
          <a:p>
            <a:pPr lvl="1"/>
            <a:endParaRPr lang="en-US" dirty="0" smtClean="0"/>
          </a:p>
          <a:p>
            <a:pPr lvl="1"/>
            <a:r>
              <a:rPr lang="en-US" dirty="0" smtClean="0"/>
              <a:t>Teach child new response skills that lead to new, desirable behaviors</a:t>
            </a:r>
          </a:p>
          <a:p>
            <a:pPr lvl="1"/>
            <a:endParaRPr lang="en-US" dirty="0" smtClean="0"/>
          </a:p>
          <a:p>
            <a:pPr lvl="1"/>
            <a:r>
              <a:rPr lang="en-US" dirty="0" smtClean="0"/>
              <a:t>Use the “teachable moment” approach</a:t>
            </a:r>
          </a:p>
          <a:p>
            <a:pPr lvl="1"/>
            <a:endParaRPr lang="en-US" dirty="0" smtClean="0"/>
          </a:p>
          <a:p>
            <a:pPr lvl="1"/>
            <a:r>
              <a:rPr lang="en-US" dirty="0" smtClean="0"/>
              <a:t>Punishment                           shame                  rage</a:t>
            </a:r>
            <a:endParaRPr lang="en-US" dirty="0"/>
          </a:p>
        </p:txBody>
      </p:sp>
      <p:cxnSp>
        <p:nvCxnSpPr>
          <p:cNvPr id="5" name="Straight Arrow Connector 4"/>
          <p:cNvCxnSpPr/>
          <p:nvPr/>
        </p:nvCxnSpPr>
        <p:spPr>
          <a:xfrm>
            <a:off x="3276600" y="5715000"/>
            <a:ext cx="11761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86400" y="5721626"/>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5FEB241-ACCC-46B0-AC7A-FD94C0C59EC9}" type="slidenum">
              <a:rPr lang="en-US" smtClean="0"/>
              <a:t>34</a:t>
            </a:fld>
            <a:endParaRPr lang="en-US"/>
          </a:p>
        </p:txBody>
      </p:sp>
    </p:spTree>
    <p:extLst>
      <p:ext uri="{BB962C8B-B14F-4D97-AF65-F5344CB8AC3E}">
        <p14:creationId xmlns:p14="http://schemas.microsoft.com/office/powerpoint/2010/main" val="250288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 of Therapeutic Parenting/Caregiving</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Caregiver’s learn to “read” small clues to the child’s upset</a:t>
            </a:r>
          </a:p>
          <a:p>
            <a:pPr lvl="1"/>
            <a:r>
              <a:rPr lang="en-US" dirty="0" smtClean="0"/>
              <a:t>Find the meaning of behavior based on the child’s past experiences</a:t>
            </a:r>
          </a:p>
          <a:p>
            <a:pPr lvl="1"/>
            <a:endParaRPr lang="en-US" dirty="0"/>
          </a:p>
          <a:p>
            <a:pPr marL="339725"/>
            <a:r>
              <a:rPr lang="en-US" dirty="0" smtClean="0"/>
              <a:t>Teaching emotional regulation</a:t>
            </a:r>
          </a:p>
          <a:p>
            <a:pPr marL="800100" lvl="1"/>
            <a:r>
              <a:rPr lang="en-US" dirty="0" smtClean="0"/>
              <a:t>Negative feelings can be tolerated (by child)</a:t>
            </a:r>
          </a:p>
          <a:p>
            <a:pPr marL="800100" lvl="1"/>
            <a:r>
              <a:rPr lang="en-US" dirty="0" smtClean="0"/>
              <a:t>Help (from parent) is always available</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35</a:t>
            </a:fld>
            <a:endParaRPr lang="en-US"/>
          </a:p>
        </p:txBody>
      </p:sp>
    </p:spTree>
    <p:extLst>
      <p:ext uri="{BB962C8B-B14F-4D97-AF65-F5344CB8AC3E}">
        <p14:creationId xmlns:p14="http://schemas.microsoft.com/office/powerpoint/2010/main" val="95101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and Preverbal Memory</a:t>
            </a:r>
            <a:endParaRPr lang="en-US" dirty="0"/>
          </a:p>
        </p:txBody>
      </p:sp>
      <p:sp>
        <p:nvSpPr>
          <p:cNvPr id="3" name="Content Placeholder 2"/>
          <p:cNvSpPr>
            <a:spLocks noGrp="1"/>
          </p:cNvSpPr>
          <p:nvPr>
            <p:ph idx="1"/>
          </p:nvPr>
        </p:nvSpPr>
        <p:spPr/>
        <p:txBody>
          <a:bodyPr/>
          <a:lstStyle/>
          <a:p>
            <a:r>
              <a:rPr lang="en-US" dirty="0" smtClean="0"/>
              <a:t>Child may be triggered and react as if the terrifying event was happening again, but will not be able to explain his reaction</a:t>
            </a:r>
          </a:p>
          <a:p>
            <a:endParaRPr lang="en-US" dirty="0" smtClean="0"/>
          </a:p>
          <a:p>
            <a:r>
              <a:rPr lang="en-US" dirty="0" smtClean="0"/>
              <a:t>If parents/caregivers can accept the reality of the child’s fear, even without knowing the source of it, they will be more effective at comforting their child</a:t>
            </a:r>
          </a:p>
          <a:p>
            <a:endParaRPr lang="en-US" dirty="0" smtClean="0"/>
          </a:p>
          <a:p>
            <a:r>
              <a:rPr lang="en-US" dirty="0" smtClean="0"/>
              <a:t>Child needs to hear that the parent understands, and will do everything she can to keep him safe</a:t>
            </a:r>
          </a:p>
          <a:p>
            <a:pPr marL="0" indent="0">
              <a:buNone/>
            </a:pPr>
            <a:endParaRPr lang="en-US" dirty="0"/>
          </a:p>
          <a:p>
            <a:pPr marL="0" indent="0">
              <a:buNone/>
            </a:pPr>
            <a:r>
              <a:rPr lang="en-US" dirty="0" smtClean="0"/>
              <a:t>					</a:t>
            </a:r>
            <a:r>
              <a:rPr lang="en-US" sz="1200" dirty="0" smtClean="0"/>
              <a:t>- www.attach.org</a:t>
            </a:r>
            <a:endParaRPr lang="en-US" sz="1200" dirty="0"/>
          </a:p>
        </p:txBody>
      </p:sp>
      <p:sp>
        <p:nvSpPr>
          <p:cNvPr id="4" name="Slide Number Placeholder 3"/>
          <p:cNvSpPr>
            <a:spLocks noGrp="1"/>
          </p:cNvSpPr>
          <p:nvPr>
            <p:ph type="sldNum" sz="quarter" idx="12"/>
          </p:nvPr>
        </p:nvSpPr>
        <p:spPr/>
        <p:txBody>
          <a:bodyPr/>
          <a:lstStyle/>
          <a:p>
            <a:fld id="{B5FEB241-ACCC-46B0-AC7A-FD94C0C59EC9}" type="slidenum">
              <a:rPr lang="en-US" smtClean="0"/>
              <a:t>36</a:t>
            </a:fld>
            <a:endParaRPr lang="en-US"/>
          </a:p>
        </p:txBody>
      </p:sp>
    </p:spTree>
    <p:extLst>
      <p:ext uri="{BB962C8B-B14F-4D97-AF65-F5344CB8AC3E}">
        <p14:creationId xmlns:p14="http://schemas.microsoft.com/office/powerpoint/2010/main" val="3616231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Triggers</a:t>
            </a:r>
            <a:endParaRPr lang="en-US" dirty="0"/>
          </a:p>
        </p:txBody>
      </p:sp>
      <p:sp>
        <p:nvSpPr>
          <p:cNvPr id="3" name="Content Placeholder 2"/>
          <p:cNvSpPr>
            <a:spLocks noGrp="1"/>
          </p:cNvSpPr>
          <p:nvPr>
            <p:ph idx="1"/>
          </p:nvPr>
        </p:nvSpPr>
        <p:spPr/>
        <p:txBody>
          <a:bodyPr>
            <a:normAutofit lnSpcReduction="10000"/>
          </a:bodyPr>
          <a:lstStyle/>
          <a:p>
            <a:r>
              <a:rPr lang="en-US" dirty="0" smtClean="0"/>
              <a:t>Unresolved trauma is re-experienced mentally and physically</a:t>
            </a:r>
          </a:p>
          <a:p>
            <a:pPr lvl="1"/>
            <a:r>
              <a:rPr lang="en-US" dirty="0" smtClean="0"/>
              <a:t>Sights</a:t>
            </a:r>
          </a:p>
          <a:p>
            <a:pPr lvl="1"/>
            <a:r>
              <a:rPr lang="en-US" dirty="0" smtClean="0"/>
              <a:t>Sounds</a:t>
            </a:r>
          </a:p>
          <a:p>
            <a:pPr lvl="1"/>
            <a:r>
              <a:rPr lang="en-US" dirty="0" smtClean="0"/>
              <a:t>Smells</a:t>
            </a:r>
          </a:p>
          <a:p>
            <a:pPr lvl="1"/>
            <a:r>
              <a:rPr lang="en-US" dirty="0" smtClean="0"/>
              <a:t>Facial expressions</a:t>
            </a:r>
          </a:p>
          <a:p>
            <a:pPr lvl="1"/>
            <a:r>
              <a:rPr lang="en-US" dirty="0" smtClean="0"/>
              <a:t>Tone of voice</a:t>
            </a:r>
          </a:p>
          <a:p>
            <a:pPr lvl="1"/>
            <a:r>
              <a:rPr lang="en-US" dirty="0" smtClean="0"/>
              <a:t>Physical surroundings</a:t>
            </a:r>
          </a:p>
          <a:p>
            <a:pPr marL="339725"/>
            <a:endParaRPr lang="en-US" dirty="0" smtClean="0"/>
          </a:p>
          <a:p>
            <a:pPr marL="339725"/>
            <a:r>
              <a:rPr lang="en-US" dirty="0" smtClean="0"/>
              <a:t>These hi-jack the brain – unconscious, pre-determined neural pathways</a:t>
            </a:r>
          </a:p>
          <a:p>
            <a:pPr marL="339725"/>
            <a:endParaRPr lang="en-US" dirty="0" smtClean="0"/>
          </a:p>
          <a:p>
            <a:pPr marL="339725"/>
            <a:r>
              <a:rPr lang="en-US" dirty="0" smtClean="0"/>
              <a:t>Behavior modification will NOT work – hi-jacked brain does not reason, it </a:t>
            </a:r>
            <a:r>
              <a:rPr lang="en-US" i="1" dirty="0" smtClean="0"/>
              <a:t>reacts</a:t>
            </a:r>
            <a:endParaRPr lang="en-US" i="1" dirty="0"/>
          </a:p>
        </p:txBody>
      </p:sp>
      <p:sp>
        <p:nvSpPr>
          <p:cNvPr id="4" name="Slide Number Placeholder 3"/>
          <p:cNvSpPr>
            <a:spLocks noGrp="1"/>
          </p:cNvSpPr>
          <p:nvPr>
            <p:ph type="sldNum" sz="quarter" idx="12"/>
          </p:nvPr>
        </p:nvSpPr>
        <p:spPr/>
        <p:txBody>
          <a:bodyPr/>
          <a:lstStyle/>
          <a:p>
            <a:fld id="{B5FEB241-ACCC-46B0-AC7A-FD94C0C59EC9}" type="slidenum">
              <a:rPr lang="en-US" smtClean="0"/>
              <a:t>37</a:t>
            </a:fld>
            <a:endParaRPr lang="en-US"/>
          </a:p>
        </p:txBody>
      </p:sp>
    </p:spTree>
    <p:extLst>
      <p:ext uri="{BB962C8B-B14F-4D97-AF65-F5344CB8AC3E}">
        <p14:creationId xmlns:p14="http://schemas.microsoft.com/office/powerpoint/2010/main" val="684661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re-regulates</a:t>
            </a:r>
            <a:endParaRPr lang="en-US" dirty="0"/>
          </a:p>
        </p:txBody>
      </p:sp>
      <p:sp>
        <p:nvSpPr>
          <p:cNvPr id="3" name="Content Placeholder 2"/>
          <p:cNvSpPr>
            <a:spLocks noGrp="1"/>
          </p:cNvSpPr>
          <p:nvPr>
            <p:ph idx="1"/>
          </p:nvPr>
        </p:nvSpPr>
        <p:spPr/>
        <p:txBody>
          <a:bodyPr/>
          <a:lstStyle/>
          <a:p>
            <a:endParaRPr lang="en-US" dirty="0" smtClean="0"/>
          </a:p>
          <a:p>
            <a:r>
              <a:rPr lang="en-US" dirty="0" smtClean="0"/>
              <a:t>Touch is integral to human development</a:t>
            </a:r>
          </a:p>
          <a:p>
            <a:endParaRPr lang="en-US" dirty="0" smtClean="0"/>
          </a:p>
          <a:p>
            <a:r>
              <a:rPr lang="en-US" dirty="0" smtClean="0"/>
              <a:t>Children need to learn to tolerate and welcome safe, nurturing touch</a:t>
            </a:r>
          </a:p>
          <a:p>
            <a:endParaRPr lang="en-US" dirty="0" smtClean="0"/>
          </a:p>
          <a:p>
            <a:r>
              <a:rPr lang="en-US" dirty="0" smtClean="0"/>
              <a:t>May take a long time and lots of experimenting</a:t>
            </a:r>
          </a:p>
          <a:p>
            <a:endParaRPr lang="en-US" dirty="0" smtClean="0"/>
          </a:p>
          <a:p>
            <a:r>
              <a:rPr lang="en-US" dirty="0" smtClean="0"/>
              <a:t>Must understand where the child is on the regulation/</a:t>
            </a:r>
            <a:r>
              <a:rPr lang="en-US" dirty="0" err="1" smtClean="0"/>
              <a:t>dysregulation</a:t>
            </a:r>
            <a:r>
              <a:rPr lang="en-US" dirty="0" smtClean="0"/>
              <a:t> continuum when deciding appropriateness of physical touch</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38</a:t>
            </a:fld>
            <a:endParaRPr lang="en-US"/>
          </a:p>
        </p:txBody>
      </p:sp>
    </p:spTree>
    <p:extLst>
      <p:ext uri="{BB962C8B-B14F-4D97-AF65-F5344CB8AC3E}">
        <p14:creationId xmlns:p14="http://schemas.microsoft.com/office/powerpoint/2010/main" val="2712979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a:t>
            </a:r>
            <a:endParaRPr lang="en-US" dirty="0"/>
          </a:p>
        </p:txBody>
      </p:sp>
      <p:sp>
        <p:nvSpPr>
          <p:cNvPr id="3" name="Content Placeholder 2"/>
          <p:cNvSpPr>
            <a:spLocks noGrp="1"/>
          </p:cNvSpPr>
          <p:nvPr>
            <p:ph idx="1"/>
          </p:nvPr>
        </p:nvSpPr>
        <p:spPr/>
        <p:txBody>
          <a:bodyPr/>
          <a:lstStyle/>
          <a:p>
            <a:r>
              <a:rPr lang="en-US" dirty="0" smtClean="0"/>
              <a:t>Developmental Play</a:t>
            </a:r>
          </a:p>
          <a:p>
            <a:r>
              <a:rPr lang="en-US" dirty="0" smtClean="0"/>
              <a:t>Floor time</a:t>
            </a:r>
          </a:p>
          <a:p>
            <a:r>
              <a:rPr lang="en-US" dirty="0" smtClean="0"/>
              <a:t>Let the child lead the play with you acting as the scaffolding – hold the child together</a:t>
            </a:r>
          </a:p>
          <a:p>
            <a:r>
              <a:rPr lang="en-US" dirty="0" smtClean="0"/>
              <a:t>Sensory rich environment – paints, colors, clay, water and sand</a:t>
            </a:r>
          </a:p>
        </p:txBody>
      </p:sp>
      <p:sp>
        <p:nvSpPr>
          <p:cNvPr id="4" name="Slide Number Placeholder 3"/>
          <p:cNvSpPr>
            <a:spLocks noGrp="1"/>
          </p:cNvSpPr>
          <p:nvPr>
            <p:ph type="sldNum" sz="quarter" idx="12"/>
          </p:nvPr>
        </p:nvSpPr>
        <p:spPr/>
        <p:txBody>
          <a:bodyPr/>
          <a:lstStyle/>
          <a:p>
            <a:fld id="{B5FEB241-ACCC-46B0-AC7A-FD94C0C59EC9}" type="slidenum">
              <a:rPr lang="en-US" smtClean="0"/>
              <a:t>39</a:t>
            </a:fld>
            <a:endParaRPr lang="en-US"/>
          </a:p>
        </p:txBody>
      </p:sp>
    </p:spTree>
    <p:extLst>
      <p:ext uri="{BB962C8B-B14F-4D97-AF65-F5344CB8AC3E}">
        <p14:creationId xmlns:p14="http://schemas.microsoft.com/office/powerpoint/2010/main" val="594849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Exacerbating Risk Factors for Families</a:t>
            </a:r>
            <a:endParaRPr lang="en-US" dirty="0"/>
          </a:p>
        </p:txBody>
      </p:sp>
      <p:sp>
        <p:nvSpPr>
          <p:cNvPr id="3" name="Content Placeholder 2"/>
          <p:cNvSpPr>
            <a:spLocks noGrp="1"/>
          </p:cNvSpPr>
          <p:nvPr>
            <p:ph idx="1"/>
          </p:nvPr>
        </p:nvSpPr>
        <p:spPr/>
        <p:txBody>
          <a:bodyPr/>
          <a:lstStyle/>
          <a:p>
            <a:r>
              <a:rPr lang="en-US" dirty="0" smtClean="0"/>
              <a:t>Parental substance abuse</a:t>
            </a:r>
          </a:p>
          <a:p>
            <a:r>
              <a:rPr lang="en-US" dirty="0" smtClean="0"/>
              <a:t>Parental depression</a:t>
            </a:r>
          </a:p>
          <a:p>
            <a:r>
              <a:rPr lang="en-US" dirty="0" smtClean="0"/>
              <a:t>Poverty</a:t>
            </a:r>
          </a:p>
          <a:p>
            <a:r>
              <a:rPr lang="en-US" dirty="0" smtClean="0"/>
              <a:t>Abuse and neglect</a:t>
            </a:r>
          </a:p>
          <a:p>
            <a:r>
              <a:rPr lang="en-US" dirty="0" smtClean="0"/>
              <a:t>Lack of support systems</a:t>
            </a:r>
          </a:p>
          <a:p>
            <a:r>
              <a:rPr lang="en-US" dirty="0" smtClean="0"/>
              <a:t>Witnessing domestic violence</a:t>
            </a:r>
          </a:p>
          <a:p>
            <a:r>
              <a:rPr lang="en-US" dirty="0" smtClean="0"/>
              <a:t>Child’s own experience of trauma, especially multiple traumas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a:t>
            </a:fld>
            <a:endParaRPr lang="en-US"/>
          </a:p>
        </p:txBody>
      </p:sp>
    </p:spTree>
    <p:extLst>
      <p:ext uri="{BB962C8B-B14F-4D97-AF65-F5344CB8AC3E}">
        <p14:creationId xmlns:p14="http://schemas.microsoft.com/office/powerpoint/2010/main" val="354734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 the Child</a:t>
            </a:r>
            <a:endParaRPr lang="en-US" dirty="0"/>
          </a:p>
        </p:txBody>
      </p:sp>
      <p:sp>
        <p:nvSpPr>
          <p:cNvPr id="3" name="Content Placeholder 2"/>
          <p:cNvSpPr>
            <a:spLocks noGrp="1"/>
          </p:cNvSpPr>
          <p:nvPr>
            <p:ph idx="1"/>
          </p:nvPr>
        </p:nvSpPr>
        <p:spPr/>
        <p:txBody>
          <a:bodyPr/>
          <a:lstStyle/>
          <a:p>
            <a:r>
              <a:rPr lang="en-US" dirty="0" smtClean="0"/>
              <a:t>Gentle hand to forehead</a:t>
            </a:r>
          </a:p>
          <a:p>
            <a:endParaRPr lang="en-US" dirty="0" smtClean="0"/>
          </a:p>
          <a:p>
            <a:r>
              <a:rPr lang="en-US" dirty="0" smtClean="0"/>
              <a:t>Gentle hand to back of neck</a:t>
            </a:r>
          </a:p>
          <a:p>
            <a:endParaRPr lang="en-US" dirty="0"/>
          </a:p>
          <a:p>
            <a:r>
              <a:rPr lang="en-US" dirty="0" smtClean="0"/>
              <a:t>Breathing – </a:t>
            </a:r>
          </a:p>
          <a:p>
            <a:pPr lvl="1"/>
            <a:r>
              <a:rPr lang="en-US" dirty="0" smtClean="0"/>
              <a:t>Breathe in “smell the flowers”</a:t>
            </a:r>
          </a:p>
          <a:p>
            <a:pPr lvl="1"/>
            <a:r>
              <a:rPr lang="en-US" dirty="0" smtClean="0"/>
              <a:t>Breathe out “blow out the candles”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40</a:t>
            </a:fld>
            <a:endParaRPr lang="en-US"/>
          </a:p>
        </p:txBody>
      </p:sp>
    </p:spTree>
    <p:extLst>
      <p:ext uri="{BB962C8B-B14F-4D97-AF65-F5344CB8AC3E}">
        <p14:creationId xmlns:p14="http://schemas.microsoft.com/office/powerpoint/2010/main" val="1694135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Safety and Security</a:t>
            </a:r>
            <a:endParaRPr lang="en-US" dirty="0"/>
          </a:p>
        </p:txBody>
      </p:sp>
      <p:sp>
        <p:nvSpPr>
          <p:cNvPr id="3" name="Content Placeholder 2"/>
          <p:cNvSpPr>
            <a:spLocks noGrp="1"/>
          </p:cNvSpPr>
          <p:nvPr>
            <p:ph idx="1"/>
          </p:nvPr>
        </p:nvSpPr>
        <p:spPr/>
        <p:txBody>
          <a:bodyPr/>
          <a:lstStyle/>
          <a:p>
            <a:r>
              <a:rPr lang="en-US" dirty="0" smtClean="0"/>
              <a:t>Respond to and provide opportunities for children to receive positive human physical contact to reaffirm needs for sensory comfort and care</a:t>
            </a:r>
          </a:p>
          <a:p>
            <a:endParaRPr lang="en-US" dirty="0" smtClean="0"/>
          </a:p>
          <a:p>
            <a:r>
              <a:rPr lang="en-US" dirty="0" smtClean="0"/>
              <a:t>Help children get enough sleep and nutrition</a:t>
            </a:r>
          </a:p>
          <a:p>
            <a:endParaRPr lang="en-US" dirty="0" smtClean="0"/>
          </a:p>
          <a:p>
            <a:r>
              <a:rPr lang="en-US" dirty="0" smtClean="0"/>
              <a:t>Provide them with physical symbols of nurturing, love or remembrance (i.e., </a:t>
            </a:r>
            <a:r>
              <a:rPr lang="en-US" dirty="0" err="1" smtClean="0"/>
              <a:t>LifeBooks</a:t>
            </a:r>
            <a:r>
              <a:rPr lang="en-US" dirty="0" smtClean="0"/>
              <a:t>)</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41</a:t>
            </a:fld>
            <a:endParaRPr lang="en-US"/>
          </a:p>
        </p:txBody>
      </p:sp>
    </p:spTree>
    <p:extLst>
      <p:ext uri="{BB962C8B-B14F-4D97-AF65-F5344CB8AC3E}">
        <p14:creationId xmlns:p14="http://schemas.microsoft.com/office/powerpoint/2010/main" val="1620387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Theraplay</a:t>
            </a:r>
            <a:r>
              <a:rPr lang="en-US" dirty="0" smtClean="0"/>
              <a:t> Nurturing Activities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Manicure</a:t>
            </a:r>
          </a:p>
          <a:p>
            <a:pPr lvl="1"/>
            <a:r>
              <a:rPr lang="en-US" dirty="0" smtClean="0"/>
              <a:t>Wash your child’s hands or feet in a basin of warm, soapy water.  Gently dry them off and massage them with lotion, then paint their nails. Keep talking to your child as you paint, and finish off by reading books together while nails dry.</a:t>
            </a:r>
          </a:p>
          <a:p>
            <a:r>
              <a:rPr lang="en-US" dirty="0" smtClean="0"/>
              <a:t>Caring for hurts</a:t>
            </a:r>
          </a:p>
          <a:p>
            <a:pPr lvl="1"/>
            <a:r>
              <a:rPr lang="en-US" dirty="0" smtClean="0"/>
              <a:t>Check your child’s hands, arms, legs, </a:t>
            </a:r>
            <a:r>
              <a:rPr lang="en-US" dirty="0" err="1" smtClean="0"/>
              <a:t>etc</a:t>
            </a:r>
            <a:r>
              <a:rPr lang="en-US" dirty="0"/>
              <a:t> </a:t>
            </a:r>
            <a:r>
              <a:rPr lang="en-US" dirty="0" smtClean="0"/>
              <a:t>. . ., for scratches or bruises.  Give them magic kisses.  Rub magic cream, lotion or powder on or around hurts.  If your child won’t let you, try just gently touching hurts with cotton ball.</a:t>
            </a:r>
          </a:p>
          <a:p>
            <a:r>
              <a:rPr lang="en-US" dirty="0" smtClean="0"/>
              <a:t>Face painting</a:t>
            </a:r>
          </a:p>
          <a:p>
            <a:pPr lvl="1"/>
            <a:r>
              <a:rPr lang="en-US" dirty="0" smtClean="0"/>
              <a:t>Paint flowers and hearts on cheeks.  Mustaches and beards are fun for boys.  Make your child feel special.</a:t>
            </a:r>
          </a:p>
          <a:p>
            <a:r>
              <a:rPr lang="en-US" dirty="0" smtClean="0"/>
              <a:t>Twinkle Song</a:t>
            </a:r>
          </a:p>
          <a:p>
            <a:pPr lvl="1"/>
            <a:r>
              <a:rPr lang="en-US" dirty="0" smtClean="0"/>
              <a:t>Adapt the words of this song to be about your child.  With two adults, you can spread a blanket on the floor, lie your child down on it, then lift up the corners for a magic carpet ride.  If your child needs “babying,” swaddle them in the blanket and give them a drink from a bottle or lidded cup.</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42</a:t>
            </a:fld>
            <a:endParaRPr lang="en-US"/>
          </a:p>
        </p:txBody>
      </p:sp>
    </p:spTree>
    <p:extLst>
      <p:ext uri="{BB962C8B-B14F-4D97-AF65-F5344CB8AC3E}">
        <p14:creationId xmlns:p14="http://schemas.microsoft.com/office/powerpoint/2010/main" val="535173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Young Children Need</a:t>
            </a:r>
            <a:endParaRPr lang="en-US" dirty="0"/>
          </a:p>
        </p:txBody>
      </p:sp>
      <p:sp>
        <p:nvSpPr>
          <p:cNvPr id="3" name="Content Placeholder 2"/>
          <p:cNvSpPr>
            <a:spLocks noGrp="1"/>
          </p:cNvSpPr>
          <p:nvPr>
            <p:ph idx="1"/>
          </p:nvPr>
        </p:nvSpPr>
        <p:spPr/>
        <p:txBody>
          <a:bodyPr/>
          <a:lstStyle/>
          <a:p>
            <a:r>
              <a:rPr lang="en-US" dirty="0" smtClean="0"/>
              <a:t>Explain traumas and related symptoms in age-appropriate language</a:t>
            </a:r>
          </a:p>
          <a:p>
            <a:endParaRPr lang="en-US" dirty="0" smtClean="0"/>
          </a:p>
          <a:p>
            <a:r>
              <a:rPr lang="en-US" dirty="0" smtClean="0"/>
              <a:t>Don’t share all the gory details</a:t>
            </a:r>
          </a:p>
          <a:p>
            <a:endParaRPr lang="en-US" dirty="0" smtClean="0"/>
          </a:p>
          <a:p>
            <a:r>
              <a:rPr lang="en-US" dirty="0" smtClean="0"/>
              <a:t>Don’t avoid sharing altogether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B5FEB241-ACCC-46B0-AC7A-FD94C0C59EC9}" type="slidenum">
              <a:rPr lang="en-US" smtClean="0"/>
              <a:t>43</a:t>
            </a:fld>
            <a:endParaRPr lang="en-US"/>
          </a:p>
        </p:txBody>
      </p:sp>
    </p:spTree>
    <p:extLst>
      <p:ext uri="{BB962C8B-B14F-4D97-AF65-F5344CB8AC3E}">
        <p14:creationId xmlns:p14="http://schemas.microsoft.com/office/powerpoint/2010/main" val="1138968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 Children Need to Hear </a:t>
            </a:r>
            <a:endParaRPr lang="en-US" dirty="0"/>
          </a:p>
        </p:txBody>
      </p:sp>
      <p:sp>
        <p:nvSpPr>
          <p:cNvPr id="3" name="Content Placeholder 2"/>
          <p:cNvSpPr>
            <a:spLocks noGrp="1"/>
          </p:cNvSpPr>
          <p:nvPr>
            <p:ph idx="1"/>
          </p:nvPr>
        </p:nvSpPr>
        <p:spPr/>
        <p:txBody>
          <a:bodyPr>
            <a:normAutofit lnSpcReduction="10000"/>
          </a:bodyPr>
          <a:lstStyle/>
          <a:p>
            <a:r>
              <a:rPr lang="en-US" dirty="0" smtClean="0"/>
              <a:t>“It’s not your fault”</a:t>
            </a:r>
          </a:p>
          <a:p>
            <a:endParaRPr lang="en-US" dirty="0"/>
          </a:p>
          <a:p>
            <a:r>
              <a:rPr lang="en-US" dirty="0" smtClean="0"/>
              <a:t>“You did not cause this”</a:t>
            </a:r>
          </a:p>
          <a:p>
            <a:endParaRPr lang="en-US" dirty="0"/>
          </a:p>
          <a:p>
            <a:r>
              <a:rPr lang="en-US" dirty="0" smtClean="0"/>
              <a:t>“You can’t fix it”</a:t>
            </a:r>
          </a:p>
          <a:p>
            <a:endParaRPr lang="en-US" dirty="0"/>
          </a:p>
          <a:p>
            <a:r>
              <a:rPr lang="en-US" dirty="0" smtClean="0"/>
              <a:t>“Someone else will take care of your parent (who?), but it is not your job.”</a:t>
            </a:r>
          </a:p>
          <a:p>
            <a:endParaRPr lang="en-US" dirty="0"/>
          </a:p>
          <a:p>
            <a:r>
              <a:rPr lang="en-US" dirty="0" smtClean="0"/>
              <a:t>“Your parent still loves you but they have a problem right now that gets in the way of showing it”</a:t>
            </a:r>
          </a:p>
          <a:p>
            <a:endParaRPr lang="en-US" dirty="0"/>
          </a:p>
          <a:p>
            <a:r>
              <a:rPr lang="en-US" dirty="0" smtClean="0"/>
              <a:t>“Lots of other adults care about you (and who)”</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44</a:t>
            </a:fld>
            <a:endParaRPr lang="en-US"/>
          </a:p>
        </p:txBody>
      </p:sp>
    </p:spTree>
    <p:extLst>
      <p:ext uri="{BB962C8B-B14F-4D97-AF65-F5344CB8AC3E}">
        <p14:creationId xmlns:p14="http://schemas.microsoft.com/office/powerpoint/2010/main" val="322281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teacher to do?</a:t>
            </a:r>
            <a:endParaRPr lang="en-US" dirty="0"/>
          </a:p>
        </p:txBody>
      </p:sp>
      <p:sp>
        <p:nvSpPr>
          <p:cNvPr id="3" name="Content Placeholder 2"/>
          <p:cNvSpPr>
            <a:spLocks noGrp="1"/>
          </p:cNvSpPr>
          <p:nvPr>
            <p:ph idx="1"/>
          </p:nvPr>
        </p:nvSpPr>
        <p:spPr/>
        <p:txBody>
          <a:bodyPr/>
          <a:lstStyle/>
          <a:p>
            <a:endParaRPr lang="en-US" dirty="0" smtClean="0"/>
          </a:p>
          <a:p>
            <a:r>
              <a:rPr lang="en-US" dirty="0" smtClean="0"/>
              <a:t>Share child’s history and triggers</a:t>
            </a:r>
          </a:p>
          <a:p>
            <a:r>
              <a:rPr lang="en-US" dirty="0" smtClean="0"/>
              <a:t>Assess thoroughly</a:t>
            </a:r>
          </a:p>
          <a:p>
            <a:r>
              <a:rPr lang="en-US" dirty="0" smtClean="0"/>
              <a:t>Designate one safe person</a:t>
            </a:r>
          </a:p>
          <a:p>
            <a:r>
              <a:rPr lang="en-US" dirty="0" smtClean="0"/>
              <a:t>Communicate OFTEN, openly</a:t>
            </a:r>
          </a:p>
          <a:p>
            <a:r>
              <a:rPr lang="en-US" dirty="0" smtClean="0"/>
              <a:t>If safe person/teacher is absent, may keep child at home</a:t>
            </a:r>
          </a:p>
          <a:p>
            <a:r>
              <a:rPr lang="en-US" dirty="0" smtClean="0"/>
              <a:t>Changes in routine</a:t>
            </a:r>
          </a:p>
          <a:p>
            <a:pPr lvl="1"/>
            <a:r>
              <a:rPr lang="en-US" dirty="0" smtClean="0"/>
              <a:t>Parties and field trips may be difficult</a:t>
            </a:r>
          </a:p>
          <a:p>
            <a:pPr marL="339725"/>
            <a:r>
              <a:rPr lang="en-US" dirty="0" smtClean="0"/>
              <a:t>Have achievable expectations, natural consequences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45</a:t>
            </a:fld>
            <a:endParaRPr lang="en-US"/>
          </a:p>
        </p:txBody>
      </p:sp>
    </p:spTree>
    <p:extLst>
      <p:ext uri="{BB962C8B-B14F-4D97-AF65-F5344CB8AC3E}">
        <p14:creationId xmlns:p14="http://schemas.microsoft.com/office/powerpoint/2010/main" val="3387601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strategies</a:t>
            </a:r>
            <a:endParaRPr lang="en-US" dirty="0"/>
          </a:p>
        </p:txBody>
      </p:sp>
      <p:sp>
        <p:nvSpPr>
          <p:cNvPr id="3" name="Content Placeholder 2"/>
          <p:cNvSpPr>
            <a:spLocks noGrp="1"/>
          </p:cNvSpPr>
          <p:nvPr>
            <p:ph idx="1"/>
          </p:nvPr>
        </p:nvSpPr>
        <p:spPr/>
        <p:txBody>
          <a:bodyPr>
            <a:normAutofit lnSpcReduction="10000"/>
          </a:bodyPr>
          <a:lstStyle/>
          <a:p>
            <a:r>
              <a:rPr lang="en-US" dirty="0" smtClean="0"/>
              <a:t>Connect with the child at the beginning and end of the day</a:t>
            </a:r>
          </a:p>
          <a:p>
            <a:endParaRPr lang="en-US" dirty="0" smtClean="0"/>
          </a:p>
          <a:p>
            <a:r>
              <a:rPr lang="en-US" dirty="0" smtClean="0"/>
              <a:t>Child needs to know he is like the other children</a:t>
            </a:r>
          </a:p>
          <a:p>
            <a:endParaRPr lang="en-US" dirty="0" smtClean="0"/>
          </a:p>
          <a:p>
            <a:r>
              <a:rPr lang="en-US" dirty="0" smtClean="0"/>
              <a:t>Notice child’s behavior and help him understand it</a:t>
            </a:r>
          </a:p>
          <a:p>
            <a:endParaRPr lang="en-US" dirty="0" smtClean="0"/>
          </a:p>
          <a:p>
            <a:r>
              <a:rPr lang="en-US" dirty="0" smtClean="0"/>
              <a:t>Remain calm and kind so school is less scary</a:t>
            </a:r>
          </a:p>
          <a:p>
            <a:pPr lvl="1"/>
            <a:r>
              <a:rPr lang="en-US" dirty="0" smtClean="0"/>
              <a:t>Child is sensitive to negative emotions</a:t>
            </a:r>
          </a:p>
          <a:p>
            <a:pPr marL="339725"/>
            <a:endParaRPr lang="en-US" dirty="0" smtClean="0"/>
          </a:p>
          <a:p>
            <a:pPr marL="339725"/>
            <a:r>
              <a:rPr lang="en-US" dirty="0" smtClean="0"/>
              <a:t>Give choices</a:t>
            </a:r>
          </a:p>
          <a:p>
            <a:pPr marL="800100" lvl="1"/>
            <a:r>
              <a:rPr lang="en-US" dirty="0" smtClean="0"/>
              <a:t>If child choose to not cooperate, let him know the results of that</a:t>
            </a:r>
          </a:p>
          <a:p>
            <a:pPr marL="800100" lvl="1"/>
            <a:r>
              <a:rPr lang="en-US" dirty="0" smtClean="0"/>
              <a:t>May not change the behavior for the next time</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46</a:t>
            </a:fld>
            <a:endParaRPr lang="en-US"/>
          </a:p>
        </p:txBody>
      </p:sp>
    </p:spTree>
    <p:extLst>
      <p:ext uri="{BB962C8B-B14F-4D97-AF65-F5344CB8AC3E}">
        <p14:creationId xmlns:p14="http://schemas.microsoft.com/office/powerpoint/2010/main" val="2638674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Strategies for Disruptive Times</a:t>
            </a:r>
            <a:endParaRPr lang="en-US" dirty="0"/>
          </a:p>
        </p:txBody>
      </p:sp>
      <p:sp>
        <p:nvSpPr>
          <p:cNvPr id="3" name="Content Placeholder 2"/>
          <p:cNvSpPr>
            <a:spLocks noGrp="1"/>
          </p:cNvSpPr>
          <p:nvPr>
            <p:ph idx="1"/>
          </p:nvPr>
        </p:nvSpPr>
        <p:spPr/>
        <p:txBody>
          <a:bodyPr/>
          <a:lstStyle/>
          <a:p>
            <a:endParaRPr lang="en-US" dirty="0" smtClean="0"/>
          </a:p>
          <a:p>
            <a:r>
              <a:rPr lang="en-US" dirty="0" smtClean="0"/>
              <a:t>Create a safety plan with the team</a:t>
            </a:r>
          </a:p>
          <a:p>
            <a:endParaRPr lang="en-US" dirty="0" smtClean="0"/>
          </a:p>
          <a:p>
            <a:r>
              <a:rPr lang="en-US" dirty="0" smtClean="0"/>
              <a:t>Escort child from the room to a quiet, calming place</a:t>
            </a:r>
          </a:p>
          <a:p>
            <a:pPr lvl="1"/>
            <a:r>
              <a:rPr lang="en-US" dirty="0" smtClean="0"/>
              <a:t>not the childcare director’s office or principal’s office</a:t>
            </a:r>
          </a:p>
          <a:p>
            <a:pPr marL="339725"/>
            <a:endParaRPr lang="en-US" dirty="0" smtClean="0"/>
          </a:p>
          <a:p>
            <a:pPr marL="339725"/>
            <a:r>
              <a:rPr lang="en-US" dirty="0" smtClean="0"/>
              <a:t>Child should NEVER be left alone</a:t>
            </a:r>
          </a:p>
          <a:p>
            <a:pPr marL="339725"/>
            <a:endParaRPr lang="en-US" dirty="0" smtClean="0"/>
          </a:p>
          <a:p>
            <a:pPr marL="339725"/>
            <a:r>
              <a:rPr lang="en-US" dirty="0" smtClean="0"/>
              <a:t>If child hurts someone he needs an opportunity to mend the relationship</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47</a:t>
            </a:fld>
            <a:endParaRPr lang="en-US"/>
          </a:p>
        </p:txBody>
      </p:sp>
    </p:spTree>
    <p:extLst>
      <p:ext uri="{BB962C8B-B14F-4D97-AF65-F5344CB8AC3E}">
        <p14:creationId xmlns:p14="http://schemas.microsoft.com/office/powerpoint/2010/main" val="2117941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u="sng" dirty="0" smtClean="0"/>
              <a:t>Center on the Developing Child </a:t>
            </a:r>
            <a:r>
              <a:rPr lang="en-US" dirty="0" smtClean="0"/>
              <a:t>- The </a:t>
            </a:r>
            <a:r>
              <a:rPr lang="en-US" dirty="0"/>
              <a:t>mission of the Center on the Developing Child is </a:t>
            </a:r>
            <a:r>
              <a:rPr lang="en-US" dirty="0" smtClean="0"/>
              <a:t>train others on the role of cognitive development in young children and how science-based </a:t>
            </a:r>
            <a:r>
              <a:rPr lang="en-US" dirty="0"/>
              <a:t>innovation </a:t>
            </a:r>
            <a:r>
              <a:rPr lang="en-US" dirty="0" smtClean="0"/>
              <a:t>can achieve breakthrough </a:t>
            </a:r>
            <a:r>
              <a:rPr lang="en-US" dirty="0"/>
              <a:t>outcomes for children facing adversity. </a:t>
            </a:r>
            <a:endParaRPr lang="en-US" dirty="0" smtClean="0"/>
          </a:p>
          <a:p>
            <a:pPr lvl="1"/>
            <a:r>
              <a:rPr lang="en-US" dirty="0">
                <a:hlinkClick r:id="rId2"/>
              </a:rPr>
              <a:t>http://developingchild.harvard.edu/about</a:t>
            </a:r>
            <a:r>
              <a:rPr lang="en-US" dirty="0" smtClean="0">
                <a:hlinkClick r:id="rId2"/>
              </a:rPr>
              <a:t>/</a:t>
            </a:r>
            <a:endParaRPr lang="en-US" dirty="0" smtClean="0"/>
          </a:p>
          <a:p>
            <a:r>
              <a:rPr lang="en-US" i="1" dirty="0" smtClean="0"/>
              <a:t>Hope </a:t>
            </a:r>
            <a:r>
              <a:rPr lang="en-US" i="1" dirty="0"/>
              <a:t>for Healing: A Parent’s Guide to Trauma and Attachment.  Association for Treatment and Training in the Attachment of Children </a:t>
            </a:r>
            <a:r>
              <a:rPr lang="en-US" dirty="0"/>
              <a:t>(</a:t>
            </a:r>
            <a:r>
              <a:rPr lang="en-US" dirty="0" err="1"/>
              <a:t>ATTACh</a:t>
            </a:r>
            <a:r>
              <a:rPr lang="en-US" dirty="0"/>
              <a:t>, April 2011)</a:t>
            </a:r>
          </a:p>
          <a:p>
            <a:r>
              <a:rPr lang="en-US" dirty="0" smtClean="0"/>
              <a:t>The Hope Filled Parent CD, Michael Trout (</a:t>
            </a:r>
            <a:r>
              <a:rPr lang="en-US" dirty="0" smtClean="0">
                <a:hlinkClick r:id="rId3"/>
              </a:rPr>
              <a:t>www.infant-parent.com</a:t>
            </a:r>
            <a:r>
              <a:rPr lang="en-US" dirty="0" smtClean="0"/>
              <a:t>)</a:t>
            </a:r>
          </a:p>
          <a:p>
            <a:r>
              <a:rPr lang="en-US" dirty="0" smtClean="0"/>
              <a:t>Hughes, D.A. (2006).  </a:t>
            </a:r>
            <a:r>
              <a:rPr lang="en-US" i="1" dirty="0" smtClean="0"/>
              <a:t>Building the bonds of attachment </a:t>
            </a:r>
            <a:r>
              <a:rPr lang="en-US" dirty="0" smtClean="0"/>
              <a:t>(2</a:t>
            </a:r>
            <a:r>
              <a:rPr lang="en-US" baseline="30000" dirty="0" smtClean="0"/>
              <a:t>nd</a:t>
            </a:r>
            <a:r>
              <a:rPr lang="en-US" dirty="0" smtClean="0"/>
              <a:t> ed.).  New York, NY: Jason Aronson, Inc.</a:t>
            </a:r>
          </a:p>
          <a:p>
            <a:r>
              <a:rPr lang="en-US" dirty="0" smtClean="0"/>
              <a:t>National Child Traumatic Stress Network (</a:t>
            </a:r>
            <a:r>
              <a:rPr lang="en-US" dirty="0" smtClean="0">
                <a:hlinkClick r:id="rId4"/>
              </a:rPr>
              <a:t>www.nctsn.org</a:t>
            </a:r>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B5FEB241-ACCC-46B0-AC7A-FD94C0C59EC9}" type="slidenum">
              <a:rPr lang="en-US" smtClean="0"/>
              <a:t>48</a:t>
            </a:fld>
            <a:endParaRPr lang="en-US"/>
          </a:p>
        </p:txBody>
      </p:sp>
    </p:spTree>
    <p:extLst>
      <p:ext uri="{BB962C8B-B14F-4D97-AF65-F5344CB8AC3E}">
        <p14:creationId xmlns:p14="http://schemas.microsoft.com/office/powerpoint/2010/main" val="2495143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1524000" y="3886200"/>
            <a:ext cx="6172200" cy="1200150"/>
          </a:xfrm>
        </p:spPr>
        <p:txBody>
          <a:bodyPr>
            <a:normAutofit fontScale="90000"/>
          </a:bodyPr>
          <a:lstStyle/>
          <a:p>
            <a:r>
              <a:rPr lang="en-US" sz="4400" b="1" i="1" dirty="0" smtClean="0"/>
              <a:t>Thank You!</a:t>
            </a:r>
            <a:br>
              <a:rPr lang="en-US" sz="4400" b="1" i="1" dirty="0" smtClean="0"/>
            </a:br>
            <a:r>
              <a:rPr lang="en-US" sz="4400" b="1" i="1" dirty="0" smtClean="0"/>
              <a:t/>
            </a:r>
            <a:br>
              <a:rPr lang="en-US" sz="4400" b="1" i="1" dirty="0" smtClean="0"/>
            </a:br>
            <a:r>
              <a:rPr lang="en-US" sz="1600" b="1" i="1" dirty="0" smtClean="0"/>
              <a:t>Naijean Bernard-Onwere, PhD</a:t>
            </a:r>
            <a:br>
              <a:rPr lang="en-US" sz="1600" b="1" i="1" dirty="0" smtClean="0"/>
            </a:br>
            <a:r>
              <a:rPr lang="en-US" sz="1600" b="1" i="1" dirty="0" smtClean="0"/>
              <a:t>nonwere@cenpatico.com</a:t>
            </a:r>
          </a:p>
        </p:txBody>
      </p:sp>
      <p:sp>
        <p:nvSpPr>
          <p:cNvPr id="8196" name="Rectangle 5"/>
          <p:cNvSpPr>
            <a:spLocks noGrp="1" noChangeArrowheads="1"/>
          </p:cNvSpPr>
          <p:nvPr>
            <p:ph type="subTitle" idx="1"/>
          </p:nvPr>
        </p:nvSpPr>
        <p:spPr>
          <a:xfrm>
            <a:off x="4114800" y="4267200"/>
            <a:ext cx="6400800" cy="1752600"/>
          </a:xfrm>
        </p:spPr>
        <p:txBody>
          <a:bodyPr/>
          <a:lstStyle/>
          <a:p>
            <a:r>
              <a:rPr lang="en-US" b="1" dirty="0" smtClean="0"/>
              <a:t>STAR Health – Texas Foster Care Program</a:t>
            </a:r>
          </a:p>
        </p:txBody>
      </p:sp>
    </p:spTree>
    <p:extLst>
      <p:ext uri="{BB962C8B-B14F-4D97-AF65-F5344CB8AC3E}">
        <p14:creationId xmlns:p14="http://schemas.microsoft.com/office/powerpoint/2010/main" val="428159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90-100% Chance of Developmental </a:t>
            </a:r>
            <a:r>
              <a:rPr lang="en-US" dirty="0"/>
              <a:t>D</a:t>
            </a:r>
            <a:r>
              <a:rPr lang="en-US" dirty="0" smtClean="0"/>
              <a:t>elays when Children </a:t>
            </a:r>
            <a:r>
              <a:rPr lang="en-US" dirty="0"/>
              <a:t>E</a:t>
            </a:r>
            <a:r>
              <a:rPr lang="en-US" dirty="0" smtClean="0"/>
              <a:t>xperience 6-7 Risk </a:t>
            </a:r>
            <a:r>
              <a:rPr lang="en-US" dirty="0"/>
              <a:t>F</a:t>
            </a:r>
            <a:r>
              <a:rPr lang="en-US" dirty="0" smtClean="0"/>
              <a:t>actors</a:t>
            </a:r>
            <a:endParaRPr lang="en-US" dirty="0"/>
          </a:p>
        </p:txBody>
      </p:sp>
      <p:sp>
        <p:nvSpPr>
          <p:cNvPr id="3" name="Content Placeholder 2"/>
          <p:cNvSpPr>
            <a:spLocks noGrp="1"/>
          </p:cNvSpPr>
          <p:nvPr>
            <p:ph idx="1"/>
          </p:nvPr>
        </p:nvSpPr>
        <p:spPr/>
        <p:txBody>
          <a:bodyPr/>
          <a:lstStyle/>
          <a:p>
            <a:pPr marL="0" indent="0">
              <a:buNone/>
            </a:pPr>
            <a:r>
              <a:rPr lang="en-US" i="1" dirty="0"/>
              <a:t>Barth et al. (2008)</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86000"/>
            <a:ext cx="616369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5FEB241-ACCC-46B0-AC7A-FD94C0C59EC9}" type="slidenum">
              <a:rPr lang="en-US" smtClean="0"/>
              <a:t>5</a:t>
            </a:fld>
            <a:endParaRPr lang="en-US"/>
          </a:p>
        </p:txBody>
      </p:sp>
    </p:spTree>
    <p:extLst>
      <p:ext uri="{BB962C8B-B14F-4D97-AF65-F5344CB8AC3E}">
        <p14:creationId xmlns:p14="http://schemas.microsoft.com/office/powerpoint/2010/main" val="1895512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Protective/Resilience Factors</a:t>
            </a:r>
            <a:endParaRPr lang="en-US" dirty="0"/>
          </a:p>
        </p:txBody>
      </p:sp>
      <p:sp>
        <p:nvSpPr>
          <p:cNvPr id="3" name="Content Placeholder 2"/>
          <p:cNvSpPr>
            <a:spLocks noGrp="1"/>
          </p:cNvSpPr>
          <p:nvPr>
            <p:ph idx="1"/>
          </p:nvPr>
        </p:nvSpPr>
        <p:spPr/>
        <p:txBody>
          <a:bodyPr/>
          <a:lstStyle/>
          <a:p>
            <a:r>
              <a:rPr lang="en-US" dirty="0" smtClean="0"/>
              <a:t>One stable parent or caretaker</a:t>
            </a:r>
          </a:p>
          <a:p>
            <a:endParaRPr lang="en-US" dirty="0"/>
          </a:p>
          <a:p>
            <a:r>
              <a:rPr lang="en-US" dirty="0" smtClean="0"/>
              <a:t>Higher IQ (Silva, 2000)</a:t>
            </a:r>
          </a:p>
          <a:p>
            <a:endParaRPr lang="en-US" dirty="0"/>
          </a:p>
          <a:p>
            <a:r>
              <a:rPr lang="en-US" dirty="0" smtClean="0"/>
              <a:t>Good peer relationships (</a:t>
            </a:r>
            <a:r>
              <a:rPr lang="en-US" dirty="0" err="1" smtClean="0"/>
              <a:t>Criss</a:t>
            </a:r>
            <a:r>
              <a:rPr lang="en-US" dirty="0" smtClean="0"/>
              <a:t>, 2002)</a:t>
            </a:r>
          </a:p>
          <a:p>
            <a:endParaRPr lang="en-US" dirty="0"/>
          </a:p>
          <a:p>
            <a:r>
              <a:rPr lang="en-US" dirty="0" smtClean="0"/>
              <a:t>Secure attachment and good care ages 0-2 (</a:t>
            </a:r>
            <a:r>
              <a:rPr lang="en-US" dirty="0" err="1" smtClean="0"/>
              <a:t>Stroute</a:t>
            </a:r>
            <a:r>
              <a:rPr lang="en-US" dirty="0" smtClean="0"/>
              <a:t>, 1999)</a:t>
            </a:r>
          </a:p>
          <a:p>
            <a:endParaRPr lang="en-US" dirty="0"/>
          </a:p>
          <a:p>
            <a:r>
              <a:rPr lang="en-US" dirty="0" smtClean="0"/>
              <a:t>Friendly, outgoing temperament in the child</a:t>
            </a:r>
          </a:p>
          <a:p>
            <a:endParaRPr lang="en-US" dirty="0"/>
          </a:p>
          <a:p>
            <a:r>
              <a:rPr lang="en-US" dirty="0" smtClean="0"/>
              <a:t>Other supportive adults – i.e., daycare providers</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6</a:t>
            </a:fld>
            <a:endParaRPr lang="en-US"/>
          </a:p>
        </p:txBody>
      </p:sp>
    </p:spTree>
    <p:extLst>
      <p:ext uri="{BB962C8B-B14F-4D97-AF65-F5344CB8AC3E}">
        <p14:creationId xmlns:p14="http://schemas.microsoft.com/office/powerpoint/2010/main" val="382332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The Science of Neglect</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www.youtube.com/watch?feature=player_embedded&amp;v=bF3j5UVCSCA</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7</a:t>
            </a:fld>
            <a:endParaRPr lang="en-US"/>
          </a:p>
        </p:txBody>
      </p:sp>
    </p:spTree>
    <p:extLst>
      <p:ext uri="{BB962C8B-B14F-4D97-AF65-F5344CB8AC3E}">
        <p14:creationId xmlns:p14="http://schemas.microsoft.com/office/powerpoint/2010/main" val="3464301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Urie</a:t>
            </a:r>
            <a:r>
              <a:rPr lang="en-US" dirty="0" smtClean="0"/>
              <a:t> </a:t>
            </a:r>
            <a:r>
              <a:rPr lang="en-US" dirty="0" err="1" smtClean="0"/>
              <a:t>Brofenbrenner</a:t>
            </a:r>
            <a:r>
              <a:rPr lang="en-US" dirty="0" smtClean="0"/>
              <a:t> Says: </a:t>
            </a:r>
            <a:endParaRPr lang="en-US" dirty="0"/>
          </a:p>
        </p:txBody>
      </p:sp>
      <p:sp>
        <p:nvSpPr>
          <p:cNvPr id="3" name="Content Placeholder 2"/>
          <p:cNvSpPr>
            <a:spLocks noGrp="1"/>
          </p:cNvSpPr>
          <p:nvPr>
            <p:ph idx="1"/>
          </p:nvPr>
        </p:nvSpPr>
        <p:spPr/>
        <p:txBody>
          <a:bodyPr/>
          <a:lstStyle/>
          <a:p>
            <a:pPr marL="0" indent="0">
              <a:buNone/>
            </a:pPr>
            <a:r>
              <a:rPr lang="en-US" i="1" dirty="0" smtClean="0"/>
              <a:t>“In </a:t>
            </a:r>
            <a:r>
              <a:rPr lang="en-US" i="1" dirty="0"/>
              <a:t>order to develop normally, a </a:t>
            </a:r>
            <a:r>
              <a:rPr lang="en-US" i="1" dirty="0" smtClean="0"/>
              <a:t>child requires progressively </a:t>
            </a:r>
            <a:r>
              <a:rPr lang="en-US" i="1" dirty="0"/>
              <a:t>more complex </a:t>
            </a:r>
            <a:r>
              <a:rPr lang="en-US" i="1" dirty="0" smtClean="0"/>
              <a:t>joint activity </a:t>
            </a:r>
            <a:r>
              <a:rPr lang="en-US" i="1" dirty="0"/>
              <a:t>with one or more adults who have </a:t>
            </a:r>
            <a:r>
              <a:rPr lang="en-US" i="1" dirty="0" smtClean="0"/>
              <a:t>an irrational </a:t>
            </a:r>
            <a:r>
              <a:rPr lang="en-US" i="1" dirty="0"/>
              <a:t>emotional </a:t>
            </a:r>
            <a:r>
              <a:rPr lang="en-US" i="1" dirty="0" smtClean="0"/>
              <a:t>relationship </a:t>
            </a:r>
            <a:r>
              <a:rPr lang="en-US" i="1" dirty="0"/>
              <a:t>with the child</a:t>
            </a:r>
            <a:r>
              <a:rPr lang="en-US" i="1" dirty="0" smtClean="0"/>
              <a:t>.  Somebody’s </a:t>
            </a:r>
            <a:r>
              <a:rPr lang="en-US" i="1" dirty="0"/>
              <a:t>got to be crazy about that kid</a:t>
            </a:r>
            <a:r>
              <a:rPr lang="en-US" i="1" dirty="0" smtClean="0"/>
              <a:t>.  That’s </a:t>
            </a:r>
            <a:r>
              <a:rPr lang="en-US" i="1" dirty="0"/>
              <a:t>number one. First, last, and always.”</a:t>
            </a:r>
          </a:p>
          <a:p>
            <a:pPr marL="0" indent="0">
              <a:buNone/>
            </a:pPr>
            <a:endParaRPr lang="en-US" i="1" dirty="0" smtClean="0"/>
          </a:p>
          <a:p>
            <a:pPr marL="0" indent="0">
              <a:buNone/>
            </a:pPr>
            <a:endParaRPr lang="en-US" sz="1200" i="1" dirty="0" smtClean="0"/>
          </a:p>
          <a:p>
            <a:pPr marL="0" indent="0">
              <a:buNone/>
            </a:pPr>
            <a:endParaRPr lang="en-US" sz="1200" i="1" dirty="0"/>
          </a:p>
          <a:p>
            <a:pPr marL="0" indent="0">
              <a:buNone/>
            </a:pPr>
            <a:endParaRPr lang="en-US" sz="1200" i="1" dirty="0" smtClean="0"/>
          </a:p>
          <a:p>
            <a:pPr marL="0" indent="0">
              <a:buNone/>
            </a:pPr>
            <a:r>
              <a:rPr lang="en-US" sz="1200" i="1" dirty="0" err="1" smtClean="0"/>
              <a:t>Urie</a:t>
            </a:r>
            <a:r>
              <a:rPr lang="en-US" sz="1200" i="1" dirty="0" smtClean="0"/>
              <a:t> </a:t>
            </a:r>
            <a:r>
              <a:rPr lang="en-US" sz="1200" i="1" dirty="0" err="1" smtClean="0"/>
              <a:t>Bronfenbrenner</a:t>
            </a:r>
            <a:endParaRPr lang="en-US" sz="1200" i="1" dirty="0"/>
          </a:p>
          <a:p>
            <a:pPr marL="0" indent="0">
              <a:buNone/>
            </a:pPr>
            <a:r>
              <a:rPr lang="en-US" sz="1200" i="1" dirty="0" smtClean="0"/>
              <a:t>(National Scientific Council</a:t>
            </a:r>
          </a:p>
          <a:p>
            <a:pPr marL="0" indent="0">
              <a:buNone/>
            </a:pPr>
            <a:r>
              <a:rPr lang="en-US" sz="1200" i="1" dirty="0" smtClean="0"/>
              <a:t> </a:t>
            </a:r>
            <a:r>
              <a:rPr lang="en-US" sz="1200" i="1" dirty="0"/>
              <a:t>on the Developing Child</a:t>
            </a:r>
            <a:r>
              <a:rPr lang="en-US" sz="1200" i="1" dirty="0" smtClean="0"/>
              <a:t>, </a:t>
            </a:r>
          </a:p>
          <a:p>
            <a:pPr marL="0" indent="0">
              <a:buNone/>
            </a:pPr>
            <a:r>
              <a:rPr lang="en-US" sz="1200" i="1" dirty="0" smtClean="0"/>
              <a:t>Summer 2004)</a:t>
            </a:r>
            <a:endParaRPr lang="en-US" sz="1200" i="1" dirty="0"/>
          </a:p>
        </p:txBody>
      </p:sp>
      <p:pic>
        <p:nvPicPr>
          <p:cNvPr id="1026" name="Picture 2" descr="C:\Users\NONWERE\Desktop\581329_4057179189990_10380847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439" y="3505200"/>
            <a:ext cx="414067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FEB241-ACCC-46B0-AC7A-FD94C0C59EC9}" type="slidenum">
              <a:rPr lang="en-US" smtClean="0"/>
              <a:t>8</a:t>
            </a:fld>
            <a:endParaRPr lang="en-US"/>
          </a:p>
        </p:txBody>
      </p:sp>
    </p:spTree>
    <p:extLst>
      <p:ext uri="{BB962C8B-B14F-4D97-AF65-F5344CB8AC3E}">
        <p14:creationId xmlns:p14="http://schemas.microsoft.com/office/powerpoint/2010/main" val="4150980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Trauma: </a:t>
            </a:r>
            <a:endParaRPr lang="en-US" dirty="0"/>
          </a:p>
        </p:txBody>
      </p:sp>
      <p:sp>
        <p:nvSpPr>
          <p:cNvPr id="3" name="Text Placeholder 2"/>
          <p:cNvSpPr>
            <a:spLocks noGrp="1"/>
          </p:cNvSpPr>
          <p:nvPr>
            <p:ph type="body" idx="1"/>
          </p:nvPr>
        </p:nvSpPr>
        <p:spPr/>
        <p:txBody>
          <a:bodyPr/>
          <a:lstStyle/>
          <a:p>
            <a:r>
              <a:rPr lang="en-US" dirty="0" smtClean="0"/>
              <a:t>The Impact on Attachment</a:t>
            </a:r>
            <a:endParaRPr lang="en-US" dirty="0"/>
          </a:p>
        </p:txBody>
      </p:sp>
      <p:sp>
        <p:nvSpPr>
          <p:cNvPr id="4" name="Slide Number Placeholder 3"/>
          <p:cNvSpPr>
            <a:spLocks noGrp="1"/>
          </p:cNvSpPr>
          <p:nvPr>
            <p:ph type="sldNum" sz="quarter" idx="12"/>
          </p:nvPr>
        </p:nvSpPr>
        <p:spPr/>
        <p:txBody>
          <a:bodyPr/>
          <a:lstStyle/>
          <a:p>
            <a:fld id="{B5FEB241-ACCC-46B0-AC7A-FD94C0C59EC9}" type="slidenum">
              <a:rPr lang="en-US" smtClean="0"/>
              <a:t>9</a:t>
            </a:fld>
            <a:endParaRPr lang="en-US"/>
          </a:p>
        </p:txBody>
      </p:sp>
    </p:spTree>
    <p:extLst>
      <p:ext uri="{BB962C8B-B14F-4D97-AF65-F5344CB8AC3E}">
        <p14:creationId xmlns:p14="http://schemas.microsoft.com/office/powerpoint/2010/main" val="407549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pat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Cenpatico</Template>
  <TotalTime>975</TotalTime>
  <Words>2768</Words>
  <Application>Microsoft Office PowerPoint</Application>
  <PresentationFormat>On-screen Show (4:3)</PresentationFormat>
  <Paragraphs>485</Paragraphs>
  <Slides>49</Slides>
  <Notes>19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Cenpatico</vt:lpstr>
      <vt:lpstr>Caring for Children  Who Have Experienced Trauma</vt:lpstr>
      <vt:lpstr>Introductions</vt:lpstr>
      <vt:lpstr>What Research Tells Us</vt:lpstr>
      <vt:lpstr>Exacerbating Risk Factors for Families</vt:lpstr>
      <vt:lpstr>90-100% Chance of Developmental Delays when Children Experience 6-7 Risk Factors</vt:lpstr>
      <vt:lpstr>Protective/Resilience Factors</vt:lpstr>
      <vt:lpstr>Video: The Science of Neglect</vt:lpstr>
      <vt:lpstr>Urie Brofenbrenner Says: </vt:lpstr>
      <vt:lpstr>Complex Trauma: </vt:lpstr>
      <vt:lpstr>Attachment Defined</vt:lpstr>
      <vt:lpstr>Relationship Blueprints</vt:lpstr>
      <vt:lpstr>Florida mother drives van with children into ocean – ages 8, 10 &amp; 3</vt:lpstr>
      <vt:lpstr>Ebony Wilkerson</vt:lpstr>
      <vt:lpstr>Key points to remember</vt:lpstr>
      <vt:lpstr>Attachment Styles</vt:lpstr>
      <vt:lpstr>Why is this so important?</vt:lpstr>
      <vt:lpstr>Trauma and Attachment</vt:lpstr>
      <vt:lpstr>Mechanisms of Intergenerational Transmission of Trauma</vt:lpstr>
      <vt:lpstr>The “Conspiracy of Silence”</vt:lpstr>
      <vt:lpstr>Mechanisms of Intergenerational Transmission of Trauma</vt:lpstr>
      <vt:lpstr>Mechanisms of Intergenerational Transmission of Trauma </vt:lpstr>
      <vt:lpstr>Mechanisms of Intergenerational Transmission of Trauma</vt:lpstr>
      <vt:lpstr>Impact on Infants</vt:lpstr>
      <vt:lpstr>General Findings on Children Living with a Parent with PTSD</vt:lpstr>
      <vt:lpstr>Family Violence</vt:lpstr>
      <vt:lpstr>So How Do PTSD Symptoms Affect Parenting? </vt:lpstr>
      <vt:lpstr>Nightmares and Insomnia</vt:lpstr>
      <vt:lpstr>Avoidance Symptoms</vt:lpstr>
      <vt:lpstr>Avoidance of Triggers</vt:lpstr>
      <vt:lpstr>Negative Alterations in Cognition and Mood </vt:lpstr>
      <vt:lpstr>Hyperarousal Symptoms</vt:lpstr>
      <vt:lpstr>Brain Development in Abused Children </vt:lpstr>
      <vt:lpstr>Solutions</vt:lpstr>
      <vt:lpstr>Cognitive Behavioral Techniques</vt:lpstr>
      <vt:lpstr>Foundations of Therapeutic Parenting/Caregiving</vt:lpstr>
      <vt:lpstr>Implicit and Preverbal Memory</vt:lpstr>
      <vt:lpstr>Trauma Triggers</vt:lpstr>
      <vt:lpstr>Touch re-regulates</vt:lpstr>
      <vt:lpstr>Helping</vt:lpstr>
      <vt:lpstr>Centering the Child</vt:lpstr>
      <vt:lpstr>Establish Safety and Security</vt:lpstr>
      <vt:lpstr>Theraplay Nurturing Activities</vt:lpstr>
      <vt:lpstr>What Young Children Need</vt:lpstr>
      <vt:lpstr>Messages Children Need to Hear </vt:lpstr>
      <vt:lpstr>What’s a teacher to do?</vt:lpstr>
      <vt:lpstr>Classroom strategies</vt:lpstr>
      <vt:lpstr>Classroom Strategies for Disruptive Times</vt:lpstr>
      <vt:lpstr>Resources</vt:lpstr>
      <vt:lpstr>Thank You!  Naijean Bernard-Onwere, PhD nonwere@cenpatico.com</vt:lpstr>
    </vt:vector>
  </TitlesOfParts>
  <Company>Centene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Migura</dc:creator>
  <cp:lastModifiedBy>Guebara, Edna</cp:lastModifiedBy>
  <cp:revision>79</cp:revision>
  <cp:lastPrinted>2014-06-10T19:29:04Z</cp:lastPrinted>
  <dcterms:created xsi:type="dcterms:W3CDTF">2014-03-25T20:43:53Z</dcterms:created>
  <dcterms:modified xsi:type="dcterms:W3CDTF">2014-07-01T18:32:22Z</dcterms:modified>
</cp:coreProperties>
</file>