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1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F18D0B-3957-46E3-9EB4-2954CDF0EB1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16D032-CEAB-480D-8E55-70040B51C403}">
      <dgm:prSet/>
      <dgm:spPr/>
      <dgm:t>
        <a:bodyPr/>
        <a:lstStyle/>
        <a:p>
          <a:pPr rtl="0"/>
          <a:r>
            <a:rPr lang="en-US" dirty="0" smtClean="0"/>
            <a:t>Adversarial Hearing</a:t>
          </a:r>
          <a:endParaRPr lang="en-US" dirty="0"/>
        </a:p>
      </dgm:t>
    </dgm:pt>
    <dgm:pt modelId="{DF6FAC06-E9DE-49D0-BAF1-0BD36A218FC7}" type="parTrans" cxnId="{D7ECB417-159A-4B64-A40F-148933FFE627}">
      <dgm:prSet/>
      <dgm:spPr/>
      <dgm:t>
        <a:bodyPr/>
        <a:lstStyle/>
        <a:p>
          <a:endParaRPr lang="en-US"/>
        </a:p>
      </dgm:t>
    </dgm:pt>
    <dgm:pt modelId="{437B749C-C97F-48CD-A61C-512060B180A1}" type="sibTrans" cxnId="{D7ECB417-159A-4B64-A40F-148933FFE627}">
      <dgm:prSet/>
      <dgm:spPr/>
      <dgm:t>
        <a:bodyPr/>
        <a:lstStyle/>
        <a:p>
          <a:endParaRPr lang="en-US"/>
        </a:p>
      </dgm:t>
    </dgm:pt>
    <dgm:pt modelId="{522DEBC4-7CC0-41F0-9BEE-895BF6A498E9}">
      <dgm:prSet/>
      <dgm:spPr/>
      <dgm:t>
        <a:bodyPr/>
        <a:lstStyle/>
        <a:p>
          <a:r>
            <a:rPr lang="en-US" dirty="0" smtClean="0"/>
            <a:t>Status Hearing</a:t>
          </a:r>
          <a:endParaRPr lang="en-US" dirty="0"/>
        </a:p>
      </dgm:t>
    </dgm:pt>
    <dgm:pt modelId="{7FC6E5D0-22FE-4A36-995E-1CB6466A47E5}" type="parTrans" cxnId="{6F6C5018-155D-4401-97EC-6845E6937A42}">
      <dgm:prSet/>
      <dgm:spPr/>
      <dgm:t>
        <a:bodyPr/>
        <a:lstStyle/>
        <a:p>
          <a:endParaRPr lang="en-US"/>
        </a:p>
      </dgm:t>
    </dgm:pt>
    <dgm:pt modelId="{CA558BDF-F889-43BA-A29F-6EC7FC322B99}" type="sibTrans" cxnId="{6F6C5018-155D-4401-97EC-6845E6937A42}">
      <dgm:prSet/>
      <dgm:spPr/>
      <dgm:t>
        <a:bodyPr/>
        <a:lstStyle/>
        <a:p>
          <a:endParaRPr lang="en-US"/>
        </a:p>
      </dgm:t>
    </dgm:pt>
    <dgm:pt modelId="{1603A523-87A7-414B-806C-2E9892F55A6E}">
      <dgm:prSet/>
      <dgm:spPr/>
      <dgm:t>
        <a:bodyPr/>
        <a:lstStyle/>
        <a:p>
          <a:r>
            <a:rPr lang="en-US" dirty="0" smtClean="0"/>
            <a:t>3 Permanency Hearings </a:t>
          </a:r>
          <a:endParaRPr lang="en-US" dirty="0"/>
        </a:p>
      </dgm:t>
    </dgm:pt>
    <dgm:pt modelId="{BE2868D2-6E39-4A08-9FC2-6DBCB5C784E6}" type="parTrans" cxnId="{099B889C-3D26-4F0D-91DC-86B3F8447529}">
      <dgm:prSet/>
      <dgm:spPr/>
      <dgm:t>
        <a:bodyPr/>
        <a:lstStyle/>
        <a:p>
          <a:endParaRPr lang="en-US"/>
        </a:p>
      </dgm:t>
    </dgm:pt>
    <dgm:pt modelId="{BA6E1B6A-EF76-4477-BE68-0913D9992D87}" type="sibTrans" cxnId="{099B889C-3D26-4F0D-91DC-86B3F8447529}">
      <dgm:prSet/>
      <dgm:spPr/>
      <dgm:t>
        <a:bodyPr/>
        <a:lstStyle/>
        <a:p>
          <a:endParaRPr lang="en-US"/>
        </a:p>
      </dgm:t>
    </dgm:pt>
    <dgm:pt modelId="{3FC338B7-6EFE-4022-AF8D-BE4346D9D529}">
      <dgm:prSet/>
      <dgm:spPr/>
      <dgm:t>
        <a:bodyPr/>
        <a:lstStyle/>
        <a:p>
          <a:r>
            <a:rPr lang="en-US" dirty="0" smtClean="0"/>
            <a:t>Trial </a:t>
          </a:r>
          <a:endParaRPr lang="en-US" dirty="0"/>
        </a:p>
      </dgm:t>
    </dgm:pt>
    <dgm:pt modelId="{8836451A-B723-4D64-968A-3F8DF6F3B867}" type="parTrans" cxnId="{B23F1C85-21F4-4834-98AB-F9051AD1C8D6}">
      <dgm:prSet/>
      <dgm:spPr/>
      <dgm:t>
        <a:bodyPr/>
        <a:lstStyle/>
        <a:p>
          <a:endParaRPr lang="en-US"/>
        </a:p>
      </dgm:t>
    </dgm:pt>
    <dgm:pt modelId="{B0AF835B-3676-4D59-8692-DEADA5EE7019}" type="sibTrans" cxnId="{B23F1C85-21F4-4834-98AB-F9051AD1C8D6}">
      <dgm:prSet/>
      <dgm:spPr/>
      <dgm:t>
        <a:bodyPr/>
        <a:lstStyle/>
        <a:p>
          <a:endParaRPr lang="en-US"/>
        </a:p>
      </dgm:t>
    </dgm:pt>
    <dgm:pt modelId="{CAC571DE-1DF2-4821-A0A3-77508A03F784}">
      <dgm:prSet/>
      <dgm:spPr/>
      <dgm:t>
        <a:bodyPr/>
        <a:lstStyle/>
        <a:p>
          <a:r>
            <a:rPr lang="en-US" dirty="0" smtClean="0"/>
            <a:t>Investigation  Phase</a:t>
          </a:r>
          <a:endParaRPr lang="en-US" dirty="0"/>
        </a:p>
      </dgm:t>
    </dgm:pt>
    <dgm:pt modelId="{FD737750-279E-49FA-8218-BA7780812FE3}" type="parTrans" cxnId="{A495D2E3-24BB-424C-8490-7BF49B3299B3}">
      <dgm:prSet/>
      <dgm:spPr/>
      <dgm:t>
        <a:bodyPr/>
        <a:lstStyle/>
        <a:p>
          <a:endParaRPr lang="en-US"/>
        </a:p>
      </dgm:t>
    </dgm:pt>
    <dgm:pt modelId="{0DBCFE61-B22D-4A40-80D9-C82523A65A25}" type="sibTrans" cxnId="{A495D2E3-24BB-424C-8490-7BF49B3299B3}">
      <dgm:prSet/>
      <dgm:spPr/>
      <dgm:t>
        <a:bodyPr/>
        <a:lstStyle/>
        <a:p>
          <a:endParaRPr lang="en-US"/>
        </a:p>
      </dgm:t>
    </dgm:pt>
    <dgm:pt modelId="{55B6879A-6B36-4F30-A54C-EE15BD07C86F}">
      <dgm:prSet/>
      <dgm:spPr/>
      <dgm:t>
        <a:bodyPr/>
        <a:lstStyle/>
        <a:p>
          <a:r>
            <a:rPr lang="en-US" dirty="0" smtClean="0"/>
            <a:t>Conservatorship or FBSS (Family Based Social Services)</a:t>
          </a:r>
        </a:p>
      </dgm:t>
    </dgm:pt>
    <dgm:pt modelId="{F84B3A93-5677-4A1B-9DBA-28907B989593}" type="parTrans" cxnId="{AD516CE5-D018-4A43-B98A-716A3E9AA2A4}">
      <dgm:prSet/>
      <dgm:spPr/>
      <dgm:t>
        <a:bodyPr/>
        <a:lstStyle/>
        <a:p>
          <a:endParaRPr lang="en-US"/>
        </a:p>
      </dgm:t>
    </dgm:pt>
    <dgm:pt modelId="{49F8CB8C-4B19-4DCD-A6B5-83CCED8E338B}" type="sibTrans" cxnId="{AD516CE5-D018-4A43-B98A-716A3E9AA2A4}">
      <dgm:prSet/>
      <dgm:spPr/>
      <dgm:t>
        <a:bodyPr/>
        <a:lstStyle/>
        <a:p>
          <a:endParaRPr lang="en-US"/>
        </a:p>
      </dgm:t>
    </dgm:pt>
    <dgm:pt modelId="{42DA7321-2667-498B-B21B-75BC8CB57C01}" type="pres">
      <dgm:prSet presAssocID="{E9F18D0B-3957-46E3-9EB4-2954CDF0EB1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80D904-F3CD-4F40-A2C7-2CF2A54AC7F9}" type="pres">
      <dgm:prSet presAssocID="{8316D032-CEAB-480D-8E55-70040B51C403}" presName="horFlow" presStyleCnt="0"/>
      <dgm:spPr/>
    </dgm:pt>
    <dgm:pt modelId="{84254616-66F0-48BA-BEDB-C6BA0E7273CE}" type="pres">
      <dgm:prSet presAssocID="{8316D032-CEAB-480D-8E55-70040B51C403}" presName="bigChev" presStyleLbl="node1" presStyleIdx="0" presStyleCnt="2" custLinFactY="29370" custLinFactNeighborY="100000"/>
      <dgm:spPr/>
      <dgm:t>
        <a:bodyPr/>
        <a:lstStyle/>
        <a:p>
          <a:endParaRPr lang="en-US"/>
        </a:p>
      </dgm:t>
    </dgm:pt>
    <dgm:pt modelId="{567DE2C6-1B65-4F64-A706-C4A05D9DD51E}" type="pres">
      <dgm:prSet presAssocID="{7FC6E5D0-22FE-4A36-995E-1CB6466A47E5}" presName="parTrans" presStyleCnt="0"/>
      <dgm:spPr/>
    </dgm:pt>
    <dgm:pt modelId="{EAB0E373-C6AC-45E4-B969-EF28024B844E}" type="pres">
      <dgm:prSet presAssocID="{522DEBC4-7CC0-41F0-9BEE-895BF6A498E9}" presName="node" presStyleLbl="alignAccFollowNode1" presStyleIdx="0" presStyleCnt="4" custLinFactY="5586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81E01-7B2B-467E-A2A8-0C5F142D1EA0}" type="pres">
      <dgm:prSet presAssocID="{CA558BDF-F889-43BA-A29F-6EC7FC322B99}" presName="sibTrans" presStyleCnt="0"/>
      <dgm:spPr/>
    </dgm:pt>
    <dgm:pt modelId="{B8797707-BBBA-49E8-9AB3-129A18B63131}" type="pres">
      <dgm:prSet presAssocID="{1603A523-87A7-414B-806C-2E9892F55A6E}" presName="node" presStyleLbl="alignAccFollowNode1" presStyleIdx="1" presStyleCnt="4" custLinFactY="5586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E694E5-0D2C-4F7F-A30C-D4BC0253AA81}" type="pres">
      <dgm:prSet presAssocID="{BA6E1B6A-EF76-4477-BE68-0913D9992D87}" presName="sibTrans" presStyleCnt="0"/>
      <dgm:spPr/>
    </dgm:pt>
    <dgm:pt modelId="{6D10E6A3-3754-44B9-B530-A088AFA6AB0B}" type="pres">
      <dgm:prSet presAssocID="{3FC338B7-6EFE-4022-AF8D-BE4346D9D529}" presName="node" presStyleLbl="alignAccFollowNode1" presStyleIdx="2" presStyleCnt="4" custLinFactY="5586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01F96-7DEB-4C8E-B947-8F07D056CA3B}" type="pres">
      <dgm:prSet presAssocID="{8316D032-CEAB-480D-8E55-70040B51C403}" presName="vSp" presStyleCnt="0"/>
      <dgm:spPr/>
    </dgm:pt>
    <dgm:pt modelId="{D583A6DF-50FA-4FE8-A704-FC7E72A62A25}" type="pres">
      <dgm:prSet presAssocID="{CAC571DE-1DF2-4821-A0A3-77508A03F784}" presName="horFlow" presStyleCnt="0"/>
      <dgm:spPr/>
    </dgm:pt>
    <dgm:pt modelId="{46CDB3DB-2C64-47FA-AB93-34C9896C5E0D}" type="pres">
      <dgm:prSet presAssocID="{CAC571DE-1DF2-4821-A0A3-77508A03F784}" presName="bigChev" presStyleLbl="node1" presStyleIdx="1" presStyleCnt="2" custLinFactNeighborX="-1499" custLinFactNeighborY="-89221"/>
      <dgm:spPr/>
      <dgm:t>
        <a:bodyPr/>
        <a:lstStyle/>
        <a:p>
          <a:endParaRPr lang="en-US"/>
        </a:p>
      </dgm:t>
    </dgm:pt>
    <dgm:pt modelId="{21AEDEBD-D172-41DF-AFF4-85E10119CF4A}" type="pres">
      <dgm:prSet presAssocID="{F84B3A93-5677-4A1B-9DBA-28907B989593}" presName="parTrans" presStyleCnt="0"/>
      <dgm:spPr/>
    </dgm:pt>
    <dgm:pt modelId="{3AE4FB14-BEA1-411A-A9DA-A5237FC5219D}" type="pres">
      <dgm:prSet presAssocID="{55B6879A-6B36-4F30-A54C-EE15BD07C86F}" presName="node" presStyleLbl="alignAccFollowNode1" presStyleIdx="3" presStyleCnt="4" custScaleX="271682" custLinFactY="-7616" custLinFactNeighborX="94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9B889C-3D26-4F0D-91DC-86B3F8447529}" srcId="{8316D032-CEAB-480D-8E55-70040B51C403}" destId="{1603A523-87A7-414B-806C-2E9892F55A6E}" srcOrd="1" destOrd="0" parTransId="{BE2868D2-6E39-4A08-9FC2-6DBCB5C784E6}" sibTransId="{BA6E1B6A-EF76-4477-BE68-0913D9992D87}"/>
    <dgm:cxn modelId="{C7B102F8-7432-46B9-A8E3-B9207CA0788E}" type="presOf" srcId="{8316D032-CEAB-480D-8E55-70040B51C403}" destId="{84254616-66F0-48BA-BEDB-C6BA0E7273CE}" srcOrd="0" destOrd="0" presId="urn:microsoft.com/office/officeart/2005/8/layout/lProcess3"/>
    <dgm:cxn modelId="{D7ECB417-159A-4B64-A40F-148933FFE627}" srcId="{E9F18D0B-3957-46E3-9EB4-2954CDF0EB11}" destId="{8316D032-CEAB-480D-8E55-70040B51C403}" srcOrd="0" destOrd="0" parTransId="{DF6FAC06-E9DE-49D0-BAF1-0BD36A218FC7}" sibTransId="{437B749C-C97F-48CD-A61C-512060B180A1}"/>
    <dgm:cxn modelId="{B36472C0-1AF1-4785-8A89-70616A6902BB}" type="presOf" srcId="{1603A523-87A7-414B-806C-2E9892F55A6E}" destId="{B8797707-BBBA-49E8-9AB3-129A18B63131}" srcOrd="0" destOrd="0" presId="urn:microsoft.com/office/officeart/2005/8/layout/lProcess3"/>
    <dgm:cxn modelId="{1502E13D-E856-477C-BE30-06B9C812F609}" type="presOf" srcId="{522DEBC4-7CC0-41F0-9BEE-895BF6A498E9}" destId="{EAB0E373-C6AC-45E4-B969-EF28024B844E}" srcOrd="0" destOrd="0" presId="urn:microsoft.com/office/officeart/2005/8/layout/lProcess3"/>
    <dgm:cxn modelId="{6F6C5018-155D-4401-97EC-6845E6937A42}" srcId="{8316D032-CEAB-480D-8E55-70040B51C403}" destId="{522DEBC4-7CC0-41F0-9BEE-895BF6A498E9}" srcOrd="0" destOrd="0" parTransId="{7FC6E5D0-22FE-4A36-995E-1CB6466A47E5}" sibTransId="{CA558BDF-F889-43BA-A29F-6EC7FC322B99}"/>
    <dgm:cxn modelId="{35688043-895E-4DC7-AF63-C4083C5C63FA}" type="presOf" srcId="{CAC571DE-1DF2-4821-A0A3-77508A03F784}" destId="{46CDB3DB-2C64-47FA-AB93-34C9896C5E0D}" srcOrd="0" destOrd="0" presId="urn:microsoft.com/office/officeart/2005/8/layout/lProcess3"/>
    <dgm:cxn modelId="{2BD69CA6-6E5B-497F-876B-39AB617558CD}" type="presOf" srcId="{3FC338B7-6EFE-4022-AF8D-BE4346D9D529}" destId="{6D10E6A3-3754-44B9-B530-A088AFA6AB0B}" srcOrd="0" destOrd="0" presId="urn:microsoft.com/office/officeart/2005/8/layout/lProcess3"/>
    <dgm:cxn modelId="{B23F1C85-21F4-4834-98AB-F9051AD1C8D6}" srcId="{8316D032-CEAB-480D-8E55-70040B51C403}" destId="{3FC338B7-6EFE-4022-AF8D-BE4346D9D529}" srcOrd="2" destOrd="0" parTransId="{8836451A-B723-4D64-968A-3F8DF6F3B867}" sibTransId="{B0AF835B-3676-4D59-8692-DEADA5EE7019}"/>
    <dgm:cxn modelId="{AD516CE5-D018-4A43-B98A-716A3E9AA2A4}" srcId="{CAC571DE-1DF2-4821-A0A3-77508A03F784}" destId="{55B6879A-6B36-4F30-A54C-EE15BD07C86F}" srcOrd="0" destOrd="0" parTransId="{F84B3A93-5677-4A1B-9DBA-28907B989593}" sibTransId="{49F8CB8C-4B19-4DCD-A6B5-83CCED8E338B}"/>
    <dgm:cxn modelId="{A495D2E3-24BB-424C-8490-7BF49B3299B3}" srcId="{E9F18D0B-3957-46E3-9EB4-2954CDF0EB11}" destId="{CAC571DE-1DF2-4821-A0A3-77508A03F784}" srcOrd="1" destOrd="0" parTransId="{FD737750-279E-49FA-8218-BA7780812FE3}" sibTransId="{0DBCFE61-B22D-4A40-80D9-C82523A65A25}"/>
    <dgm:cxn modelId="{CF9F6812-480D-4769-AD76-5FD951FD3711}" type="presOf" srcId="{55B6879A-6B36-4F30-A54C-EE15BD07C86F}" destId="{3AE4FB14-BEA1-411A-A9DA-A5237FC5219D}" srcOrd="0" destOrd="0" presId="urn:microsoft.com/office/officeart/2005/8/layout/lProcess3"/>
    <dgm:cxn modelId="{11E0AD37-AFC8-46CD-B26C-EF95E6CDD320}" type="presOf" srcId="{E9F18D0B-3957-46E3-9EB4-2954CDF0EB11}" destId="{42DA7321-2667-498B-B21B-75BC8CB57C01}" srcOrd="0" destOrd="0" presId="urn:microsoft.com/office/officeart/2005/8/layout/lProcess3"/>
    <dgm:cxn modelId="{4C10CFD5-4190-413B-B07E-C1B284DF7608}" type="presParOf" srcId="{42DA7321-2667-498B-B21B-75BC8CB57C01}" destId="{C180D904-F3CD-4F40-A2C7-2CF2A54AC7F9}" srcOrd="0" destOrd="0" presId="urn:microsoft.com/office/officeart/2005/8/layout/lProcess3"/>
    <dgm:cxn modelId="{5EBC65AE-09BD-4280-BB0C-A0A1FD6A2050}" type="presParOf" srcId="{C180D904-F3CD-4F40-A2C7-2CF2A54AC7F9}" destId="{84254616-66F0-48BA-BEDB-C6BA0E7273CE}" srcOrd="0" destOrd="0" presId="urn:microsoft.com/office/officeart/2005/8/layout/lProcess3"/>
    <dgm:cxn modelId="{AA73181A-D59A-4B64-A059-5817F44D714E}" type="presParOf" srcId="{C180D904-F3CD-4F40-A2C7-2CF2A54AC7F9}" destId="{567DE2C6-1B65-4F64-A706-C4A05D9DD51E}" srcOrd="1" destOrd="0" presId="urn:microsoft.com/office/officeart/2005/8/layout/lProcess3"/>
    <dgm:cxn modelId="{8B0A2A06-0BBF-4723-B604-28064E65AD83}" type="presParOf" srcId="{C180D904-F3CD-4F40-A2C7-2CF2A54AC7F9}" destId="{EAB0E373-C6AC-45E4-B969-EF28024B844E}" srcOrd="2" destOrd="0" presId="urn:microsoft.com/office/officeart/2005/8/layout/lProcess3"/>
    <dgm:cxn modelId="{0F9DC5CA-1E2B-4E93-922D-EE250EA9A829}" type="presParOf" srcId="{C180D904-F3CD-4F40-A2C7-2CF2A54AC7F9}" destId="{40981E01-7B2B-467E-A2A8-0C5F142D1EA0}" srcOrd="3" destOrd="0" presId="urn:microsoft.com/office/officeart/2005/8/layout/lProcess3"/>
    <dgm:cxn modelId="{983E92AF-EE1A-4174-BA52-23ACC2BC3593}" type="presParOf" srcId="{C180D904-F3CD-4F40-A2C7-2CF2A54AC7F9}" destId="{B8797707-BBBA-49E8-9AB3-129A18B63131}" srcOrd="4" destOrd="0" presId="urn:microsoft.com/office/officeart/2005/8/layout/lProcess3"/>
    <dgm:cxn modelId="{8F30001A-1A21-411A-B4DD-A54877979067}" type="presParOf" srcId="{C180D904-F3CD-4F40-A2C7-2CF2A54AC7F9}" destId="{41E694E5-0D2C-4F7F-A30C-D4BC0253AA81}" srcOrd="5" destOrd="0" presId="urn:microsoft.com/office/officeart/2005/8/layout/lProcess3"/>
    <dgm:cxn modelId="{08404BAA-30ED-4F16-9E8B-84D9E6677DDF}" type="presParOf" srcId="{C180D904-F3CD-4F40-A2C7-2CF2A54AC7F9}" destId="{6D10E6A3-3754-44B9-B530-A088AFA6AB0B}" srcOrd="6" destOrd="0" presId="urn:microsoft.com/office/officeart/2005/8/layout/lProcess3"/>
    <dgm:cxn modelId="{2FBD57F1-25CE-41A9-9D77-EF6AE261BA8B}" type="presParOf" srcId="{42DA7321-2667-498B-B21B-75BC8CB57C01}" destId="{B4E01F96-7DEB-4C8E-B947-8F07D056CA3B}" srcOrd="1" destOrd="0" presId="urn:microsoft.com/office/officeart/2005/8/layout/lProcess3"/>
    <dgm:cxn modelId="{76318D3A-A97D-4A54-9933-542CFCD8A887}" type="presParOf" srcId="{42DA7321-2667-498B-B21B-75BC8CB57C01}" destId="{D583A6DF-50FA-4FE8-A704-FC7E72A62A25}" srcOrd="2" destOrd="0" presId="urn:microsoft.com/office/officeart/2005/8/layout/lProcess3"/>
    <dgm:cxn modelId="{BE1CF9BC-B599-4485-9A06-4C6C1849CD0A}" type="presParOf" srcId="{D583A6DF-50FA-4FE8-A704-FC7E72A62A25}" destId="{46CDB3DB-2C64-47FA-AB93-34C9896C5E0D}" srcOrd="0" destOrd="0" presId="urn:microsoft.com/office/officeart/2005/8/layout/lProcess3"/>
    <dgm:cxn modelId="{0F758975-D7E5-4198-95C2-4187AEF3A5A0}" type="presParOf" srcId="{D583A6DF-50FA-4FE8-A704-FC7E72A62A25}" destId="{21AEDEBD-D172-41DF-AFF4-85E10119CF4A}" srcOrd="1" destOrd="0" presId="urn:microsoft.com/office/officeart/2005/8/layout/lProcess3"/>
    <dgm:cxn modelId="{FC2AFB9E-C4EF-4644-B446-A69F14FD21B7}" type="presParOf" srcId="{D583A6DF-50FA-4FE8-A704-FC7E72A62A25}" destId="{3AE4FB14-BEA1-411A-A9DA-A5237FC5219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54616-66F0-48BA-BEDB-C6BA0E7273CE}">
      <dsp:nvSpPr>
        <dsp:cNvPr id="0" name=""/>
        <dsp:cNvSpPr/>
      </dsp:nvSpPr>
      <dsp:spPr>
        <a:xfrm>
          <a:off x="6314" y="2585399"/>
          <a:ext cx="3239540" cy="12958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Adversarial Hearing</a:t>
          </a:r>
          <a:endParaRPr lang="en-US" sz="3000" kern="1200" dirty="0"/>
        </a:p>
      </dsp:txBody>
      <dsp:txXfrm>
        <a:off x="654222" y="2585399"/>
        <a:ext cx="1943724" cy="1295816"/>
      </dsp:txXfrm>
    </dsp:sp>
    <dsp:sp modelId="{EAB0E373-C6AC-45E4-B969-EF28024B844E}">
      <dsp:nvSpPr>
        <dsp:cNvPr id="0" name=""/>
        <dsp:cNvSpPr/>
      </dsp:nvSpPr>
      <dsp:spPr>
        <a:xfrm>
          <a:off x="2824714" y="2695549"/>
          <a:ext cx="2688818" cy="10755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Status Hearing</a:t>
          </a:r>
          <a:endParaRPr lang="en-US" sz="2600" kern="1200" dirty="0"/>
        </a:p>
      </dsp:txBody>
      <dsp:txXfrm>
        <a:off x="3362478" y="2695549"/>
        <a:ext cx="1613291" cy="1075527"/>
      </dsp:txXfrm>
    </dsp:sp>
    <dsp:sp modelId="{B8797707-BBBA-49E8-9AB3-129A18B63131}">
      <dsp:nvSpPr>
        <dsp:cNvPr id="0" name=""/>
        <dsp:cNvSpPr/>
      </dsp:nvSpPr>
      <dsp:spPr>
        <a:xfrm>
          <a:off x="5137098" y="2695549"/>
          <a:ext cx="2688818" cy="10755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3 Permanency Hearings </a:t>
          </a:r>
          <a:endParaRPr lang="en-US" sz="2600" kern="1200" dirty="0"/>
        </a:p>
      </dsp:txBody>
      <dsp:txXfrm>
        <a:off x="5674862" y="2695549"/>
        <a:ext cx="1613291" cy="1075527"/>
      </dsp:txXfrm>
    </dsp:sp>
    <dsp:sp modelId="{6D10E6A3-3754-44B9-B530-A088AFA6AB0B}">
      <dsp:nvSpPr>
        <dsp:cNvPr id="0" name=""/>
        <dsp:cNvSpPr/>
      </dsp:nvSpPr>
      <dsp:spPr>
        <a:xfrm>
          <a:off x="7449482" y="2695549"/>
          <a:ext cx="2688818" cy="10755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Trial </a:t>
          </a:r>
          <a:endParaRPr lang="en-US" sz="2600" kern="1200" dirty="0"/>
        </a:p>
      </dsp:txBody>
      <dsp:txXfrm>
        <a:off x="7987246" y="2695549"/>
        <a:ext cx="1613291" cy="1075527"/>
      </dsp:txXfrm>
    </dsp:sp>
    <dsp:sp modelId="{46CDB3DB-2C64-47FA-AB93-34C9896C5E0D}">
      <dsp:nvSpPr>
        <dsp:cNvPr id="0" name=""/>
        <dsp:cNvSpPr/>
      </dsp:nvSpPr>
      <dsp:spPr>
        <a:xfrm>
          <a:off x="1" y="1230092"/>
          <a:ext cx="3239540" cy="12958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Investigation  Phase</a:t>
          </a:r>
          <a:endParaRPr lang="en-US" sz="3000" kern="1200" dirty="0"/>
        </a:p>
      </dsp:txBody>
      <dsp:txXfrm>
        <a:off x="647909" y="1230092"/>
        <a:ext cx="1943724" cy="1295816"/>
      </dsp:txXfrm>
    </dsp:sp>
    <dsp:sp modelId="{3AE4FB14-BEA1-411A-A9DA-A5237FC5219D}">
      <dsp:nvSpPr>
        <dsp:cNvPr id="0" name=""/>
        <dsp:cNvSpPr/>
      </dsp:nvSpPr>
      <dsp:spPr>
        <a:xfrm>
          <a:off x="2828698" y="1338937"/>
          <a:ext cx="7305035" cy="10755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Conservatorship or FBSS (Family Based Social Services)</a:t>
          </a:r>
        </a:p>
      </dsp:txBody>
      <dsp:txXfrm>
        <a:off x="3366462" y="1338937"/>
        <a:ext cx="6229508" cy="1075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9F16D8-CDD1-4DFA-B1A5-E07EBB5C189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830E7F-5CAD-42C2-BAD6-4F93EF4F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5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6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6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0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9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1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5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7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59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1A0A2D-5E94-40CF-A39C-002FBA295CF3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2F67DD-7758-4FC1-9405-EC91873FE19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Double Jeopardy:</a:t>
            </a:r>
            <a:br>
              <a:rPr lang="en-US" dirty="0" smtClean="0"/>
            </a:br>
            <a:r>
              <a:rPr lang="en-US" dirty="0" smtClean="0"/>
              <a:t>The Inherent Dangers of the Dual CPS and Criminal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Julie Ketterman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Hiring separate attorneys for each case that are well versed and experienced in their respective fields.</a:t>
            </a:r>
          </a:p>
          <a:p>
            <a:r>
              <a:rPr lang="en-US" dirty="0" smtClean="0"/>
              <a:t>The client must insist that both attorneys communicate about both cases.</a:t>
            </a:r>
          </a:p>
          <a:p>
            <a:r>
              <a:rPr lang="en-US" dirty="0" smtClean="0"/>
              <a:t>This is hard because sometimes court appointed CPS and criminal attorneys will not communicate.</a:t>
            </a:r>
          </a:p>
          <a:p>
            <a:r>
              <a:rPr lang="en-US" dirty="0" smtClean="0"/>
              <a:t>Courts will not appoint an attorney to a parent if termination of parental rights is not sought. </a:t>
            </a:r>
          </a:p>
          <a:p>
            <a:r>
              <a:rPr lang="en-US" dirty="0" smtClean="0"/>
              <a:t>Problematic because some clients will believe that the “truth” will set them free.</a:t>
            </a:r>
          </a:p>
          <a:p>
            <a:r>
              <a:rPr lang="en-US" dirty="0" smtClean="0"/>
              <a:t>Any criminal attorney with an adjoining CPS case should attend CPS hearings to ensure parents do not incriminate themselves.</a:t>
            </a:r>
          </a:p>
        </p:txBody>
      </p:sp>
    </p:spTree>
    <p:extLst>
      <p:ext uri="{BB962C8B-B14F-4D97-AF65-F5344CB8AC3E}">
        <p14:creationId xmlns:p14="http://schemas.microsoft.com/office/powerpoint/2010/main" val="34914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Copies of presentation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Email Danielle at Danielle@KHALawyers.com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944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Mother catches a CPS case because she is being charged with a possession of a controlled substance. The children are taken away after being given a random drug screening by CPS.</a:t>
            </a:r>
          </a:p>
          <a:p>
            <a:r>
              <a:rPr lang="en-US" sz="2800" dirty="0" smtClean="0"/>
              <a:t>What kind of lawyer do they hire?</a:t>
            </a:r>
          </a:p>
          <a:p>
            <a:pPr lvl="1"/>
            <a:r>
              <a:rPr lang="en-US" sz="2800" dirty="0" smtClean="0"/>
              <a:t>Civil?</a:t>
            </a:r>
          </a:p>
          <a:p>
            <a:pPr lvl="1"/>
            <a:r>
              <a:rPr lang="en-US" sz="2800" dirty="0" smtClean="0"/>
              <a:t>Criminal?</a:t>
            </a:r>
          </a:p>
          <a:p>
            <a:pPr lvl="1"/>
            <a:r>
              <a:rPr lang="en-US" sz="2800" dirty="0" smtClean="0"/>
              <a:t>Family?</a:t>
            </a:r>
          </a:p>
          <a:p>
            <a:r>
              <a:rPr lang="en-US" sz="2800" dirty="0" smtClean="0"/>
              <a:t>How does a lawyer prevent the parent from losing one case while trying to win the other?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53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Adversarial Hearing</a:t>
            </a:r>
          </a:p>
          <a:p>
            <a:pPr lvl="2"/>
            <a:r>
              <a:rPr lang="en-US" sz="1800" dirty="0" smtClean="0"/>
              <a:t>CPS must provide sufficient evidence to convince a person of “ordinary prudence and caution” that there is continuing danger to the child.</a:t>
            </a:r>
          </a:p>
          <a:p>
            <a:pPr lvl="2"/>
            <a:r>
              <a:rPr lang="en-US" sz="1800" dirty="0" smtClean="0"/>
              <a:t>If CPS has met this burden the court will grant temporary managing conservatorship to the department.</a:t>
            </a:r>
          </a:p>
          <a:p>
            <a:pPr lvl="1"/>
            <a:r>
              <a:rPr lang="en-US" dirty="0" smtClean="0"/>
              <a:t>Status Hearing</a:t>
            </a:r>
          </a:p>
          <a:p>
            <a:pPr lvl="2"/>
            <a:r>
              <a:rPr lang="en-US" sz="1800" dirty="0" smtClean="0"/>
              <a:t>The parents are provided a Family Plan of Service (FPOS) that may include services such as parenting classes, sex offender classes, random drug tests, drug assessment and anger management</a:t>
            </a:r>
          </a:p>
          <a:p>
            <a:pPr lvl="2"/>
            <a:r>
              <a:rPr lang="en-US" sz="1800" dirty="0" smtClean="0"/>
              <a:t>CPS can ask the parents to complete a variety of services that sometimes includes a polygraph.</a:t>
            </a:r>
          </a:p>
          <a:p>
            <a:pPr lvl="2"/>
            <a:r>
              <a:rPr lang="en-US" sz="1800" dirty="0" smtClean="0"/>
              <a:t>CPS will require parents to sign a HIPAA release which gives access to all medical and psychiatric records while they are completing services.</a:t>
            </a:r>
          </a:p>
          <a:p>
            <a:pPr lvl="2"/>
            <a:r>
              <a:rPr lang="en-US" sz="1800" dirty="0" smtClean="0"/>
              <a:t>At this hearing an Ad Litem for the parent and Child Advocates (CASA) may be appointed.</a:t>
            </a:r>
          </a:p>
        </p:txBody>
      </p:sp>
    </p:spTree>
    <p:extLst>
      <p:ext uri="{BB962C8B-B14F-4D97-AF65-F5344CB8AC3E}">
        <p14:creationId xmlns:p14="http://schemas.microsoft.com/office/powerpoint/2010/main" val="34773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Probable Cause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During this time CPS does not have to prove probable cause. Probable cause is a criminal term. The district attorney/police, however, only needs probable cause to arrest or indict. </a:t>
            </a:r>
          </a:p>
          <a:p>
            <a:endParaRPr lang="en-US" sz="2800" dirty="0" smtClean="0"/>
          </a:p>
          <a:p>
            <a:r>
              <a:rPr lang="en-US" sz="2800" dirty="0" smtClean="0"/>
              <a:t>Anything that the parent states to anyone involved in a CPS case is considered a “noncustodial statement” and can –and mostly likely will- be used against them in the criminal case. </a:t>
            </a:r>
          </a:p>
          <a:p>
            <a:endParaRPr lang="en-US" sz="2800" dirty="0" smtClean="0"/>
          </a:p>
          <a:p>
            <a:r>
              <a:rPr lang="en-US" sz="2800" dirty="0" smtClean="0"/>
              <a:t>The evidence and statements used during the CPS case have potential to ruin the criminal defense.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38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 Hearings 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28345399"/>
              </p:ext>
            </p:extLst>
          </p:nvPr>
        </p:nvGraphicFramePr>
        <p:xfrm>
          <a:off x="762871" y="1251857"/>
          <a:ext cx="10144615" cy="4591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32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 Hearings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5 Statutory Hearings, with potential for more for “special status” hearings, as well as final trial.</a:t>
            </a:r>
          </a:p>
          <a:p>
            <a:r>
              <a:rPr lang="en-US" sz="2400" dirty="0" smtClean="0"/>
              <a:t>Each parent is put under oath at ALL hearings</a:t>
            </a:r>
          </a:p>
          <a:p>
            <a:r>
              <a:rPr lang="en-US" sz="2400" dirty="0" smtClean="0"/>
              <a:t>Any sworn statements, medical, mental or other required evaluations will most likely be shared with the district attorney.</a:t>
            </a:r>
          </a:p>
          <a:p>
            <a:r>
              <a:rPr lang="en-US" sz="2400" dirty="0" smtClean="0"/>
              <a:t>Caseworkers and providers of services to the parent can be called as witnesses.</a:t>
            </a:r>
          </a:p>
          <a:p>
            <a:r>
              <a:rPr lang="en-US" sz="2400" dirty="0" smtClean="0"/>
              <a:t>CPS hearing and investigations lend possible evidence to the criminal case.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0928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 of Guilt by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CPS will often tell a parent that if they admit what they “did” to a therapist or take responsibility for their actions, they will then be able to work towards family reunification.</a:t>
            </a:r>
          </a:p>
          <a:p>
            <a:endParaRPr lang="en-US" dirty="0" smtClean="0"/>
          </a:p>
          <a:p>
            <a:r>
              <a:rPr lang="en-US" dirty="0" smtClean="0"/>
              <a:t>Parents who refuse will be dismissed by therapist as “unsuccessfully discharged” from therapy.</a:t>
            </a:r>
          </a:p>
          <a:p>
            <a:endParaRPr lang="en-US" dirty="0" smtClean="0"/>
          </a:p>
          <a:p>
            <a:r>
              <a:rPr lang="en-US" dirty="0" smtClean="0"/>
              <a:t>Example: Sexual abuse of a child</a:t>
            </a:r>
          </a:p>
        </p:txBody>
      </p:sp>
    </p:spTree>
    <p:extLst>
      <p:ext uri="{BB962C8B-B14F-4D97-AF65-F5344CB8AC3E}">
        <p14:creationId xmlns:p14="http://schemas.microsoft.com/office/powerpoint/2010/main" val="36813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 and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Reunifications rarely happen in CPS cases that have a parallel criminal case.</a:t>
            </a:r>
          </a:p>
          <a:p>
            <a:endParaRPr lang="en-US" sz="3200" dirty="0" smtClean="0"/>
          </a:p>
          <a:p>
            <a:r>
              <a:rPr lang="en-US" sz="3200" dirty="0" smtClean="0"/>
              <a:t>Individuals without attorneys may trust CPS and do what is asked of them, thus, dooming their criminal case in the process.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0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 Plea Deals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Offering a plea deal to a client will often have unintended consequences on the CPS case.</a:t>
            </a:r>
          </a:p>
          <a:p>
            <a:endParaRPr lang="en-US" sz="3200" dirty="0" smtClean="0"/>
          </a:p>
          <a:p>
            <a:r>
              <a:rPr lang="en-US" sz="3200" dirty="0" smtClean="0"/>
              <a:t>Example: </a:t>
            </a:r>
            <a:r>
              <a:rPr lang="en-US" sz="3200" smtClean="0"/>
              <a:t>A two-year-plus </a:t>
            </a:r>
            <a:r>
              <a:rPr lang="en-US" sz="3200" dirty="0" smtClean="0"/>
              <a:t>conviction will result in an automatic termination of parental rights.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5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291</TotalTime>
  <Words>651</Words>
  <Application>Microsoft Office PowerPoint</Application>
  <PresentationFormat>Custom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Integral</vt:lpstr>
      <vt:lpstr>Double Jeopardy: The Inherent Dangers of the Dual CPS and Criminal Case</vt:lpstr>
      <vt:lpstr>Situation</vt:lpstr>
      <vt:lpstr>CPS CASES</vt:lpstr>
      <vt:lpstr>Probable Cause </vt:lpstr>
      <vt:lpstr>CPS Hearings </vt:lpstr>
      <vt:lpstr>CPS Hearings Cont’d.</vt:lpstr>
      <vt:lpstr>Admission of Guilt by Client</vt:lpstr>
      <vt:lpstr>Trap and Manipulation</vt:lpstr>
      <vt:lpstr>Criminal Plea Deals</vt:lpstr>
      <vt:lpstr>The Solution</vt:lpstr>
      <vt:lpstr>Copies of presentation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Jeopardy: The Inhrent Dangers of the Dual CPS and Criminal Case</dc:title>
  <dc:creator>Danielle Selner</dc:creator>
  <cp:lastModifiedBy>Guebara, Edna</cp:lastModifiedBy>
  <cp:revision>25</cp:revision>
  <cp:lastPrinted>2014-06-17T20:00:35Z</cp:lastPrinted>
  <dcterms:created xsi:type="dcterms:W3CDTF">2014-06-17T15:11:39Z</dcterms:created>
  <dcterms:modified xsi:type="dcterms:W3CDTF">2014-07-01T18:39:44Z</dcterms:modified>
</cp:coreProperties>
</file>