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46" d="100"/>
          <a:sy n="46" d="100"/>
        </p:scale>
        <p:origin x="4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cdc.gov_nchs_data_databriefs_db352-2Dh.pdf&amp;d=DwMGaQ&amp;c=ZQs-KZ8oxEw0p81sqgiaRA&amp;r=6LtltitcyJlrMnN45EDnTA&amp;m=RQCLIWx51QroQFTBSYQgsw1mEtHL-ymFj-rwCpDtGTDclG9xOyi8JGTZP2MLDvHc&amp;s=oz3I1HFPf3ZO_CKkX-E_369bFTX5UeGGLB4wRC-mYy8&amp;e=" TargetMode="External"/><Relationship Id="rId2" Type="http://schemas.openxmlformats.org/officeDocument/2006/relationships/hyperlink" Target="https://urldefense.proofpoint.com/v2/url?u=https-3A__www.cdc.gov_mmwr_volumes_70_wr_mm7008a1.htm-3Fs-5Fcid-3Dmm7008a1-5Fw&amp;d=DwMGaQ&amp;c=ZQs-KZ8oxEw0p81sqgiaRA&amp;r=6LtltitcyJlrMnN45EDnTA&amp;m=RQCLIWx51QroQFTBSYQgsw1mEtHL-ymFj-rwCpDtGTDclG9xOyi8JGTZP2MLDvHc&amp;s=4vNJ79UCT-Flfod3piXgpjbiukYhWipQAAdULdWflR4&amp;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ldefense.proofpoint.com/v2/url?u=https-3A__www.cdc.gov_mmwr_volumes_69_wr_mm6945a3.htm-3Fs-5Fcid-3Dmm6945a3-5Fw&amp;d=DwMGaQ&amp;c=ZQs-KZ8oxEw0p81sqgiaRA&amp;r=6LtltitcyJlrMnN45EDnTA&amp;m=RQCLIWx51QroQFTBSYQgsw1mEtHL-ymFj-rwCpDtGTDclG9xOyi8JGTZP2MLDvHc&amp;s=zKBk5igkM10DcERLDA8512GOqV0cAGjPxkguID0-s1k&amp;e=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cdc.gov_mmwr_volumes_70_wr_mm7024a3.htm-3Fs-5Fcid-3Dmm7024a3-5Fw&amp;d=DwMGaQ&amp;c=ZQs-KZ8oxEw0p81sqgiaRA&amp;r=6LtltitcyJlrMnN45EDnTA&amp;m=RQCLIWx51QroQFTBSYQgsw1mEtHL-ymFj-rwCpDtGTDclG9xOyi8JGTZP2MLDvHc&amp;s=0wrcaFC6IQbIdWL4iTw-Ky8txqaWoExYQ9hgD1dR4ns&amp;e=" TargetMode="External"/><Relationship Id="rId2" Type="http://schemas.openxmlformats.org/officeDocument/2006/relationships/hyperlink" Target="https://urldefense.proofpoint.com/v2/url?u=https-3A__www.cdc.gov_mmwr_volumes_70_wr_pdfs_mm7024e1-2DH.pdf&amp;d=DwMGaQ&amp;c=ZQs-KZ8oxEw0p81sqgiaRA&amp;r=6LtltitcyJlrMnN45EDnTA&amp;m=RQCLIWx51QroQFTBSYQgsw1mEtHL-ymFj-rwCpDtGTDclG9xOyi8JGTZP2MLDvHc&amp;s=Qk8iVxJezWYXnpCjmka36-L20GOPkCCOYy33vueZKNo&amp;e=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0041-6088-FB7C-0C99-3DD027FE9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3709262"/>
          </a:xfrm>
        </p:spPr>
        <p:txBody>
          <a:bodyPr/>
          <a:lstStyle/>
          <a:p>
            <a:r>
              <a:rPr lang="en-US" sz="4000" b="0" i="1" dirty="0">
                <a:latin typeface="Comic Sans MS" panose="030F0902030302020204" pitchFamily="66" charset="0"/>
              </a:rPr>
              <a:t>Overview of Children’s Mental Health and the Importance of Starting Early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7EE8C-7DB5-913D-8501-FECC3091A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919870"/>
            <a:ext cx="105720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Asim A. Shah , </a:t>
            </a:r>
          </a:p>
          <a:p>
            <a:r>
              <a:rPr lang="en-US" dirty="0"/>
              <a:t>Executive Vice Chair and Professor of Psychiatry, </a:t>
            </a:r>
          </a:p>
          <a:p>
            <a:r>
              <a:rPr lang="en-US" dirty="0"/>
              <a:t>Baylor College of Medicine, </a:t>
            </a:r>
          </a:p>
          <a:p>
            <a:r>
              <a:rPr lang="en-US" dirty="0"/>
              <a:t>Chief of Psychiatry for Ben Taub Hospital/ Harris Health Systems. </a:t>
            </a:r>
          </a:p>
        </p:txBody>
      </p:sp>
    </p:spTree>
    <p:extLst>
      <p:ext uri="{BB962C8B-B14F-4D97-AF65-F5344CB8AC3E}">
        <p14:creationId xmlns:p14="http://schemas.microsoft.com/office/powerpoint/2010/main" val="92520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47CC-2938-2251-1205-B786ED78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Twelve-Month Prevalence of Mental Health Disorders Among Children and Youth in Texas (2019)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C372ACB0-2AEA-0207-131E-FD7C9DB97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865870"/>
            <a:ext cx="9551773" cy="4992130"/>
          </a:xfr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081A8F1-D1FC-0377-AE51-D33FBC2BF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772" y="1865869"/>
            <a:ext cx="2640228" cy="50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FA9C-84E5-287E-FF7B-19DC0A7E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								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FFF66-71B4-1DEF-356E-EB54AA1F7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14324"/>
            <a:ext cx="10554574" cy="4833037"/>
          </a:xfrm>
        </p:spPr>
        <p:txBody>
          <a:bodyPr>
            <a:noAutofit/>
          </a:bodyPr>
          <a:lstStyle/>
          <a:p>
            <a:r>
              <a:rPr lang="en-US" sz="2400" dirty="0"/>
              <a:t>Suicide is the </a:t>
            </a:r>
            <a:r>
              <a:rPr lang="en-US" sz="2400" dirty="0">
                <a:hlinkClick r:id="rId2" tooltip="https://urldefense.proofpoint.com/v2/url?u=https-3A__www.cdc.gov_mmwr_volumes_70_wr_mm7008a1.htm-3Fs-5Fcid-3Dmm7008a1-5Fw&amp;d=DwMGaQ&amp;c=ZQs-KZ8oxEw0p81sqgiaRA&amp;r=6LtltitcyJlrMnN45EDnTA&amp;m=RQCLIWx51QroQFTBSYQgsw1mEtHL-ymFj-rwCpDtGTDclG9xOyi8JGTZP2MLDvHc&amp;s=4vNJ79UCT-Flfod3piXgpjbiukYhWipQAAdULdWflR4&amp;e="/>
              </a:rPr>
              <a:t>second leading cause of death</a:t>
            </a:r>
            <a:r>
              <a:rPr lang="en-US" sz="2400" dirty="0"/>
              <a:t> for youth and young adults, and in the 12 years prior to the pandemic, the rate of death from suicide for youth </a:t>
            </a:r>
            <a:r>
              <a:rPr lang="en-US" sz="2400" dirty="0">
                <a:hlinkClick r:id="rId3" tooltip="https://urldefense.proofpoint.com/v2/url?u=https-3A__www.cdc.gov_nchs_data_databriefs_db352-2Dh.pdf&amp;d=DwMGaQ&amp;c=ZQs-KZ8oxEw0p81sqgiaRA&amp;r=6LtltitcyJlrMnN45EDnTA&amp;m=RQCLIWx51QroQFTBSYQgsw1mEtHL-ymFj-rwCpDtGTDclG9xOyi8JGTZP2MLDvHc&amp;s=oz3I1HFPf3ZO_CKkX-E_369bFTX5UeGGLB4wRC-mYy8&amp;e="/>
              </a:rPr>
              <a:t>increased over 55 percent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spike in need began early in the pandemic, the proportion of mental health-related emergency department (ED) visits </a:t>
            </a:r>
            <a:r>
              <a:rPr lang="en-US" sz="2400" dirty="0">
                <a:hlinkClick r:id="rId4" tooltip="https://urldefense.proofpoint.com/v2/url?u=https-3A__www.cdc.gov_mmwr_volumes_69_wr_mm6945a3.htm-3Fs-5Fcid-3Dmm6945a3-5Fw&amp;d=DwMGaQ&amp;c=ZQs-KZ8oxEw0p81sqgiaRA&amp;r=6LtltitcyJlrMnN45EDnTA&amp;m=RQCLIWx51QroQFTBSYQgsw1mEtHL-ymFj-rwCpDtGTDclG9xOyi8JGTZP2MLDvHc&amp;s=zKBk5igkM10DcERLDA8512GOqV0cAGjPxkguID0-s1k&amp;e="/>
              </a:rPr>
              <a:t>increasing 31 percent </a:t>
            </a:r>
            <a:r>
              <a:rPr lang="en-US" sz="2400" dirty="0"/>
              <a:t>among adolescents aged </a:t>
            </a:r>
            <a:r>
              <a:rPr lang="en-US" sz="2400" dirty="0" smtClean="0"/>
              <a:t>12-17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79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A4DE-CACD-1962-62A3-8ABB9302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610719"/>
            <a:ext cx="10554574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rate of pediatric emergency room visits for suicide is </a:t>
            </a:r>
            <a:r>
              <a:rPr lang="en-US" sz="2400" dirty="0" smtClean="0"/>
              <a:t>     now</a:t>
            </a:r>
            <a:r>
              <a:rPr lang="en-US" sz="2400" dirty="0"/>
              <a:t> </a:t>
            </a:r>
            <a:r>
              <a:rPr lang="en-US" sz="2400" dirty="0">
                <a:hlinkClick r:id="rId2" tooltip="https://urldefense.proofpoint.com/v2/url?u=https-3A__www.cdc.gov_mmwr_volumes_70_wr_pdfs_mm7024e1-2DH.pdf&amp;d=DwMGaQ&amp;c=ZQs-KZ8oxEw0p81sqgiaRA&amp;r=6LtltitcyJlrMnN45EDnTA&amp;m=RQCLIWx51QroQFTBSYQgsw1mEtHL-ymFj-rwCpDtGTDclG9xOyi8JGTZP2MLDvHc&amp;s=Qk8iVxJezWYXnpCjmka36-L20GOPkCCOYy33vueZKNo&amp;e="/>
              </a:rPr>
              <a:t>double pre-pandemic levels</a:t>
            </a:r>
            <a:r>
              <a:rPr lang="en-US" sz="2400" dirty="0"/>
              <a:t>. Parents are also being affected by the burden of caregiving during the pandemic, and, as compared to non-parents, are more likely to suffer from depression and about </a:t>
            </a:r>
            <a:r>
              <a:rPr lang="en-US" sz="2400" dirty="0">
                <a:hlinkClick r:id="rId3" tooltip="https://urldefense.proofpoint.com/v2/url?u=https-3A__www.cdc.gov_mmwr_volumes_70_wr_mm7024a3.htm-3Fs-5Fcid-3Dmm7024a3-5Fw&amp;d=DwMGaQ&amp;c=ZQs-KZ8oxEw0p81sqgiaRA&amp;r=6LtltitcyJlrMnN45EDnTA&amp;m=RQCLIWx51QroQFTBSYQgsw1mEtHL-ymFj-rwCpDtGTDclG9xOyi8JGTZP2MLDvHc&amp;s=0wrcaFC6IQbIdWL4iTw-Ky8txqaWoExYQ9hgD1dR4ns&amp;e="/>
              </a:rPr>
              <a:t>50 percent more likely to experience serious suicidal ideation</a:t>
            </a:r>
            <a:r>
              <a:rPr lang="en-US" sz="2400" dirty="0"/>
              <a:t>, making them less able to care for their children in need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Child </a:t>
            </a:r>
            <a:r>
              <a:rPr lang="en-US" sz="2400" dirty="0"/>
              <a:t>abuse and covid..?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05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87FE-3892-582C-090D-2ED10C41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			According to MHA’s March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0431-3422-AC79-DFF3-E6579F6E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33769"/>
            <a:ext cx="10554574" cy="5225984"/>
          </a:xfrm>
        </p:spPr>
        <p:txBody>
          <a:bodyPr>
            <a:normAutofit/>
          </a:bodyPr>
          <a:lstStyle/>
          <a:p>
            <a:r>
              <a:rPr lang="en-US" b="1" u="sng" dirty="0"/>
              <a:t>Parent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76</a:t>
            </a:r>
            <a:r>
              <a:rPr lang="en-US" sz="1600" dirty="0"/>
              <a:t>% of parent screens taken in March show a child at risk for emotional, attentional, or behavioral difficulties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Percentage </a:t>
            </a:r>
            <a:r>
              <a:rPr lang="en-US" sz="1600" dirty="0"/>
              <a:t>represents a decrease from February data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Youth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79</a:t>
            </a:r>
            <a:r>
              <a:rPr lang="en-US" sz="1600" dirty="0"/>
              <a:t>% of youth screened in March are at risk for emotional, attentional, or behavioral difficulties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Percentage </a:t>
            </a:r>
            <a:r>
              <a:rPr lang="en-US" sz="1600" dirty="0"/>
              <a:t>shows a slight decrease from February data 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What are the main things contributing to your mental health problems right now?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Loneliness/Isolation</a:t>
            </a:r>
            <a:r>
              <a:rPr lang="en-US" sz="1600" dirty="0"/>
              <a:t> 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Past </a:t>
            </a:r>
            <a:r>
              <a:rPr lang="en-US" sz="1600" dirty="0"/>
              <a:t>Trauma </a:t>
            </a:r>
            <a:r>
              <a:rPr lang="en-US" sz="1600" dirty="0" smtClean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Relationship </a:t>
            </a:r>
            <a:r>
              <a:rPr lang="en-US" sz="1600" dirty="0"/>
              <a:t>problems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</a:t>
            </a:r>
            <a:r>
              <a:rPr lang="en-US" sz="1600" b="1" dirty="0" smtClean="0"/>
              <a:t>Note</a:t>
            </a:r>
            <a:r>
              <a:rPr lang="en-US" sz="1600" b="1" dirty="0"/>
              <a:t>: </a:t>
            </a:r>
            <a:r>
              <a:rPr lang="en-US" sz="1600" dirty="0"/>
              <a:t>Coronavirus ranked 7th out of eight contributing factors. 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F231-9D04-F220-7B13-A88EF550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93" y="98259"/>
            <a:ext cx="11553566" cy="1295115"/>
          </a:xfrm>
        </p:spPr>
        <p:txBody>
          <a:bodyPr/>
          <a:lstStyle/>
          <a:p>
            <a:r>
              <a:rPr lang="en-US" sz="2400" dirty="0">
                <a:latin typeface="Comic Sans MS" panose="030F0902030302020204" pitchFamily="66" charset="0"/>
              </a:rPr>
              <a:t>Greater Houston Data (Harris and Fort Bend County) March 2022 Results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7080B973-DDB3-D4CC-1245-4770E4289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61853"/>
            <a:ext cx="12192000" cy="5511114"/>
          </a:xfrm>
        </p:spPr>
      </p:pic>
      <p:sp>
        <p:nvSpPr>
          <p:cNvPr id="3" name="TextBox 2"/>
          <p:cNvSpPr txBox="1"/>
          <p:nvPr/>
        </p:nvSpPr>
        <p:spPr>
          <a:xfrm>
            <a:off x="0" y="1360542"/>
            <a:ext cx="121920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ysClr val="windowText" lastClr="000000"/>
                </a:solidFill>
              </a:rPr>
              <a:t>Think about your mental health test. What are the main things contributing to your mental health</a:t>
            </a:r>
          </a:p>
          <a:p>
            <a:pPr algn="ctr"/>
            <a:r>
              <a:rPr lang="en-US" sz="1500" b="1" dirty="0" smtClean="0">
                <a:solidFill>
                  <a:sysClr val="windowText" lastClr="000000"/>
                </a:solidFill>
              </a:rPr>
              <a:t> problems right now? Choose up to 3.</a:t>
            </a:r>
            <a:endParaRPr lang="en-US" sz="15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89549"/>
            <a:ext cx="12192000" cy="4739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ysClr val="windowText" lastClr="000000"/>
                </a:solidFill>
              </a:rPr>
              <a:t>                                 Coronavirus            Current Events     Financial Problems      Grief or loss of      Loneliness or Social     Past Trauma              Relationship                 Racism</a:t>
            </a:r>
          </a:p>
          <a:p>
            <a:r>
              <a:rPr lang="en-US" sz="1100" b="1" dirty="0">
                <a:solidFill>
                  <a:sysClr val="windowText" lastClr="000000"/>
                </a:solidFill>
              </a:rPr>
              <a:t>	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	                                         (news, politics…                                          someone or s..              Isolation                                                   Problems</a:t>
            </a:r>
          </a:p>
        </p:txBody>
      </p:sp>
    </p:spTree>
    <p:extLst>
      <p:ext uri="{BB962C8B-B14F-4D97-AF65-F5344CB8AC3E}">
        <p14:creationId xmlns:p14="http://schemas.microsoft.com/office/powerpoint/2010/main" val="24357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AF22-5C77-9506-F0A6-27B6B523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						Covid Orphans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ADD1B-D215-E6E2-B577-59627592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81885" cy="36365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World- </a:t>
            </a:r>
            <a:r>
              <a:rPr lang="en-US" sz="3200" dirty="0"/>
              <a:t>wide 5.2 Million children are Covid Orphans</a:t>
            </a:r>
          </a:p>
          <a:p>
            <a:r>
              <a:rPr lang="en-US" sz="3200" dirty="0" smtClean="0"/>
              <a:t> In </a:t>
            </a:r>
            <a:r>
              <a:rPr lang="en-US" sz="3200" dirty="0"/>
              <a:t>USA we have over 214,000 children</a:t>
            </a:r>
          </a:p>
          <a:p>
            <a:r>
              <a:rPr lang="en-US" sz="3200" dirty="0" smtClean="0"/>
              <a:t> Time </a:t>
            </a:r>
            <a:r>
              <a:rPr lang="en-US" sz="3200" dirty="0"/>
              <a:t>to rethink our priorities….</a:t>
            </a:r>
          </a:p>
        </p:txBody>
      </p:sp>
    </p:spTree>
    <p:extLst>
      <p:ext uri="{BB962C8B-B14F-4D97-AF65-F5344CB8AC3E}">
        <p14:creationId xmlns:p14="http://schemas.microsoft.com/office/powerpoint/2010/main" val="34941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91</TotalTime>
  <Words>435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Comic Sans MS</vt:lpstr>
      <vt:lpstr>Wingdings</vt:lpstr>
      <vt:lpstr>Wingdings 2</vt:lpstr>
      <vt:lpstr>Quotable</vt:lpstr>
      <vt:lpstr>Overview of Children’s Mental Health and the Importance of Starting Early    </vt:lpstr>
      <vt:lpstr>Twelve-Month Prevalence of Mental Health Disorders Among Children and Youth in Texas (2019)</vt:lpstr>
      <vt:lpstr>        Suicide</vt:lpstr>
      <vt:lpstr>PowerPoint Presentation</vt:lpstr>
      <vt:lpstr>   According to MHA’s March Data</vt:lpstr>
      <vt:lpstr>Greater Houston Data (Harris and Fort Bend County) March 2022 Results  </vt:lpstr>
      <vt:lpstr>      Covid Orphans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Children’s Mental Health and the Importance of Starting Early</dc:title>
  <dc:creator>Shah, Asim A.</dc:creator>
  <cp:lastModifiedBy>Brown, Shanna</cp:lastModifiedBy>
  <cp:revision>8</cp:revision>
  <dcterms:created xsi:type="dcterms:W3CDTF">2022-05-04T15:50:10Z</dcterms:created>
  <dcterms:modified xsi:type="dcterms:W3CDTF">2022-05-10T19:48:13Z</dcterms:modified>
</cp:coreProperties>
</file>