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261" r:id="rId5"/>
    <p:sldId id="266" r:id="rId6"/>
    <p:sldId id="300" r:id="rId7"/>
    <p:sldId id="268" r:id="rId8"/>
    <p:sldId id="269" r:id="rId9"/>
    <p:sldId id="270" r:id="rId10"/>
    <p:sldId id="298" r:id="rId11"/>
    <p:sldId id="297" r:id="rId12"/>
    <p:sldId id="271" r:id="rId13"/>
    <p:sldId id="301" r:id="rId14"/>
    <p:sldId id="264" r:id="rId15"/>
    <p:sldId id="296" r:id="rId16"/>
    <p:sldId id="299" r:id="rId17"/>
    <p:sldId id="276" r:id="rId18"/>
    <p:sldId id="282" r:id="rId19"/>
    <p:sldId id="288" r:id="rId20"/>
    <p:sldId id="277" r:id="rId21"/>
    <p:sldId id="278" r:id="rId22"/>
    <p:sldId id="280" r:id="rId23"/>
    <p:sldId id="290" r:id="rId24"/>
    <p:sldId id="291" r:id="rId25"/>
    <p:sldId id="292" r:id="rId26"/>
    <p:sldId id="293" r:id="rId27"/>
    <p:sldId id="294" r:id="rId28"/>
    <p:sldId id="303" r:id="rId29"/>
    <p:sldId id="30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803" autoAdjust="0"/>
  </p:normalViewPr>
  <p:slideViewPr>
    <p:cSldViewPr snapToGrid="0">
      <p:cViewPr varScale="1">
        <p:scale>
          <a:sx n="52" d="100"/>
          <a:sy n="52" d="100"/>
        </p:scale>
        <p:origin x="14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462634-AE95-4947-ACBF-512071F12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CAE806-C885-497D-87A3-9A152A70EFAC}">
      <dgm:prSet phldrT="[Text]"/>
      <dgm:spPr/>
      <dgm:t>
        <a:bodyPr/>
        <a:lstStyle/>
        <a:p>
          <a:r>
            <a:rPr lang="en-US" dirty="0" smtClean="0"/>
            <a:t>Harmony and stability	</a:t>
          </a:r>
          <a:endParaRPr lang="en-US" dirty="0"/>
        </a:p>
      </dgm:t>
    </dgm:pt>
    <dgm:pt modelId="{D9196A1C-3BA6-4D97-A3BA-ED84A8EA8336}" type="parTrans" cxnId="{A47CD9A3-49D2-4A78-918E-BCEA9087E2E0}">
      <dgm:prSet/>
      <dgm:spPr/>
      <dgm:t>
        <a:bodyPr/>
        <a:lstStyle/>
        <a:p>
          <a:endParaRPr lang="en-US"/>
        </a:p>
      </dgm:t>
    </dgm:pt>
    <dgm:pt modelId="{F043C1A6-067D-407B-AB44-9807723C1BD6}" type="sibTrans" cxnId="{A47CD9A3-49D2-4A78-918E-BCEA9087E2E0}">
      <dgm:prSet/>
      <dgm:spPr/>
      <dgm:t>
        <a:bodyPr/>
        <a:lstStyle/>
        <a:p>
          <a:endParaRPr lang="en-US"/>
        </a:p>
      </dgm:t>
    </dgm:pt>
    <dgm:pt modelId="{6C9F6E91-E72B-46F5-8701-879135FF4E5D}">
      <dgm:prSet phldrT="[Text]"/>
      <dgm:spPr/>
      <dgm:t>
        <a:bodyPr/>
        <a:lstStyle/>
        <a:p>
          <a:r>
            <a:rPr lang="en-US" dirty="0" smtClean="0"/>
            <a:t>Supportive parenting </a:t>
          </a:r>
          <a:endParaRPr lang="en-US" dirty="0"/>
        </a:p>
      </dgm:t>
    </dgm:pt>
    <dgm:pt modelId="{B3E21629-6099-46AF-A99E-D1AB306987F6}" type="parTrans" cxnId="{8D65F9E5-37D7-46EE-984D-B16F5ACFA4DB}">
      <dgm:prSet/>
      <dgm:spPr/>
      <dgm:t>
        <a:bodyPr/>
        <a:lstStyle/>
        <a:p>
          <a:endParaRPr lang="en-US"/>
        </a:p>
      </dgm:t>
    </dgm:pt>
    <dgm:pt modelId="{47980C94-C758-4DBC-81C7-D82E1BBDDC34}" type="sibTrans" cxnId="{8D65F9E5-37D7-46EE-984D-B16F5ACFA4DB}">
      <dgm:prSet/>
      <dgm:spPr/>
      <dgm:t>
        <a:bodyPr/>
        <a:lstStyle/>
        <a:p>
          <a:endParaRPr lang="en-US"/>
        </a:p>
      </dgm:t>
    </dgm:pt>
    <dgm:pt modelId="{0472ACF5-D48B-46AA-A0B8-4B01C7E32322}">
      <dgm:prSet phldrT="[Text]"/>
      <dgm:spPr/>
      <dgm:t>
        <a:bodyPr/>
        <a:lstStyle/>
        <a:p>
          <a:r>
            <a:rPr lang="en-US" dirty="0" smtClean="0"/>
            <a:t>Family values</a:t>
          </a:r>
          <a:endParaRPr lang="en-US" dirty="0"/>
        </a:p>
      </dgm:t>
    </dgm:pt>
    <dgm:pt modelId="{BA826538-A457-4056-88EF-D00E5681A2E8}" type="parTrans" cxnId="{17075406-0295-447E-811C-8C4F4BBCAD7D}">
      <dgm:prSet/>
      <dgm:spPr/>
      <dgm:t>
        <a:bodyPr/>
        <a:lstStyle/>
        <a:p>
          <a:endParaRPr lang="en-US"/>
        </a:p>
      </dgm:t>
    </dgm:pt>
    <dgm:pt modelId="{3D4093C5-E5F2-4B82-AB34-F9D8FDB927C8}" type="sibTrans" cxnId="{17075406-0295-447E-811C-8C4F4BBCAD7D}">
      <dgm:prSet/>
      <dgm:spPr/>
      <dgm:t>
        <a:bodyPr/>
        <a:lstStyle/>
        <a:p>
          <a:endParaRPr lang="en-US"/>
        </a:p>
      </dgm:t>
    </dgm:pt>
    <dgm:pt modelId="{F6E852D7-8249-4225-842E-AB150FCAD8C8}">
      <dgm:prSet phldrT="[Text]"/>
      <dgm:spPr/>
      <dgm:t>
        <a:bodyPr/>
        <a:lstStyle/>
        <a:p>
          <a:r>
            <a:rPr lang="en-US" dirty="0" smtClean="0"/>
            <a:t>Affection </a:t>
          </a:r>
          <a:endParaRPr lang="en-US" dirty="0"/>
        </a:p>
      </dgm:t>
    </dgm:pt>
    <dgm:pt modelId="{674A40DD-DF8A-4B43-9B47-686880103CCA}" type="parTrans" cxnId="{E3E20B6A-5ECA-42A8-B723-50B854BFFF7F}">
      <dgm:prSet/>
      <dgm:spPr/>
      <dgm:t>
        <a:bodyPr/>
        <a:lstStyle/>
        <a:p>
          <a:endParaRPr lang="en-US"/>
        </a:p>
      </dgm:t>
    </dgm:pt>
    <dgm:pt modelId="{8BDD345C-9726-4EBD-BDB7-061D3C4C9DA6}" type="sibTrans" cxnId="{E3E20B6A-5ECA-42A8-B723-50B854BFFF7F}">
      <dgm:prSet/>
      <dgm:spPr/>
      <dgm:t>
        <a:bodyPr/>
        <a:lstStyle/>
        <a:p>
          <a:endParaRPr lang="en-US"/>
        </a:p>
      </dgm:t>
    </dgm:pt>
    <dgm:pt modelId="{1C5AA471-5B77-4E2F-9FF3-6AE7E1FA9F1F}">
      <dgm:prSet phldrT="[Text]"/>
      <dgm:spPr/>
      <dgm:t>
        <a:bodyPr/>
        <a:lstStyle/>
        <a:p>
          <a:r>
            <a:rPr lang="en-US" dirty="0" smtClean="0"/>
            <a:t>Consistent discipline</a:t>
          </a:r>
          <a:endParaRPr lang="en-US" dirty="0"/>
        </a:p>
      </dgm:t>
    </dgm:pt>
    <dgm:pt modelId="{778E74CD-EB72-48A6-B3C2-E79974736736}" type="parTrans" cxnId="{5A24E361-62F8-4BEA-8E65-8F852D727C52}">
      <dgm:prSet/>
      <dgm:spPr/>
      <dgm:t>
        <a:bodyPr/>
        <a:lstStyle/>
        <a:p>
          <a:endParaRPr lang="en-US"/>
        </a:p>
      </dgm:t>
    </dgm:pt>
    <dgm:pt modelId="{544EE9E4-7428-4885-8488-9AB6D67AB118}" type="sibTrans" cxnId="{5A24E361-62F8-4BEA-8E65-8F852D727C52}">
      <dgm:prSet/>
      <dgm:spPr/>
      <dgm:t>
        <a:bodyPr/>
        <a:lstStyle/>
        <a:p>
          <a:endParaRPr lang="en-US"/>
        </a:p>
      </dgm:t>
    </dgm:pt>
    <dgm:pt modelId="{F66CE116-47BE-4EBC-8654-A892187C0C1D}" type="pres">
      <dgm:prSet presAssocID="{F3462634-AE95-4947-ACBF-512071F12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121305-9CB1-485C-BAE5-04E4E2E6E1F3}" type="pres">
      <dgm:prSet presAssocID="{92CAE806-C885-497D-87A3-9A152A70EFA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C2195E-1139-4834-B054-F500CA56CEF7}" type="pres">
      <dgm:prSet presAssocID="{F043C1A6-067D-407B-AB44-9807723C1BD6}" presName="sibTrans" presStyleCnt="0"/>
      <dgm:spPr/>
    </dgm:pt>
    <dgm:pt modelId="{83CBE8F6-3E58-498F-89C4-C9D7C8751C82}" type="pres">
      <dgm:prSet presAssocID="{6C9F6E91-E72B-46F5-8701-879135FF4E5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DFC13-8F72-4BAF-9FA0-A00915423D33}" type="pres">
      <dgm:prSet presAssocID="{47980C94-C758-4DBC-81C7-D82E1BBDDC34}" presName="sibTrans" presStyleCnt="0"/>
      <dgm:spPr/>
    </dgm:pt>
    <dgm:pt modelId="{C63F1691-FA62-40B6-B052-875FFA10CE0A}" type="pres">
      <dgm:prSet presAssocID="{0472ACF5-D48B-46AA-A0B8-4B01C7E3232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406E1-DEE4-4559-A6F3-14F045EDDB1B}" type="pres">
      <dgm:prSet presAssocID="{3D4093C5-E5F2-4B82-AB34-F9D8FDB927C8}" presName="sibTrans" presStyleCnt="0"/>
      <dgm:spPr/>
    </dgm:pt>
    <dgm:pt modelId="{C0332E03-1BB7-49D0-B17A-27087F951B56}" type="pres">
      <dgm:prSet presAssocID="{F6E852D7-8249-4225-842E-AB150FCAD8C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0B4528-A6E6-4947-8DB3-875BFF0E9917}" type="pres">
      <dgm:prSet presAssocID="{8BDD345C-9726-4EBD-BDB7-061D3C4C9DA6}" presName="sibTrans" presStyleCnt="0"/>
      <dgm:spPr/>
    </dgm:pt>
    <dgm:pt modelId="{0673D40E-4828-4C7A-B837-4C5E135A1496}" type="pres">
      <dgm:prSet presAssocID="{1C5AA471-5B77-4E2F-9FF3-6AE7E1FA9F1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519E74-8368-4D44-B45B-BC0FF4CB5C7C}" type="presOf" srcId="{F6E852D7-8249-4225-842E-AB150FCAD8C8}" destId="{C0332E03-1BB7-49D0-B17A-27087F951B56}" srcOrd="0" destOrd="0" presId="urn:microsoft.com/office/officeart/2005/8/layout/default"/>
    <dgm:cxn modelId="{FA87C5E6-F556-4B0B-BCAB-0A4C43C34A6D}" type="presOf" srcId="{92CAE806-C885-497D-87A3-9A152A70EFAC}" destId="{F2121305-9CB1-485C-BAE5-04E4E2E6E1F3}" srcOrd="0" destOrd="0" presId="urn:microsoft.com/office/officeart/2005/8/layout/default"/>
    <dgm:cxn modelId="{5A24E361-62F8-4BEA-8E65-8F852D727C52}" srcId="{F3462634-AE95-4947-ACBF-512071F1226A}" destId="{1C5AA471-5B77-4E2F-9FF3-6AE7E1FA9F1F}" srcOrd="4" destOrd="0" parTransId="{778E74CD-EB72-48A6-B3C2-E79974736736}" sibTransId="{544EE9E4-7428-4885-8488-9AB6D67AB118}"/>
    <dgm:cxn modelId="{970D15E0-C12C-4998-BC2F-E0623741E274}" type="presOf" srcId="{6C9F6E91-E72B-46F5-8701-879135FF4E5D}" destId="{83CBE8F6-3E58-498F-89C4-C9D7C8751C82}" srcOrd="0" destOrd="0" presId="urn:microsoft.com/office/officeart/2005/8/layout/default"/>
    <dgm:cxn modelId="{953ECE01-643D-4E21-AA98-2B295F847636}" type="presOf" srcId="{F3462634-AE95-4947-ACBF-512071F1226A}" destId="{F66CE116-47BE-4EBC-8654-A892187C0C1D}" srcOrd="0" destOrd="0" presId="urn:microsoft.com/office/officeart/2005/8/layout/default"/>
    <dgm:cxn modelId="{17075406-0295-447E-811C-8C4F4BBCAD7D}" srcId="{F3462634-AE95-4947-ACBF-512071F1226A}" destId="{0472ACF5-D48B-46AA-A0B8-4B01C7E32322}" srcOrd="2" destOrd="0" parTransId="{BA826538-A457-4056-88EF-D00E5681A2E8}" sibTransId="{3D4093C5-E5F2-4B82-AB34-F9D8FDB927C8}"/>
    <dgm:cxn modelId="{A47CD9A3-49D2-4A78-918E-BCEA9087E2E0}" srcId="{F3462634-AE95-4947-ACBF-512071F1226A}" destId="{92CAE806-C885-497D-87A3-9A152A70EFAC}" srcOrd="0" destOrd="0" parTransId="{D9196A1C-3BA6-4D97-A3BA-ED84A8EA8336}" sibTransId="{F043C1A6-067D-407B-AB44-9807723C1BD6}"/>
    <dgm:cxn modelId="{AD5FCF74-DA65-47DB-8FF3-4EAD5EED23DA}" type="presOf" srcId="{0472ACF5-D48B-46AA-A0B8-4B01C7E32322}" destId="{C63F1691-FA62-40B6-B052-875FFA10CE0A}" srcOrd="0" destOrd="0" presId="urn:microsoft.com/office/officeart/2005/8/layout/default"/>
    <dgm:cxn modelId="{E3E20B6A-5ECA-42A8-B723-50B854BFFF7F}" srcId="{F3462634-AE95-4947-ACBF-512071F1226A}" destId="{F6E852D7-8249-4225-842E-AB150FCAD8C8}" srcOrd="3" destOrd="0" parTransId="{674A40DD-DF8A-4B43-9B47-686880103CCA}" sibTransId="{8BDD345C-9726-4EBD-BDB7-061D3C4C9DA6}"/>
    <dgm:cxn modelId="{4BB2B8CB-2A2E-4D7F-BAAF-DE8E104BADE5}" type="presOf" srcId="{1C5AA471-5B77-4E2F-9FF3-6AE7E1FA9F1F}" destId="{0673D40E-4828-4C7A-B837-4C5E135A1496}" srcOrd="0" destOrd="0" presId="urn:microsoft.com/office/officeart/2005/8/layout/default"/>
    <dgm:cxn modelId="{8D65F9E5-37D7-46EE-984D-B16F5ACFA4DB}" srcId="{F3462634-AE95-4947-ACBF-512071F1226A}" destId="{6C9F6E91-E72B-46F5-8701-879135FF4E5D}" srcOrd="1" destOrd="0" parTransId="{B3E21629-6099-46AF-A99E-D1AB306987F6}" sibTransId="{47980C94-C758-4DBC-81C7-D82E1BBDDC34}"/>
    <dgm:cxn modelId="{D842AFC3-9E65-4D70-BD89-6EDF0480AA2B}" type="presParOf" srcId="{F66CE116-47BE-4EBC-8654-A892187C0C1D}" destId="{F2121305-9CB1-485C-BAE5-04E4E2E6E1F3}" srcOrd="0" destOrd="0" presId="urn:microsoft.com/office/officeart/2005/8/layout/default"/>
    <dgm:cxn modelId="{DF09BBA5-8B80-4177-9B9B-6CD23928276C}" type="presParOf" srcId="{F66CE116-47BE-4EBC-8654-A892187C0C1D}" destId="{7DC2195E-1139-4834-B054-F500CA56CEF7}" srcOrd="1" destOrd="0" presId="urn:microsoft.com/office/officeart/2005/8/layout/default"/>
    <dgm:cxn modelId="{0E85FC65-A1FB-4D65-B357-721BFFD58C84}" type="presParOf" srcId="{F66CE116-47BE-4EBC-8654-A892187C0C1D}" destId="{83CBE8F6-3E58-498F-89C4-C9D7C8751C82}" srcOrd="2" destOrd="0" presId="urn:microsoft.com/office/officeart/2005/8/layout/default"/>
    <dgm:cxn modelId="{BCDE4C63-D34A-4BCD-B449-C606AD664528}" type="presParOf" srcId="{F66CE116-47BE-4EBC-8654-A892187C0C1D}" destId="{37DDFC13-8F72-4BAF-9FA0-A00915423D33}" srcOrd="3" destOrd="0" presId="urn:microsoft.com/office/officeart/2005/8/layout/default"/>
    <dgm:cxn modelId="{D33D41C9-BC9A-4B69-B1ED-091258B1DDE0}" type="presParOf" srcId="{F66CE116-47BE-4EBC-8654-A892187C0C1D}" destId="{C63F1691-FA62-40B6-B052-875FFA10CE0A}" srcOrd="4" destOrd="0" presId="urn:microsoft.com/office/officeart/2005/8/layout/default"/>
    <dgm:cxn modelId="{D6CE460D-5BE1-43E8-8378-71EF72B5EC99}" type="presParOf" srcId="{F66CE116-47BE-4EBC-8654-A892187C0C1D}" destId="{E0D406E1-DEE4-4559-A6F3-14F045EDDB1B}" srcOrd="5" destOrd="0" presId="urn:microsoft.com/office/officeart/2005/8/layout/default"/>
    <dgm:cxn modelId="{0933A181-DFAF-4B40-8845-3EDB8A2AA63F}" type="presParOf" srcId="{F66CE116-47BE-4EBC-8654-A892187C0C1D}" destId="{C0332E03-1BB7-49D0-B17A-27087F951B56}" srcOrd="6" destOrd="0" presId="urn:microsoft.com/office/officeart/2005/8/layout/default"/>
    <dgm:cxn modelId="{998C2EB5-5705-4E5E-9609-B0F9C8562298}" type="presParOf" srcId="{F66CE116-47BE-4EBC-8654-A892187C0C1D}" destId="{C90B4528-A6E6-4947-8DB3-875BFF0E9917}" srcOrd="7" destOrd="0" presId="urn:microsoft.com/office/officeart/2005/8/layout/default"/>
    <dgm:cxn modelId="{9925F86A-2E51-49AF-9EF3-8407B74B90DE}" type="presParOf" srcId="{F66CE116-47BE-4EBC-8654-A892187C0C1D}" destId="{0673D40E-4828-4C7A-B837-4C5E135A149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21305-9CB1-485C-BAE5-04E4E2E6E1F3}">
      <dsp:nvSpPr>
        <dsp:cNvPr id="0" name=""/>
        <dsp:cNvSpPr/>
      </dsp:nvSpPr>
      <dsp:spPr>
        <a:xfrm>
          <a:off x="0" y="441806"/>
          <a:ext cx="2889110" cy="17334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Harmony and stability	</a:t>
          </a:r>
          <a:endParaRPr lang="en-US" sz="3700" kern="1200" dirty="0"/>
        </a:p>
      </dsp:txBody>
      <dsp:txXfrm>
        <a:off x="0" y="441806"/>
        <a:ext cx="2889110" cy="1733466"/>
      </dsp:txXfrm>
    </dsp:sp>
    <dsp:sp modelId="{83CBE8F6-3E58-498F-89C4-C9D7C8751C82}">
      <dsp:nvSpPr>
        <dsp:cNvPr id="0" name=""/>
        <dsp:cNvSpPr/>
      </dsp:nvSpPr>
      <dsp:spPr>
        <a:xfrm>
          <a:off x="3178022" y="441806"/>
          <a:ext cx="2889110" cy="17334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Supportive parenting </a:t>
          </a:r>
          <a:endParaRPr lang="en-US" sz="3700" kern="1200" dirty="0"/>
        </a:p>
      </dsp:txBody>
      <dsp:txXfrm>
        <a:off x="3178022" y="441806"/>
        <a:ext cx="2889110" cy="1733466"/>
      </dsp:txXfrm>
    </dsp:sp>
    <dsp:sp modelId="{C63F1691-FA62-40B6-B052-875FFA10CE0A}">
      <dsp:nvSpPr>
        <dsp:cNvPr id="0" name=""/>
        <dsp:cNvSpPr/>
      </dsp:nvSpPr>
      <dsp:spPr>
        <a:xfrm>
          <a:off x="6356044" y="441806"/>
          <a:ext cx="2889110" cy="17334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Family values</a:t>
          </a:r>
          <a:endParaRPr lang="en-US" sz="3700" kern="1200" dirty="0"/>
        </a:p>
      </dsp:txBody>
      <dsp:txXfrm>
        <a:off x="6356044" y="441806"/>
        <a:ext cx="2889110" cy="1733466"/>
      </dsp:txXfrm>
    </dsp:sp>
    <dsp:sp modelId="{C0332E03-1BB7-49D0-B17A-27087F951B56}">
      <dsp:nvSpPr>
        <dsp:cNvPr id="0" name=""/>
        <dsp:cNvSpPr/>
      </dsp:nvSpPr>
      <dsp:spPr>
        <a:xfrm>
          <a:off x="1589011" y="2464184"/>
          <a:ext cx="2889110" cy="17334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Affection </a:t>
          </a:r>
          <a:endParaRPr lang="en-US" sz="3700" kern="1200" dirty="0"/>
        </a:p>
      </dsp:txBody>
      <dsp:txXfrm>
        <a:off x="1589011" y="2464184"/>
        <a:ext cx="2889110" cy="1733466"/>
      </dsp:txXfrm>
    </dsp:sp>
    <dsp:sp modelId="{0673D40E-4828-4C7A-B837-4C5E135A1496}">
      <dsp:nvSpPr>
        <dsp:cNvPr id="0" name=""/>
        <dsp:cNvSpPr/>
      </dsp:nvSpPr>
      <dsp:spPr>
        <a:xfrm>
          <a:off x="4767033" y="2464184"/>
          <a:ext cx="2889110" cy="17334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Consistent discipline</a:t>
          </a:r>
          <a:endParaRPr lang="en-US" sz="3700" kern="1200" dirty="0"/>
        </a:p>
      </dsp:txBody>
      <dsp:txXfrm>
        <a:off x="4767033" y="2464184"/>
        <a:ext cx="2889110" cy="1733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B51CF-B408-42C4-B0BE-11BC7676FBB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3B49F-F388-4541-B13D-32BC541E9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7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B49F-F388-4541-B13D-32BC541E91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59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Children learn resilience from doing boring tasks</a:t>
            </a:r>
            <a:r>
              <a:rPr lang="en-US" baseline="0" dirty="0" smtClean="0"/>
              <a:t> or even being bored – they can become creative.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B49F-F388-4541-B13D-32BC541E91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68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Mr. Rogers “play give children a chance to practice what they are learning.”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B49F-F388-4541-B13D-32BC541E91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43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Through</a:t>
            </a:r>
            <a:r>
              <a:rPr lang="en-US" baseline="0" dirty="0" smtClean="0"/>
              <a:t> play: children learn to problem solve – example – how to build with Legos or with blocks – how to build a tower without it falling.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Play helps children form relationships with peers and parents.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B49F-F388-4541-B13D-32BC541E91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97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Children watch and notice what their parents do. </a:t>
            </a:r>
          </a:p>
          <a:p>
            <a:r>
              <a:rPr lang="en-US" dirty="0" smtClean="0"/>
              <a:t>They often grow</a:t>
            </a:r>
            <a:r>
              <a:rPr lang="en-US" baseline="0" dirty="0" smtClean="0"/>
              <a:t> up to have similar behaviors, beliefs, and attitudes as their parents. </a:t>
            </a:r>
          </a:p>
          <a:p>
            <a:r>
              <a:rPr lang="en-US" baseline="0" dirty="0" smtClean="0"/>
              <a:t>“Do as I say, not as I do” doesn’t work.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B49F-F388-4541-B13D-32BC541E91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66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a walk</a:t>
            </a:r>
          </a:p>
          <a:p>
            <a:r>
              <a:rPr lang="en-US" dirty="0" smtClean="0"/>
              <a:t>Take a bike ride</a:t>
            </a:r>
          </a:p>
          <a:p>
            <a:r>
              <a:rPr lang="en-US" dirty="0" smtClean="0"/>
              <a:t>Go</a:t>
            </a:r>
            <a:r>
              <a:rPr lang="en-US" baseline="0" dirty="0" smtClean="0"/>
              <a:t> to a museum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B49F-F388-4541-B13D-32BC541E91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2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some obstacles that children</a:t>
            </a:r>
            <a:r>
              <a:rPr lang="en-US" baseline="0" dirty="0" smtClean="0"/>
              <a:t> face??</a:t>
            </a:r>
          </a:p>
          <a:p>
            <a:r>
              <a:rPr lang="en-US" baseline="0" dirty="0" smtClean="0"/>
              <a:t> bullying, getting sick, moving to a new neighborhood, lose friends, deal with divorce, death of a loved one, growing up in poverty, having a parent with a physical or mental illness, being exposed to violence…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All children encounter stress in varying degrees as they grow. </a:t>
            </a:r>
          </a:p>
          <a:p>
            <a:r>
              <a:rPr lang="en-US" baseline="0" dirty="0" smtClean="0"/>
              <a:t>Parents can’t protect children for everything.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B49F-F388-4541-B13D-32BC541E91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55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Resilience</a:t>
            </a:r>
            <a:r>
              <a:rPr lang="en-US" baseline="0" dirty="0" smtClean="0"/>
              <a:t> helps children navigate through stressful situations. </a:t>
            </a:r>
          </a:p>
          <a:p>
            <a:r>
              <a:rPr lang="en-US" baseline="0" dirty="0" smtClean="0"/>
              <a:t>We want children to persevere when there are problems and to bounce back from adversity. </a:t>
            </a:r>
          </a:p>
          <a:p>
            <a:r>
              <a:rPr lang="en-US" baseline="0" dirty="0" smtClean="0"/>
              <a:t>When children have the skills and confidence to confront and work through their problems, they learn they have what it takes to confront difficult issues. </a:t>
            </a:r>
          </a:p>
          <a:p>
            <a:r>
              <a:rPr lang="en-US" baseline="0" dirty="0" smtClean="0"/>
              <a:t>The more they bounce back on their own, the more they internalize the message that they are strong and capable.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B49F-F388-4541-B13D-32BC541E91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45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– resilience is built over time. </a:t>
            </a:r>
          </a:p>
          <a:p>
            <a:r>
              <a:rPr lang="en-US" dirty="0" smtClean="0"/>
              <a:t>It’s in the interaction</a:t>
            </a:r>
            <a:r>
              <a:rPr lang="en-US" baseline="0" dirty="0" smtClean="0"/>
              <a:t> between the person and the environment – this means that when you face something difficult, such as losing your job or losing a loved one, you have to figure out how to deal with it. </a:t>
            </a:r>
          </a:p>
          <a:p>
            <a:r>
              <a:rPr lang="en-US" baseline="0" dirty="0" smtClean="0"/>
              <a:t>Sometimes things are unexpected.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B49F-F388-4541-B13D-32BC541E91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54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r>
              <a:rPr lang="en-US" baseline="0" dirty="0" smtClean="0"/>
              <a:t> to cope with manageable threats is critical for the development of resilience. </a:t>
            </a:r>
          </a:p>
          <a:p>
            <a:r>
              <a:rPr lang="en-US" baseline="0" dirty="0" smtClean="0"/>
              <a:t>Not all stress is harmful. </a:t>
            </a:r>
          </a:p>
          <a:p>
            <a:r>
              <a:rPr lang="en-US" baseline="0" dirty="0" smtClean="0"/>
              <a:t>There are lots of opportunities in every child’s life to experience manageable stress – and with the help of supportive adults, this positive stress can promote growth.</a:t>
            </a:r>
          </a:p>
          <a:p>
            <a:r>
              <a:rPr lang="en-US" baseline="0" dirty="0" smtClean="0"/>
              <a:t>Over time, we become better able to cope with life’s obstacles and hardships, both physically and mentally.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B49F-F388-4541-B13D-32BC541E91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66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</a:t>
            </a:r>
            <a:r>
              <a:rPr lang="en-US" baseline="0" dirty="0" smtClean="0"/>
              <a:t> never face hard times, you will not learn to be brave. </a:t>
            </a:r>
          </a:p>
          <a:p>
            <a:r>
              <a:rPr lang="en-US" baseline="0" dirty="0" smtClean="0"/>
              <a:t>You learn from adversity – how to problem solve and learn and children become more adaptable (quickly learning new skills and behaviors in response to changing circumstances).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B49F-F388-4541-B13D-32BC541E91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77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Neither</a:t>
            </a:r>
            <a:r>
              <a:rPr lang="en-US" baseline="0" dirty="0" smtClean="0"/>
              <a:t> individual (genetic or biological) characteristics or environments alone are likely to ensure positive outcomes for children who experience long term toxic stress. </a:t>
            </a:r>
          </a:p>
          <a:p>
            <a:r>
              <a:rPr lang="en-US" baseline="0" dirty="0" smtClean="0"/>
              <a:t>It is never too late to build resilience.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Protective factors within the child: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Social skills – how to act in social situations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Communication skills – helps to talk to others and resolve conflicts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Positive attitude – optimistic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Confidence – comes from experiences of success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B49F-F388-4541-B13D-32BC541E91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91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can be a parent,</a:t>
            </a:r>
            <a:r>
              <a:rPr lang="en-US" baseline="0" dirty="0" smtClean="0"/>
              <a:t> caregiver, or other adult. </a:t>
            </a:r>
          </a:p>
          <a:p>
            <a:r>
              <a:rPr lang="en-US" baseline="0" dirty="0" smtClean="0"/>
              <a:t>These relationships provide the responsiveness, scaffolding, and protection that buffer children from developmental disruption. </a:t>
            </a:r>
          </a:p>
          <a:p>
            <a:r>
              <a:rPr lang="en-US" baseline="0" dirty="0" smtClean="0"/>
              <a:t>They also build capacities in the child – the ability to plan, monitor, and regulate behavior – that help the child to respond in adaptive ways and thrive.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B49F-F388-4541-B13D-32BC541E91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01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Harmony</a:t>
            </a:r>
            <a:r>
              <a:rPr lang="en-US" baseline="0" dirty="0" smtClean="0"/>
              <a:t> – helping children get along with others and accepting differences of opinions. </a:t>
            </a:r>
          </a:p>
          <a:p>
            <a:r>
              <a:rPr lang="en-US" baseline="0" dirty="0" smtClean="0"/>
              <a:t>Stability – consistency of family activity and routines – provides a sense of predictability in children’s lives.</a:t>
            </a:r>
          </a:p>
          <a:p>
            <a:r>
              <a:rPr lang="en-US" baseline="0" dirty="0" smtClean="0"/>
              <a:t>Supportive parenting – have your child’s best interests at heart. Being present, helpful, and involved.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includes encouraging them to do their best in school and hobbies. </a:t>
            </a:r>
          </a:p>
          <a:p>
            <a:r>
              <a:rPr lang="en-US" baseline="0" dirty="0" smtClean="0"/>
              <a:t>Parents should listen without judgment. </a:t>
            </a:r>
          </a:p>
          <a:p>
            <a:r>
              <a:rPr lang="en-US" baseline="0" dirty="0" smtClean="0"/>
              <a:t>Teach children stress management.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Family values – cultural values that pertain to the family’s beliefs, function, roles, and attitudes.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Affection – and warmth from parents to children results in life long positive outcomes.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Consistency – children crave predictability and structure.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B49F-F388-4541-B13D-32BC541E91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7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6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25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009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40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31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751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43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340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292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1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17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75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814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193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37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727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6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DCD25A4-158B-42F0-91B8-64D7660DA1D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B2FCE7-CD79-4227-BD3F-B0882B149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Sf7pRpOgu8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r8hj72bfGo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bg3qgKYuEk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qO7YoMsccU" TargetMode="Externa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4763" y="124835"/>
            <a:ext cx="11702472" cy="6456218"/>
          </a:xfrm>
          <a:prstGeom prst="rect">
            <a:avLst/>
          </a:prstGeom>
          <a:noFill/>
          <a:ln w="158750" cmpd="tri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04" y="2216728"/>
            <a:ext cx="3800284" cy="3728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8684" y="544945"/>
            <a:ext cx="8631649" cy="66732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 smtClean="0">
                <a:solidFill>
                  <a:srgbClr val="008000"/>
                </a:solidFill>
              </a:rPr>
              <a:t>Resiliency in Children &amp; Tips for Parents</a:t>
            </a:r>
            <a:endParaRPr lang="en-US" sz="3600" b="1" dirty="0">
              <a:solidFill>
                <a:srgbClr val="008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b="1" dirty="0" smtClean="0">
              <a:solidFill>
                <a:srgbClr val="008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i="1" dirty="0" smtClean="0">
                <a:solidFill>
                  <a:srgbClr val="008000"/>
                </a:solidFill>
              </a:rPr>
              <a:t>Presenters</a:t>
            </a:r>
            <a:r>
              <a:rPr lang="en-US" sz="2800" i="1" dirty="0">
                <a:solidFill>
                  <a:srgbClr val="008000"/>
                </a:solidFill>
              </a:rPr>
              <a:t>: </a:t>
            </a:r>
            <a:r>
              <a:rPr lang="en-US" sz="2800" i="1" dirty="0" smtClean="0">
                <a:solidFill>
                  <a:srgbClr val="008000"/>
                </a:solidFill>
              </a:rPr>
              <a:t>Dr. Profilet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dirty="0" smtClean="0">
              <a:solidFill>
                <a:srgbClr val="008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rgbClr val="008000"/>
                </a:solidFill>
              </a:rPr>
              <a:t>May 24,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dirty="0" smtClean="0">
              <a:solidFill>
                <a:srgbClr val="008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rgbClr val="008000"/>
                </a:solidFill>
              </a:rPr>
              <a:t>12pm-1pm </a:t>
            </a:r>
            <a:endParaRPr lang="en-US" sz="7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8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Welcome!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83" y="475457"/>
            <a:ext cx="2663671" cy="1495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198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Brief: How Resilience is Built </a:t>
            </a:r>
            <a:r>
              <a:rPr lang="en-US" sz="1600" dirty="0" smtClean="0"/>
              <a:t>(2:17)</a:t>
            </a:r>
            <a:endParaRPr lang="en-US" sz="1600" dirty="0"/>
          </a:p>
        </p:txBody>
      </p:sp>
      <p:pic>
        <p:nvPicPr>
          <p:cNvPr id="4" name="xSf7pRpOgu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06044" y="2590800"/>
            <a:ext cx="5862013" cy="329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3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Protective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Resilience </a:t>
            </a:r>
            <a:r>
              <a:rPr lang="en-US" sz="3200" b="1" dirty="0" smtClean="0">
                <a:solidFill>
                  <a:schemeClr val="tx1"/>
                </a:solidFill>
              </a:rPr>
              <a:t>– combination of protective factors</a:t>
            </a:r>
          </a:p>
          <a:p>
            <a:r>
              <a:rPr lang="en-US" sz="3200" b="1" dirty="0" smtClean="0">
                <a:solidFill>
                  <a:srgbClr val="7030A0"/>
                </a:solidFill>
              </a:rPr>
              <a:t>Protective </a:t>
            </a:r>
            <a:r>
              <a:rPr lang="en-US" sz="3200" b="1" dirty="0">
                <a:solidFill>
                  <a:srgbClr val="7030A0"/>
                </a:solidFill>
              </a:rPr>
              <a:t>factors </a:t>
            </a:r>
            <a:r>
              <a:rPr lang="en-US" sz="3200" b="1" dirty="0"/>
              <a:t>– </a:t>
            </a:r>
            <a:r>
              <a:rPr lang="en-US" sz="3200" dirty="0"/>
              <a:t>skills, resources, supports or coping strategies that help people deal with stressful </a:t>
            </a:r>
            <a:r>
              <a:rPr lang="en-US" sz="3200" dirty="0" smtClean="0"/>
              <a:t>events</a:t>
            </a:r>
            <a:endParaRPr lang="en-US" sz="3200" dirty="0"/>
          </a:p>
          <a:p>
            <a:pPr lvl="1"/>
            <a:r>
              <a:rPr lang="en-US" sz="3200" dirty="0" smtClean="0"/>
              <a:t>Within </a:t>
            </a:r>
            <a:r>
              <a:rPr lang="en-US" sz="3000" dirty="0" smtClean="0"/>
              <a:t>children, families, schools and communities</a:t>
            </a:r>
            <a:endParaRPr lang="en-US" sz="3000" dirty="0"/>
          </a:p>
          <a:p>
            <a:endParaRPr lang="en-US" sz="19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1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835" y="982132"/>
            <a:ext cx="10432473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Single Most Common </a:t>
            </a:r>
            <a:r>
              <a:rPr lang="en-US" smtClean="0"/>
              <a:t>Factor </a:t>
            </a:r>
            <a:br>
              <a:rPr lang="en-US" smtClean="0"/>
            </a:br>
            <a:r>
              <a:rPr lang="en-US" smtClean="0"/>
              <a:t>to </a:t>
            </a:r>
            <a:r>
              <a:rPr lang="en-US" dirty="0" smtClean="0"/>
              <a:t>Develop Resilience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419831"/>
            <a:ext cx="2636035" cy="3052714"/>
          </a:xfrm>
        </p:spPr>
        <p:txBody>
          <a:bodyPr>
            <a:noAutofit/>
          </a:bodyPr>
          <a:lstStyle/>
          <a:p>
            <a:r>
              <a:rPr lang="en-US" sz="3200" dirty="0" smtClean="0"/>
              <a:t>At least one stable and committed relationship with an adult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881" y="2690975"/>
            <a:ext cx="3127842" cy="3127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567" y="3266279"/>
            <a:ext cx="3915008" cy="19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3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Brief: The Science of Resilience </a:t>
            </a:r>
            <a:r>
              <a:rPr lang="en-US" sz="1400" dirty="0" smtClean="0"/>
              <a:t>(2:30)</a:t>
            </a:r>
            <a:endParaRPr lang="en-US" sz="1400" dirty="0"/>
          </a:p>
        </p:txBody>
      </p:sp>
      <p:pic>
        <p:nvPicPr>
          <p:cNvPr id="4" name="1r8hj72bfG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82892" y="2521527"/>
            <a:ext cx="6059055" cy="34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4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Protective Factors within the Family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327421"/>
              </p:ext>
            </p:extLst>
          </p:nvPr>
        </p:nvGraphicFramePr>
        <p:xfrm>
          <a:off x="1473422" y="2096086"/>
          <a:ext cx="9245155" cy="4639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0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3989" y="950775"/>
            <a:ext cx="7315200" cy="2499007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Parenting to Build Resilience</a:t>
            </a:r>
            <a:endParaRPr lang="en-US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8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Strategies to Build Resilience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1437" y="2436509"/>
            <a:ext cx="5935015" cy="38118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1.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Have children do hard things</a:t>
            </a:r>
          </a:p>
          <a:p>
            <a:r>
              <a:rPr lang="en-US" sz="2800" dirty="0" smtClean="0"/>
              <a:t>Problem solving when something is broken</a:t>
            </a:r>
          </a:p>
          <a:p>
            <a:r>
              <a:rPr lang="en-US" sz="2800" dirty="0" smtClean="0"/>
              <a:t>Encourage learning from mistakes</a:t>
            </a:r>
          </a:p>
          <a:p>
            <a:r>
              <a:rPr lang="en-US" sz="2800" dirty="0" smtClean="0"/>
              <a:t>Be honest – some things are hard but we still do them</a:t>
            </a:r>
          </a:p>
          <a:p>
            <a:r>
              <a:rPr lang="en-US" sz="2800" dirty="0" smtClean="0"/>
              <a:t>Encourage </a:t>
            </a:r>
            <a:r>
              <a:rPr lang="en-US" sz="2800" dirty="0"/>
              <a:t>risk-taking through </a:t>
            </a:r>
            <a:r>
              <a:rPr lang="en-US" sz="2800" b="1" dirty="0"/>
              <a:t>play</a:t>
            </a:r>
          </a:p>
          <a:p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 descr="Diablo Overlook Weed Pulling | Flickr - Photo Sharing!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01" y="2622599"/>
            <a:ext cx="2227448" cy="33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8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Play Contribute to Resilience?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Emotional regulation (managing feelings)</a:t>
            </a:r>
          </a:p>
          <a:p>
            <a:r>
              <a:rPr lang="en-US" sz="3200" dirty="0" smtClean="0"/>
              <a:t>Pleasure and enjoyment (feel good)</a:t>
            </a:r>
          </a:p>
          <a:p>
            <a:r>
              <a:rPr lang="en-US" sz="3200" dirty="0" smtClean="0"/>
              <a:t>Responses to stress and uncertainty (making sense of things)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85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Does Play Contribute to Resilience continued 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0147" y="2710491"/>
            <a:ext cx="6215741" cy="3258509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Being creative (using imagination)</a:t>
            </a:r>
          </a:p>
          <a:p>
            <a:r>
              <a:rPr lang="en-US" sz="3200" dirty="0"/>
              <a:t>Learning (develop life skills)</a:t>
            </a:r>
          </a:p>
          <a:p>
            <a:r>
              <a:rPr lang="en-US" sz="3200" dirty="0"/>
              <a:t>Attachment to people and place </a:t>
            </a:r>
            <a:r>
              <a:rPr lang="en-US" sz="3200" dirty="0" smtClean="0"/>
              <a:t>(with friends and family)</a:t>
            </a:r>
            <a:endParaRPr lang="en-US" sz="3200" dirty="0"/>
          </a:p>
          <a:p>
            <a:r>
              <a:rPr lang="en-US" sz="3200" dirty="0"/>
              <a:t>Problem solving (I can do this myself)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491" y="2373777"/>
            <a:ext cx="3630203" cy="361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9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Taking Risks in Play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8073" y="2678840"/>
            <a:ext cx="5361143" cy="3112360"/>
          </a:xfrm>
        </p:spPr>
        <p:txBody>
          <a:bodyPr>
            <a:normAutofit/>
          </a:bodyPr>
          <a:lstStyle/>
          <a:p>
            <a:r>
              <a:rPr lang="en-US" sz="3200" dirty="0"/>
              <a:t>Taking risks in play gives children the chance to: </a:t>
            </a:r>
          </a:p>
          <a:p>
            <a:pPr lvl="1"/>
            <a:r>
              <a:rPr lang="en-US" sz="3200" dirty="0"/>
              <a:t>Test their own limits</a:t>
            </a:r>
          </a:p>
          <a:p>
            <a:pPr lvl="1"/>
            <a:r>
              <a:rPr lang="en-US" sz="3200" dirty="0"/>
              <a:t>Discover new skills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43150" y="2969831"/>
            <a:ext cx="3645917" cy="263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Resiliency in Children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What it is</a:t>
            </a:r>
          </a:p>
          <a:p>
            <a:r>
              <a:rPr lang="en-US" sz="3200" dirty="0" smtClean="0"/>
              <a:t>Why it’s important</a:t>
            </a:r>
          </a:p>
          <a:p>
            <a:r>
              <a:rPr lang="en-US" sz="3200" dirty="0" smtClean="0"/>
              <a:t>5 Tips for Parents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6386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Resilience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479964"/>
            <a:ext cx="9601196" cy="37684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en-US" sz="3900" b="1" dirty="0" smtClean="0">
                <a:solidFill>
                  <a:schemeClr val="accent1">
                    <a:lumMod val="50000"/>
                  </a:schemeClr>
                </a:solidFill>
              </a:rPr>
              <a:t>Parents </a:t>
            </a:r>
            <a:r>
              <a:rPr lang="en-US" sz="3900" b="1" dirty="0">
                <a:solidFill>
                  <a:schemeClr val="accent1">
                    <a:lumMod val="50000"/>
                  </a:schemeClr>
                </a:solidFill>
              </a:rPr>
              <a:t>need to model resilience in their own </a:t>
            </a:r>
            <a:r>
              <a:rPr lang="en-US" sz="3900" b="1" dirty="0" smtClean="0">
                <a:solidFill>
                  <a:schemeClr val="accent1">
                    <a:lumMod val="50000"/>
                  </a:schemeClr>
                </a:solidFill>
              </a:rPr>
              <a:t>lives</a:t>
            </a:r>
          </a:p>
          <a:p>
            <a:pPr lvl="1"/>
            <a:r>
              <a:rPr lang="en-US" sz="3900" dirty="0" smtClean="0"/>
              <a:t>Handle situations </a:t>
            </a:r>
          </a:p>
          <a:p>
            <a:pPr lvl="1"/>
            <a:r>
              <a:rPr lang="en-US" sz="3900" dirty="0" smtClean="0"/>
              <a:t>Connect to family and friends</a:t>
            </a:r>
          </a:p>
          <a:p>
            <a:pPr lvl="1"/>
            <a:r>
              <a:rPr lang="en-US" sz="3900" dirty="0" smtClean="0"/>
              <a:t>Make good choices</a:t>
            </a:r>
          </a:p>
          <a:p>
            <a:pPr lvl="1"/>
            <a:r>
              <a:rPr lang="en-US" sz="3900" dirty="0" smtClean="0"/>
              <a:t>Contribute to the community</a:t>
            </a:r>
          </a:p>
          <a:p>
            <a:pPr lvl="1"/>
            <a:r>
              <a:rPr lang="en-US" sz="3900" dirty="0" smtClean="0"/>
              <a:t>Cope with stress effectively</a:t>
            </a:r>
          </a:p>
          <a:p>
            <a:pPr lvl="1"/>
            <a:r>
              <a:rPr lang="en-US" sz="3900" dirty="0" smtClean="0"/>
              <a:t>Adapt to changing situations </a:t>
            </a:r>
            <a:endParaRPr lang="en-US" sz="3900" dirty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3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2764" y="2676594"/>
            <a:ext cx="4411168" cy="3059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b="1" dirty="0" smtClean="0">
                <a:solidFill>
                  <a:schemeClr val="accent1">
                    <a:lumMod val="50000"/>
                  </a:schemeClr>
                </a:solidFill>
              </a:rPr>
              <a:t>3. Family time:</a:t>
            </a:r>
          </a:p>
          <a:p>
            <a:r>
              <a:rPr lang="en-US" sz="3500" dirty="0"/>
              <a:t>Turn off the </a:t>
            </a:r>
            <a:r>
              <a:rPr lang="en-US" sz="3500" dirty="0" smtClean="0"/>
              <a:t>news</a:t>
            </a:r>
          </a:p>
          <a:p>
            <a:r>
              <a:rPr lang="en-US" sz="3500" dirty="0" smtClean="0"/>
              <a:t>Family game night</a:t>
            </a:r>
          </a:p>
          <a:p>
            <a:r>
              <a:rPr lang="en-US" sz="3500" dirty="0" smtClean="0"/>
              <a:t>Movie night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824" y="2666259"/>
            <a:ext cx="3243774" cy="319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2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029" y="2512799"/>
            <a:ext cx="6139092" cy="3735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4.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Routines 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200" dirty="0"/>
              <a:t>Make even your unpredictable days </a:t>
            </a:r>
            <a:r>
              <a:rPr lang="en-US" sz="3200" dirty="0" smtClean="0"/>
              <a:t>predictable</a:t>
            </a:r>
          </a:p>
          <a:p>
            <a:r>
              <a:rPr lang="en-US" sz="3200" dirty="0" smtClean="0"/>
              <a:t>Predictability is essential for children and teens, especially in times of crisis </a:t>
            </a:r>
            <a:endParaRPr lang="en-US" sz="32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121" y="2697479"/>
            <a:ext cx="3441128" cy="28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1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Teach Self-Regulation (calm yourself by yourself)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7107" y="2378377"/>
            <a:ext cx="6523547" cy="4479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5. Teach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self-regulation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strategies</a:t>
            </a:r>
          </a:p>
          <a:p>
            <a:pPr marL="0" indent="0">
              <a:buNone/>
            </a:pPr>
            <a:r>
              <a:rPr lang="en-US" sz="3200" dirty="0" smtClean="0"/>
              <a:t>Practice calming strategies – 3 ways: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How does my body feel right now?</a:t>
            </a:r>
          </a:p>
          <a:p>
            <a:pPr marL="0" indent="0">
              <a:buNone/>
            </a:pPr>
            <a:r>
              <a:rPr lang="en-US" sz="3200" dirty="0" smtClean="0"/>
              <a:t>* Hungry? Tense? Tired?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654" y="2016705"/>
            <a:ext cx="2895943" cy="385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6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More Questions for Self-Regulation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02920" lvl="1" indent="0">
              <a:buNone/>
            </a:pPr>
            <a:r>
              <a:rPr lang="en-US" sz="3000" dirty="0" smtClean="0"/>
              <a:t>B. What </a:t>
            </a:r>
            <a:r>
              <a:rPr lang="en-US" sz="3000" dirty="0"/>
              <a:t>strategy can I use to relax, calm down, or focus?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000" dirty="0"/>
              <a:t>Deep breathing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000" dirty="0"/>
              <a:t>Get a snack </a:t>
            </a:r>
          </a:p>
          <a:p>
            <a:pPr marL="502920" lvl="1" indent="0">
              <a:buNone/>
            </a:pPr>
            <a:r>
              <a:rPr lang="en-US" sz="3000" dirty="0" smtClean="0"/>
              <a:t>C. How </a:t>
            </a:r>
            <a:r>
              <a:rPr lang="en-US" sz="3000" dirty="0"/>
              <a:t>do I feel after using the strategy</a:t>
            </a:r>
            <a:r>
              <a:rPr lang="en-US" sz="3000" dirty="0" smtClean="0"/>
              <a:t>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000" dirty="0" smtClean="0"/>
              <a:t>Calmer or More alert?</a:t>
            </a:r>
            <a:endParaRPr lang="en-US" sz="3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8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Help Children Learn Resilience Through Failure</a:t>
            </a:r>
            <a:endParaRPr lang="en-US" dirty="0"/>
          </a:p>
        </p:txBody>
      </p:sp>
      <p:pic>
        <p:nvPicPr>
          <p:cNvPr id="4" name="4bg3qgKYuE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65714" y="2624364"/>
            <a:ext cx="5950628" cy="334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overcome adversity | smile in the face of adversity quotes | quotes about adver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764" y="2724143"/>
            <a:ext cx="6771970" cy="328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2764" y="969817"/>
            <a:ext cx="8672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The people who accomplish the most and achieve the greatest fulfillment in life are those who embrace fear, stress, and even </a:t>
            </a:r>
            <a:r>
              <a:rPr lang="en-US" sz="3600" i="1" dirty="0" smtClean="0"/>
              <a:t>pain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7388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Everything was Easy?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910" y="2515368"/>
            <a:ext cx="8558008" cy="3539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What </a:t>
            </a:r>
            <a:r>
              <a:rPr lang="en-US" sz="3200" dirty="0">
                <a:solidFill>
                  <a:schemeClr val="tx1"/>
                </a:solidFill>
              </a:rPr>
              <a:t>if there was no adversity</a:t>
            </a:r>
            <a:r>
              <a:rPr lang="en-US" sz="3200" dirty="0" smtClean="0">
                <a:solidFill>
                  <a:schemeClr val="tx1"/>
                </a:solidFill>
              </a:rPr>
              <a:t>??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endParaRPr lang="en-US" sz="3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If there were no difficult situations…</a:t>
            </a: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i="1" dirty="0" smtClean="0"/>
              <a:t>“</a:t>
            </a:r>
            <a:r>
              <a:rPr lang="en-US" sz="3200" i="1" dirty="0"/>
              <a:t>Most of the important things in the world have been accomplished by people who have kept on trying when </a:t>
            </a:r>
            <a:r>
              <a:rPr lang="en-US" sz="3200" i="1" dirty="0" smtClean="0"/>
              <a:t>there </a:t>
            </a:r>
            <a:r>
              <a:rPr lang="en-US" sz="3200" i="1" dirty="0"/>
              <a:t>seemed to be no hope at all.” </a:t>
            </a:r>
            <a:r>
              <a:rPr lang="en-US" sz="3200" dirty="0"/>
              <a:t>– Dale Carnegie</a:t>
            </a:r>
          </a:p>
        </p:txBody>
      </p:sp>
      <p:pic>
        <p:nvPicPr>
          <p:cNvPr id="1026" name="Picture 2" descr="https://miro.medium.com/max/355/1*hSjBFGdauIUykLOrypTnE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461" y="2515368"/>
            <a:ext cx="2469458" cy="278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99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Impact of Adversity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927" y="2549546"/>
            <a:ext cx="6584360" cy="3518745"/>
          </a:xfrm>
        </p:spPr>
        <p:txBody>
          <a:bodyPr>
            <a:noAutofit/>
          </a:bodyPr>
          <a:lstStyle/>
          <a:p>
            <a:r>
              <a:rPr lang="en-US" sz="3600" dirty="0" smtClean="0"/>
              <a:t>Use adversity to increase our resilience</a:t>
            </a:r>
          </a:p>
          <a:p>
            <a:r>
              <a:rPr lang="en-US" sz="3600" i="1" dirty="0"/>
              <a:t>“Strength doesn’t come from what you can do. Strength comes from overcoming the things you thought you couldn’t.” </a:t>
            </a:r>
            <a:r>
              <a:rPr lang="en-US" sz="3600" dirty="0"/>
              <a:t>– Unknown</a:t>
            </a:r>
            <a:endParaRPr lang="en-US" sz="3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 descr="Tanveer Naseer » Bringing Your Passion Back To Wor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287" y="2103912"/>
            <a:ext cx="3726075" cy="248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5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Children Developing Resilience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3037058"/>
            <a:ext cx="5562115" cy="293194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We all face adversity</a:t>
            </a:r>
          </a:p>
          <a:p>
            <a:r>
              <a:rPr lang="en-US" sz="3200" dirty="0" smtClean="0"/>
              <a:t>What are some obstacles that children face??</a:t>
            </a:r>
          </a:p>
          <a:p>
            <a:r>
              <a:rPr lang="en-US" sz="3200" dirty="0" smtClean="0"/>
              <a:t>Some children develop resilience while others do not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 descr="Teaching with TLC: Help! My child is not grasping a concept!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29" y="2689959"/>
            <a:ext cx="4563085" cy="259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8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Resilience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9399" y="2474907"/>
            <a:ext cx="5894911" cy="2959747"/>
          </a:xfrm>
        </p:spPr>
        <p:txBody>
          <a:bodyPr>
            <a:normAutofit fontScale="92500" lnSpcReduction="10000"/>
          </a:bodyPr>
          <a:lstStyle/>
          <a:p>
            <a:r>
              <a:rPr lang="en-US" sz="3000" b="1" dirty="0" smtClean="0">
                <a:solidFill>
                  <a:srgbClr val="7030A0"/>
                </a:solidFill>
              </a:rPr>
              <a:t>Resilience</a:t>
            </a:r>
            <a:r>
              <a:rPr lang="en-US" sz="3000" dirty="0" smtClean="0"/>
              <a:t> </a:t>
            </a:r>
            <a:r>
              <a:rPr lang="en-US" sz="3000" dirty="0"/>
              <a:t>– ability to steer through serious life challenges and find ways to rise above </a:t>
            </a:r>
            <a:r>
              <a:rPr lang="en-US" sz="3000" dirty="0" smtClean="0"/>
              <a:t>adversity</a:t>
            </a:r>
          </a:p>
          <a:p>
            <a:r>
              <a:rPr lang="en-US" sz="3000" dirty="0" smtClean="0"/>
              <a:t>Adapt</a:t>
            </a:r>
          </a:p>
          <a:p>
            <a:r>
              <a:rPr lang="en-US" sz="3000" dirty="0" smtClean="0"/>
              <a:t>Remain strong</a:t>
            </a:r>
          </a:p>
          <a:p>
            <a:r>
              <a:rPr lang="en-US" sz="3000" dirty="0" smtClean="0"/>
              <a:t>Bounce back </a:t>
            </a:r>
          </a:p>
          <a:p>
            <a:pPr marL="0" indent="0">
              <a:buNone/>
            </a:pPr>
            <a:endParaRPr lang="en-US" sz="2800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749" y="2626001"/>
            <a:ext cx="3981165" cy="265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2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- In Brief: What is Resilience </a:t>
            </a:r>
            <a:r>
              <a:rPr lang="en-US" sz="1600" dirty="0" smtClean="0"/>
              <a:t>(2:23) </a:t>
            </a:r>
            <a:endParaRPr lang="en-US" sz="1600" dirty="0"/>
          </a:p>
        </p:txBody>
      </p:sp>
      <p:pic>
        <p:nvPicPr>
          <p:cNvPr id="5" name="cqO7YoMscc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53826" y="2673927"/>
            <a:ext cx="5028174" cy="282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Children Need to Experience </a:t>
            </a:r>
            <a:br>
              <a:rPr lang="en-US" dirty="0" smtClean="0"/>
            </a:br>
            <a:r>
              <a:rPr lang="en-US" dirty="0" smtClean="0"/>
              <a:t>Manageable 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7673" y="2603018"/>
            <a:ext cx="6400800" cy="3048962"/>
          </a:xfrm>
        </p:spPr>
        <p:txBody>
          <a:bodyPr>
            <a:noAutofit/>
          </a:bodyPr>
          <a:lstStyle/>
          <a:p>
            <a:r>
              <a:rPr lang="en-US" sz="3200" dirty="0" smtClean="0"/>
              <a:t>With the help of supportive adults</a:t>
            </a:r>
          </a:p>
          <a:p>
            <a:r>
              <a:rPr lang="en-US" sz="3200" dirty="0" smtClean="0"/>
              <a:t>Positive stress can promote growth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2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Children who are Resilient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309" y="2482781"/>
            <a:ext cx="4838234" cy="3486219"/>
          </a:xfrm>
        </p:spPr>
        <p:txBody>
          <a:bodyPr>
            <a:normAutofit/>
          </a:bodyPr>
          <a:lstStyle/>
          <a:p>
            <a:r>
              <a:rPr lang="en-US" sz="3200" dirty="0"/>
              <a:t>When children are resilient,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they </a:t>
            </a:r>
            <a:r>
              <a:rPr lang="en-US" sz="3200" dirty="0"/>
              <a:t>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Braver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More curious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More adaptable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446" y="2606201"/>
            <a:ext cx="3719455" cy="323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1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D56EB715842E458009CDEC1418A467" ma:contentTypeVersion="11" ma:contentTypeDescription="Create a new document." ma:contentTypeScope="" ma:versionID="40bf4facfdf44d797441b1bce84d94eb">
  <xsd:schema xmlns:xsd="http://www.w3.org/2001/XMLSchema" xmlns:xs="http://www.w3.org/2001/XMLSchema" xmlns:p="http://schemas.microsoft.com/office/2006/metadata/properties" xmlns:ns3="9556264b-09b5-43ff-8020-d582856b6026" xmlns:ns4="b7a6277a-3673-4854-8b61-dbc7377a8a05" targetNamespace="http://schemas.microsoft.com/office/2006/metadata/properties" ma:root="true" ma:fieldsID="499f8dbdf8b545e57378b11e0e86ed9e" ns3:_="" ns4:_="">
    <xsd:import namespace="9556264b-09b5-43ff-8020-d582856b6026"/>
    <xsd:import namespace="b7a6277a-3673-4854-8b61-dbc7377a8a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56264b-09b5-43ff-8020-d582856b60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a6277a-3673-4854-8b61-dbc7377a8a0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CFE7C6-8960-4220-8B01-28AEC21708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56264b-09b5-43ff-8020-d582856b6026"/>
    <ds:schemaRef ds:uri="b7a6277a-3673-4854-8b61-dbc7377a8a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6B822E-AEBB-4F66-A6EB-A1AB11BA1589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b7a6277a-3673-4854-8b61-dbc7377a8a05"/>
    <ds:schemaRef ds:uri="9556264b-09b5-43ff-8020-d582856b6026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8A0DC0B-4D7C-4C18-9DD2-9D39A2FC1C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274</TotalTime>
  <Words>1335</Words>
  <Application>Microsoft Office PowerPoint</Application>
  <PresentationFormat>Widescreen</PresentationFormat>
  <Paragraphs>191</Paragraphs>
  <Slides>26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Garamond</vt:lpstr>
      <vt:lpstr>Organic</vt:lpstr>
      <vt:lpstr> </vt:lpstr>
      <vt:lpstr>Resiliency in Children  </vt:lpstr>
      <vt:lpstr>What if Everything was Easy?</vt:lpstr>
      <vt:lpstr>The Impact of Adversity </vt:lpstr>
      <vt:lpstr>Children Developing Resilience</vt:lpstr>
      <vt:lpstr>What is Resilience </vt:lpstr>
      <vt:lpstr>Video - In Brief: What is Resilience (2:23) </vt:lpstr>
      <vt:lpstr>Children Need to Experience  Manageable Stress</vt:lpstr>
      <vt:lpstr>Children who are Resilient</vt:lpstr>
      <vt:lpstr>In Brief: How Resilience is Built (2:17)</vt:lpstr>
      <vt:lpstr>Protective Factors</vt:lpstr>
      <vt:lpstr>Single Most Common Factor  to Develop Resilience</vt:lpstr>
      <vt:lpstr>In Brief: The Science of Resilience (2:30)</vt:lpstr>
      <vt:lpstr>Protective Factors within the Family </vt:lpstr>
      <vt:lpstr>Parenting to Build Resilience</vt:lpstr>
      <vt:lpstr>5 Strategies to Build Resilience </vt:lpstr>
      <vt:lpstr>How Does Play Contribute to Resilience?</vt:lpstr>
      <vt:lpstr>How Does Play Contribute to Resilience continued - </vt:lpstr>
      <vt:lpstr>Taking Risks in Play </vt:lpstr>
      <vt:lpstr>Model Resilience</vt:lpstr>
      <vt:lpstr>Family Time</vt:lpstr>
      <vt:lpstr>Routines</vt:lpstr>
      <vt:lpstr>Teach Self-Regulation (calm yourself by yourself) </vt:lpstr>
      <vt:lpstr>2 More Questions for Self-Regulation</vt:lpstr>
      <vt:lpstr>How to Help Children Learn Resilience Through Failure</vt:lpstr>
      <vt:lpstr>PowerPoint Presentation</vt:lpstr>
    </vt:vector>
  </TitlesOfParts>
  <Company>FBC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Becerra, Alison</dc:creator>
  <cp:lastModifiedBy>Profilet, Susan</cp:lastModifiedBy>
  <cp:revision>127</cp:revision>
  <dcterms:created xsi:type="dcterms:W3CDTF">2022-05-09T21:21:58Z</dcterms:created>
  <dcterms:modified xsi:type="dcterms:W3CDTF">2022-05-23T16:24:26Z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0x01010094D56EB715842E458009CDEC1418A467</vt:lpwstr>
  </property>
</Properties>
</file>