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31"/>
  </p:notesMasterIdLst>
  <p:sldIdLst>
    <p:sldId id="256" r:id="rId2"/>
    <p:sldId id="257" r:id="rId3"/>
    <p:sldId id="272" r:id="rId4"/>
    <p:sldId id="283" r:id="rId5"/>
    <p:sldId id="258" r:id="rId6"/>
    <p:sldId id="260" r:id="rId7"/>
    <p:sldId id="261" r:id="rId8"/>
    <p:sldId id="279" r:id="rId9"/>
    <p:sldId id="263" r:id="rId10"/>
    <p:sldId id="262" r:id="rId11"/>
    <p:sldId id="280" r:id="rId12"/>
    <p:sldId id="282" r:id="rId13"/>
    <p:sldId id="264" r:id="rId14"/>
    <p:sldId id="274" r:id="rId15"/>
    <p:sldId id="284" r:id="rId16"/>
    <p:sldId id="265" r:id="rId17"/>
    <p:sldId id="266" r:id="rId18"/>
    <p:sldId id="275" r:id="rId19"/>
    <p:sldId id="277" r:id="rId20"/>
    <p:sldId id="276" r:id="rId21"/>
    <p:sldId id="268" r:id="rId22"/>
    <p:sldId id="281" r:id="rId23"/>
    <p:sldId id="278" r:id="rId24"/>
    <p:sldId id="267" r:id="rId25"/>
    <p:sldId id="286" r:id="rId26"/>
    <p:sldId id="287" r:id="rId27"/>
    <p:sldId id="269" r:id="rId28"/>
    <p:sldId id="270" r:id="rId29"/>
    <p:sldId id="28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31"/>
    <p:restoredTop sz="81974"/>
  </p:normalViewPr>
  <p:slideViewPr>
    <p:cSldViewPr snapToGrid="0" snapToObjects="1">
      <p:cViewPr varScale="1">
        <p:scale>
          <a:sx n="56" d="100"/>
          <a:sy n="56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226C3-4484-C14E-9B81-2844FC7EE483}" type="doc">
      <dgm:prSet loTypeId="urn:microsoft.com/office/officeart/2005/8/layout/vList5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08EECB-3593-944D-AFCD-9E3665079BBA}">
      <dgm:prSet phldrT="[Text]"/>
      <dgm:spPr/>
      <dgm:t>
        <a:bodyPr/>
        <a:lstStyle/>
        <a:p>
          <a:r>
            <a:rPr lang="en-US" dirty="0"/>
            <a:t>Early Childhood</a:t>
          </a:r>
        </a:p>
      </dgm:t>
    </dgm:pt>
    <dgm:pt modelId="{D3AF6F1E-EA32-A44B-AFF4-73E4E3FDD594}" type="parTrans" cxnId="{42847E5E-13A0-6A4D-8131-867F755A2D24}">
      <dgm:prSet/>
      <dgm:spPr/>
      <dgm:t>
        <a:bodyPr/>
        <a:lstStyle/>
        <a:p>
          <a:endParaRPr lang="en-US"/>
        </a:p>
      </dgm:t>
    </dgm:pt>
    <dgm:pt modelId="{EAA2FDA2-BB1D-814D-849C-7F1E90D2B91C}" type="sibTrans" cxnId="{42847E5E-13A0-6A4D-8131-867F755A2D24}">
      <dgm:prSet/>
      <dgm:spPr/>
      <dgm:t>
        <a:bodyPr/>
        <a:lstStyle/>
        <a:p>
          <a:endParaRPr lang="en-US"/>
        </a:p>
      </dgm:t>
    </dgm:pt>
    <dgm:pt modelId="{BB6CADF4-F61F-3547-913E-40B39AAB2D19}">
      <dgm:prSet phldrT="[Text]"/>
      <dgm:spPr/>
      <dgm:t>
        <a:bodyPr/>
        <a:lstStyle/>
        <a:p>
          <a:r>
            <a:rPr lang="en-US" dirty="0"/>
            <a:t>Become more fearful in new situations</a:t>
          </a:r>
        </a:p>
      </dgm:t>
    </dgm:pt>
    <dgm:pt modelId="{064C6295-DC6C-5540-BF74-0CF08F0BF975}" type="parTrans" cxnId="{030E4455-FF4F-1240-A703-9DE77ADDCA28}">
      <dgm:prSet/>
      <dgm:spPr/>
      <dgm:t>
        <a:bodyPr/>
        <a:lstStyle/>
        <a:p>
          <a:endParaRPr lang="en-US"/>
        </a:p>
      </dgm:t>
    </dgm:pt>
    <dgm:pt modelId="{FD6D1B89-40B5-1E49-B761-C8F2D9229CAD}" type="sibTrans" cxnId="{030E4455-FF4F-1240-A703-9DE77ADDCA28}">
      <dgm:prSet/>
      <dgm:spPr/>
      <dgm:t>
        <a:bodyPr/>
        <a:lstStyle/>
        <a:p>
          <a:endParaRPr lang="en-US"/>
        </a:p>
      </dgm:t>
    </dgm:pt>
    <dgm:pt modelId="{98C6892D-16FC-934E-B0A3-67EA86E299BD}">
      <dgm:prSet phldrT="[Text]"/>
      <dgm:spPr/>
      <dgm:t>
        <a:bodyPr/>
        <a:lstStyle/>
        <a:p>
          <a:r>
            <a:rPr lang="en-US" dirty="0"/>
            <a:t>School-Age</a:t>
          </a:r>
        </a:p>
      </dgm:t>
    </dgm:pt>
    <dgm:pt modelId="{2378DB71-F5A3-B940-8D10-1DD99EB523B3}" type="parTrans" cxnId="{A30CF31B-B261-6F49-919D-77E385CBCFC2}">
      <dgm:prSet/>
      <dgm:spPr/>
      <dgm:t>
        <a:bodyPr/>
        <a:lstStyle/>
        <a:p>
          <a:endParaRPr lang="en-US"/>
        </a:p>
      </dgm:t>
    </dgm:pt>
    <dgm:pt modelId="{0DC96718-08DE-744F-AB69-BAC767328344}" type="sibTrans" cxnId="{A30CF31B-B261-6F49-919D-77E385CBCFC2}">
      <dgm:prSet/>
      <dgm:spPr/>
      <dgm:t>
        <a:bodyPr/>
        <a:lstStyle/>
        <a:p>
          <a:endParaRPr lang="en-US"/>
        </a:p>
      </dgm:t>
    </dgm:pt>
    <dgm:pt modelId="{BF8BAF5B-7BF7-D148-A016-350488B7AC86}">
      <dgm:prSet phldrT="[Text]"/>
      <dgm:spPr/>
      <dgm:t>
        <a:bodyPr/>
        <a:lstStyle/>
        <a:p>
          <a:r>
            <a:rPr lang="en-US" dirty="0"/>
            <a:t>Intrusive thoughts linked to original threat</a:t>
          </a:r>
        </a:p>
      </dgm:t>
    </dgm:pt>
    <dgm:pt modelId="{34073958-CB03-2F4C-973E-40BEB5B889C2}" type="parTrans" cxnId="{3C069A1D-A77A-C54E-AEA3-01FFE25EF2CC}">
      <dgm:prSet/>
      <dgm:spPr/>
      <dgm:t>
        <a:bodyPr/>
        <a:lstStyle/>
        <a:p>
          <a:endParaRPr lang="en-US"/>
        </a:p>
      </dgm:t>
    </dgm:pt>
    <dgm:pt modelId="{8A692FDE-09DB-F34B-A375-419A6A1F784B}" type="sibTrans" cxnId="{3C069A1D-A77A-C54E-AEA3-01FFE25EF2CC}">
      <dgm:prSet/>
      <dgm:spPr/>
      <dgm:t>
        <a:bodyPr/>
        <a:lstStyle/>
        <a:p>
          <a:endParaRPr lang="en-US"/>
        </a:p>
      </dgm:t>
    </dgm:pt>
    <dgm:pt modelId="{60A057FF-186B-D145-9FE9-085E39D000FE}">
      <dgm:prSet phldrT="[Text]"/>
      <dgm:spPr/>
      <dgm:t>
        <a:bodyPr/>
        <a:lstStyle/>
        <a:p>
          <a:r>
            <a:rPr lang="en-US" dirty="0"/>
            <a:t>Adolescence</a:t>
          </a:r>
        </a:p>
      </dgm:t>
    </dgm:pt>
    <dgm:pt modelId="{B9F38C91-838C-3948-BE57-5F8043BE3992}" type="parTrans" cxnId="{057C54C5-28FC-EE47-9F21-E873079B7E3E}">
      <dgm:prSet/>
      <dgm:spPr/>
      <dgm:t>
        <a:bodyPr/>
        <a:lstStyle/>
        <a:p>
          <a:endParaRPr lang="en-US"/>
        </a:p>
      </dgm:t>
    </dgm:pt>
    <dgm:pt modelId="{44877D12-1CAD-1944-A5FA-1EC215AE1BC8}" type="sibTrans" cxnId="{057C54C5-28FC-EE47-9F21-E873079B7E3E}">
      <dgm:prSet/>
      <dgm:spPr/>
      <dgm:t>
        <a:bodyPr/>
        <a:lstStyle/>
        <a:p>
          <a:endParaRPr lang="en-US"/>
        </a:p>
      </dgm:t>
    </dgm:pt>
    <dgm:pt modelId="{A591493F-92A0-C949-9F76-79D988BB079C}">
      <dgm:prSet phldrT="[Text]"/>
      <dgm:spPr/>
      <dgm:t>
        <a:bodyPr/>
        <a:lstStyle/>
        <a:p>
          <a:r>
            <a:rPr lang="en-US" dirty="0"/>
            <a:t>Embarrassed by responses to trauma reminders</a:t>
          </a:r>
        </a:p>
      </dgm:t>
    </dgm:pt>
    <dgm:pt modelId="{13CE9DE3-B57A-4843-BF81-F5FA52A82961}" type="parTrans" cxnId="{200250CA-E4FF-8840-998F-9F0FE09DD5D1}">
      <dgm:prSet/>
      <dgm:spPr/>
      <dgm:t>
        <a:bodyPr/>
        <a:lstStyle/>
        <a:p>
          <a:endParaRPr lang="en-US"/>
        </a:p>
      </dgm:t>
    </dgm:pt>
    <dgm:pt modelId="{7B99E59C-F4B9-6840-B02B-4E646BEC78A8}" type="sibTrans" cxnId="{200250CA-E4FF-8840-998F-9F0FE09DD5D1}">
      <dgm:prSet/>
      <dgm:spPr/>
      <dgm:t>
        <a:bodyPr/>
        <a:lstStyle/>
        <a:p>
          <a:endParaRPr lang="en-US"/>
        </a:p>
      </dgm:t>
    </dgm:pt>
    <dgm:pt modelId="{CBF44CB8-6971-4B4C-A91B-F2D054EEC523}">
      <dgm:prSet phldrT="[Text]"/>
      <dgm:spPr/>
      <dgm:t>
        <a:bodyPr/>
        <a:lstStyle/>
        <a:p>
          <a:r>
            <a:rPr lang="en-US" dirty="0"/>
            <a:t>Strong startle reactions, aggressive outburst, regression in milestones due to trauma reminders</a:t>
          </a:r>
        </a:p>
      </dgm:t>
    </dgm:pt>
    <dgm:pt modelId="{46014B75-AFFB-C446-A777-2A8CDE5CC80C}" type="parTrans" cxnId="{60F713AC-F304-6D40-B387-815FFED8F057}">
      <dgm:prSet/>
      <dgm:spPr/>
      <dgm:t>
        <a:bodyPr/>
        <a:lstStyle/>
        <a:p>
          <a:endParaRPr lang="en-US"/>
        </a:p>
      </dgm:t>
    </dgm:pt>
    <dgm:pt modelId="{D4E2A711-3A3B-7D48-BBEA-55B24ACB0CAE}" type="sibTrans" cxnId="{60F713AC-F304-6D40-B387-815FFED8F057}">
      <dgm:prSet/>
      <dgm:spPr/>
      <dgm:t>
        <a:bodyPr/>
        <a:lstStyle/>
        <a:p>
          <a:endParaRPr lang="en-US"/>
        </a:p>
      </dgm:t>
    </dgm:pt>
    <dgm:pt modelId="{C78C6156-9C8E-644F-9C7A-DB9E2FF6FCBD}">
      <dgm:prSet phldrT="[Text]"/>
      <dgm:spPr/>
      <dgm:t>
        <a:bodyPr/>
        <a:lstStyle/>
        <a:p>
          <a:r>
            <a:rPr lang="en-US" dirty="0"/>
            <a:t>Poor development of emotional regulation skills</a:t>
          </a:r>
        </a:p>
      </dgm:t>
    </dgm:pt>
    <dgm:pt modelId="{549ED0D4-13C3-0E40-A628-FEC19C80C72E}" type="parTrans" cxnId="{F1ACB4F0-4955-E243-BB9B-191A471F99DA}">
      <dgm:prSet/>
      <dgm:spPr/>
      <dgm:t>
        <a:bodyPr/>
        <a:lstStyle/>
        <a:p>
          <a:endParaRPr lang="en-US"/>
        </a:p>
      </dgm:t>
    </dgm:pt>
    <dgm:pt modelId="{B13B4C08-073D-6B4B-89A9-F9A0A088F128}" type="sibTrans" cxnId="{F1ACB4F0-4955-E243-BB9B-191A471F99DA}">
      <dgm:prSet/>
      <dgm:spPr/>
      <dgm:t>
        <a:bodyPr/>
        <a:lstStyle/>
        <a:p>
          <a:endParaRPr lang="en-US"/>
        </a:p>
      </dgm:t>
    </dgm:pt>
    <dgm:pt modelId="{3A6D8786-ADF9-C449-9878-B11341689874}">
      <dgm:prSet phldrT="[Text]"/>
      <dgm:spPr/>
      <dgm:t>
        <a:bodyPr/>
        <a:lstStyle/>
        <a:p>
          <a:r>
            <a:rPr lang="en-US" dirty="0"/>
            <a:t>Shift between withdrawn and aggressive behavior</a:t>
          </a:r>
        </a:p>
      </dgm:t>
    </dgm:pt>
    <dgm:pt modelId="{81C3A4A1-03B9-2C4F-B190-05F40E520316}" type="parTrans" cxnId="{979A454F-E805-0E42-A6AA-EAFE50E5243F}">
      <dgm:prSet/>
      <dgm:spPr/>
      <dgm:t>
        <a:bodyPr/>
        <a:lstStyle/>
        <a:p>
          <a:endParaRPr lang="en-US"/>
        </a:p>
      </dgm:t>
    </dgm:pt>
    <dgm:pt modelId="{0FA5A557-E114-CB49-9715-EA6A54AA0EB9}" type="sibTrans" cxnId="{979A454F-E805-0E42-A6AA-EAFE50E5243F}">
      <dgm:prSet/>
      <dgm:spPr/>
      <dgm:t>
        <a:bodyPr/>
        <a:lstStyle/>
        <a:p>
          <a:endParaRPr lang="en-US"/>
        </a:p>
      </dgm:t>
    </dgm:pt>
    <dgm:pt modelId="{50D80A3E-2608-0D48-9D1E-C422472ABCB0}">
      <dgm:prSet phldrT="[Text]"/>
      <dgm:spPr/>
      <dgm:t>
        <a:bodyPr/>
        <a:lstStyle/>
        <a:p>
          <a:r>
            <a:rPr lang="en-US" dirty="0"/>
            <a:t>Poor emotion regulation</a:t>
          </a:r>
        </a:p>
      </dgm:t>
    </dgm:pt>
    <dgm:pt modelId="{8F24A18E-6B66-7C4C-B640-4DE36EC9EE4D}" type="parTrans" cxnId="{6721E077-0C57-4D4A-A0B1-2D08DC2E9BE1}">
      <dgm:prSet/>
      <dgm:spPr/>
      <dgm:t>
        <a:bodyPr/>
        <a:lstStyle/>
        <a:p>
          <a:endParaRPr lang="en-US"/>
        </a:p>
      </dgm:t>
    </dgm:pt>
    <dgm:pt modelId="{DF3B63C3-D158-004F-A319-951F5EB7B04E}" type="sibTrans" cxnId="{6721E077-0C57-4D4A-A0B1-2D08DC2E9BE1}">
      <dgm:prSet/>
      <dgm:spPr/>
      <dgm:t>
        <a:bodyPr/>
        <a:lstStyle/>
        <a:p>
          <a:endParaRPr lang="en-US"/>
        </a:p>
      </dgm:t>
    </dgm:pt>
    <dgm:pt modelId="{2028911C-4ECB-6947-B862-763742EEBE08}">
      <dgm:prSet phldrT="[Text]"/>
      <dgm:spPr/>
      <dgm:t>
        <a:bodyPr/>
        <a:lstStyle/>
        <a:p>
          <a:r>
            <a:rPr lang="en-US" dirty="0"/>
            <a:t>Poorer social adjustment and fewer friends</a:t>
          </a:r>
        </a:p>
      </dgm:t>
    </dgm:pt>
    <dgm:pt modelId="{CFF3D149-97F5-3B4A-955F-34553FFDC5CB}" type="parTrans" cxnId="{B70F577A-23B9-A243-B620-8BA3FB14D262}">
      <dgm:prSet/>
      <dgm:spPr/>
      <dgm:t>
        <a:bodyPr/>
        <a:lstStyle/>
        <a:p>
          <a:endParaRPr lang="en-US"/>
        </a:p>
      </dgm:t>
    </dgm:pt>
    <dgm:pt modelId="{82F0A3E2-0A9C-4643-9F74-5DB2F0A99E79}" type="sibTrans" cxnId="{B70F577A-23B9-A243-B620-8BA3FB14D262}">
      <dgm:prSet/>
      <dgm:spPr/>
      <dgm:t>
        <a:bodyPr/>
        <a:lstStyle/>
        <a:p>
          <a:endParaRPr lang="en-US"/>
        </a:p>
      </dgm:t>
    </dgm:pt>
    <dgm:pt modelId="{936D9573-52AD-3241-A408-370B7A7F508C}">
      <dgm:prSet phldrT="[Text]"/>
      <dgm:spPr/>
      <dgm:t>
        <a:bodyPr/>
        <a:lstStyle/>
        <a:p>
          <a:r>
            <a:rPr lang="en-US" dirty="0"/>
            <a:t>Increased risky behavior (e.g., substance use, sexual)</a:t>
          </a:r>
        </a:p>
      </dgm:t>
    </dgm:pt>
    <dgm:pt modelId="{F112E7EA-38B2-9446-829A-84F0E0196D3D}" type="parTrans" cxnId="{71A5CBBB-D473-7D46-9026-6013A284B9D2}">
      <dgm:prSet/>
      <dgm:spPr/>
      <dgm:t>
        <a:bodyPr/>
        <a:lstStyle/>
        <a:p>
          <a:endParaRPr lang="en-US"/>
        </a:p>
      </dgm:t>
    </dgm:pt>
    <dgm:pt modelId="{C252FA9A-714A-A844-A0F8-926A546D29E4}" type="sibTrans" cxnId="{71A5CBBB-D473-7D46-9026-6013A284B9D2}">
      <dgm:prSet/>
      <dgm:spPr/>
      <dgm:t>
        <a:bodyPr/>
        <a:lstStyle/>
        <a:p>
          <a:endParaRPr lang="en-US"/>
        </a:p>
      </dgm:t>
    </dgm:pt>
    <dgm:pt modelId="{2DE4E8E3-9AFC-3C46-BCFF-08B8E2AD5B0E}">
      <dgm:prSet phldrT="[Text]"/>
      <dgm:spPr/>
      <dgm:t>
        <a:bodyPr/>
        <a:lstStyle/>
        <a:p>
          <a:r>
            <a:rPr lang="en-US" dirty="0"/>
            <a:t>Poor school performance and occupational achievement</a:t>
          </a:r>
        </a:p>
      </dgm:t>
    </dgm:pt>
    <dgm:pt modelId="{98F9ED1C-F32F-7B4E-A1E7-0FBCE3C03544}" type="parTrans" cxnId="{C5D6F147-2E3F-FA4A-811C-ACA5A783134F}">
      <dgm:prSet/>
      <dgm:spPr/>
      <dgm:t>
        <a:bodyPr/>
        <a:lstStyle/>
        <a:p>
          <a:endParaRPr lang="en-US"/>
        </a:p>
      </dgm:t>
    </dgm:pt>
    <dgm:pt modelId="{364955C3-AB9B-F54E-B873-9184996C49A2}" type="sibTrans" cxnId="{C5D6F147-2E3F-FA4A-811C-ACA5A783134F}">
      <dgm:prSet/>
      <dgm:spPr/>
      <dgm:t>
        <a:bodyPr/>
        <a:lstStyle/>
        <a:p>
          <a:endParaRPr lang="en-US"/>
        </a:p>
      </dgm:t>
    </dgm:pt>
    <dgm:pt modelId="{4A44F749-F7F3-0E49-9D4F-D724F420D8B0}" type="pres">
      <dgm:prSet presAssocID="{274226C3-4484-C14E-9B81-2844FC7EE4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9F831F-DC89-ED41-A4D1-2B1502EE9B4A}" type="pres">
      <dgm:prSet presAssocID="{9F08EECB-3593-944D-AFCD-9E3665079BBA}" presName="linNode" presStyleCnt="0"/>
      <dgm:spPr/>
    </dgm:pt>
    <dgm:pt modelId="{BF339516-3A0D-224F-8329-DA31F8AD214E}" type="pres">
      <dgm:prSet presAssocID="{9F08EECB-3593-944D-AFCD-9E3665079BB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56FCC-7B59-9641-A1D9-C6FEFB764876}" type="pres">
      <dgm:prSet presAssocID="{9F08EECB-3593-944D-AFCD-9E3665079BB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60BA8-6619-784E-8CD6-CF76DEEDEBB4}" type="pres">
      <dgm:prSet presAssocID="{EAA2FDA2-BB1D-814D-849C-7F1E90D2B91C}" presName="sp" presStyleCnt="0"/>
      <dgm:spPr/>
    </dgm:pt>
    <dgm:pt modelId="{1F1D6CA8-49D5-C345-A8E4-A3B91D84EB61}" type="pres">
      <dgm:prSet presAssocID="{98C6892D-16FC-934E-B0A3-67EA86E299BD}" presName="linNode" presStyleCnt="0"/>
      <dgm:spPr/>
    </dgm:pt>
    <dgm:pt modelId="{9F138EDE-8A1D-774C-96F7-E2089785D7E1}" type="pres">
      <dgm:prSet presAssocID="{98C6892D-16FC-934E-B0A3-67EA86E299B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69D7E-951F-C345-AEC9-1C43AF68890C}" type="pres">
      <dgm:prSet presAssocID="{98C6892D-16FC-934E-B0A3-67EA86E299B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0FBC1-7705-E647-93C5-284BAC03C152}" type="pres">
      <dgm:prSet presAssocID="{0DC96718-08DE-744F-AB69-BAC767328344}" presName="sp" presStyleCnt="0"/>
      <dgm:spPr/>
    </dgm:pt>
    <dgm:pt modelId="{3B8BF0E3-2D95-2E4A-9148-32C5F1515F10}" type="pres">
      <dgm:prSet presAssocID="{60A057FF-186B-D145-9FE9-085E39D000FE}" presName="linNode" presStyleCnt="0"/>
      <dgm:spPr/>
    </dgm:pt>
    <dgm:pt modelId="{64692403-16A7-554F-AD93-DCF8C1B47544}" type="pres">
      <dgm:prSet presAssocID="{60A057FF-186B-D145-9FE9-085E39D000F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FF24C-FC1E-B54B-8DE5-4BDB427E99F5}" type="pres">
      <dgm:prSet presAssocID="{60A057FF-186B-D145-9FE9-085E39D000F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59E3E0-FE68-9A40-AAE7-09D0794949ED}" type="presOf" srcId="{C78C6156-9C8E-644F-9C7A-DB9E2FF6FCBD}" destId="{9A656FCC-7B59-9641-A1D9-C6FEFB764876}" srcOrd="0" destOrd="2" presId="urn:microsoft.com/office/officeart/2005/8/layout/vList5"/>
    <dgm:cxn modelId="{08F2D7D7-A3BE-7349-B531-73FFCF678AF9}" type="presOf" srcId="{2028911C-4ECB-6947-B862-763742EEBE08}" destId="{41169D7E-951F-C345-AEC9-1C43AF68890C}" srcOrd="0" destOrd="3" presId="urn:microsoft.com/office/officeart/2005/8/layout/vList5"/>
    <dgm:cxn modelId="{9C6D4C3E-9BEC-B34B-AB05-2EF7FA9F5B7E}" type="presOf" srcId="{BB6CADF4-F61F-3547-913E-40B39AAB2D19}" destId="{9A656FCC-7B59-9641-A1D9-C6FEFB764876}" srcOrd="0" destOrd="0" presId="urn:microsoft.com/office/officeart/2005/8/layout/vList5"/>
    <dgm:cxn modelId="{A30CF31B-B261-6F49-919D-77E385CBCFC2}" srcId="{274226C3-4484-C14E-9B81-2844FC7EE483}" destId="{98C6892D-16FC-934E-B0A3-67EA86E299BD}" srcOrd="1" destOrd="0" parTransId="{2378DB71-F5A3-B940-8D10-1DD99EB523B3}" sibTransId="{0DC96718-08DE-744F-AB69-BAC767328344}"/>
    <dgm:cxn modelId="{B70F577A-23B9-A243-B620-8BA3FB14D262}" srcId="{98C6892D-16FC-934E-B0A3-67EA86E299BD}" destId="{2028911C-4ECB-6947-B862-763742EEBE08}" srcOrd="3" destOrd="0" parTransId="{CFF3D149-97F5-3B4A-955F-34553FFDC5CB}" sibTransId="{82F0A3E2-0A9C-4643-9F74-5DB2F0A99E79}"/>
    <dgm:cxn modelId="{C3B3CE65-E7C3-0D42-BBE8-5971EF881560}" type="presOf" srcId="{BF8BAF5B-7BF7-D148-A016-350488B7AC86}" destId="{41169D7E-951F-C345-AEC9-1C43AF68890C}" srcOrd="0" destOrd="0" presId="urn:microsoft.com/office/officeart/2005/8/layout/vList5"/>
    <dgm:cxn modelId="{200250CA-E4FF-8840-998F-9F0FE09DD5D1}" srcId="{60A057FF-186B-D145-9FE9-085E39D000FE}" destId="{A591493F-92A0-C949-9F76-79D988BB079C}" srcOrd="0" destOrd="0" parTransId="{13CE9DE3-B57A-4843-BF81-F5FA52A82961}" sibTransId="{7B99E59C-F4B9-6840-B02B-4E646BEC78A8}"/>
    <dgm:cxn modelId="{E295324B-626A-4941-B89C-45CE13062538}" type="presOf" srcId="{CBF44CB8-6971-4B4C-A91B-F2D054EEC523}" destId="{9A656FCC-7B59-9641-A1D9-C6FEFB764876}" srcOrd="0" destOrd="1" presId="urn:microsoft.com/office/officeart/2005/8/layout/vList5"/>
    <dgm:cxn modelId="{60F713AC-F304-6D40-B387-815FFED8F057}" srcId="{9F08EECB-3593-944D-AFCD-9E3665079BBA}" destId="{CBF44CB8-6971-4B4C-A91B-F2D054EEC523}" srcOrd="1" destOrd="0" parTransId="{46014B75-AFFB-C446-A777-2A8CDE5CC80C}" sibTransId="{D4E2A711-3A3B-7D48-BBEA-55B24ACB0CAE}"/>
    <dgm:cxn modelId="{71A5CBBB-D473-7D46-9026-6013A284B9D2}" srcId="{60A057FF-186B-D145-9FE9-085E39D000FE}" destId="{936D9573-52AD-3241-A408-370B7A7F508C}" srcOrd="1" destOrd="0" parTransId="{F112E7EA-38B2-9446-829A-84F0E0196D3D}" sibTransId="{C252FA9A-714A-A844-A0F8-926A546D29E4}"/>
    <dgm:cxn modelId="{6721E077-0C57-4D4A-A0B1-2D08DC2E9BE1}" srcId="{98C6892D-16FC-934E-B0A3-67EA86E299BD}" destId="{50D80A3E-2608-0D48-9D1E-C422472ABCB0}" srcOrd="2" destOrd="0" parTransId="{8F24A18E-6B66-7C4C-B640-4DE36EC9EE4D}" sibTransId="{DF3B63C3-D158-004F-A319-951F5EB7B04E}"/>
    <dgm:cxn modelId="{057C54C5-28FC-EE47-9F21-E873079B7E3E}" srcId="{274226C3-4484-C14E-9B81-2844FC7EE483}" destId="{60A057FF-186B-D145-9FE9-085E39D000FE}" srcOrd="2" destOrd="0" parTransId="{B9F38C91-838C-3948-BE57-5F8043BE3992}" sibTransId="{44877D12-1CAD-1944-A5FA-1EC215AE1BC8}"/>
    <dgm:cxn modelId="{42847E5E-13A0-6A4D-8131-867F755A2D24}" srcId="{274226C3-4484-C14E-9B81-2844FC7EE483}" destId="{9F08EECB-3593-944D-AFCD-9E3665079BBA}" srcOrd="0" destOrd="0" parTransId="{D3AF6F1E-EA32-A44B-AFF4-73E4E3FDD594}" sibTransId="{EAA2FDA2-BB1D-814D-849C-7F1E90D2B91C}"/>
    <dgm:cxn modelId="{D54A733F-E2F7-8E44-8A33-6126AD9C6FFA}" type="presOf" srcId="{936D9573-52AD-3241-A408-370B7A7F508C}" destId="{6B7FF24C-FC1E-B54B-8DE5-4BDB427E99F5}" srcOrd="0" destOrd="1" presId="urn:microsoft.com/office/officeart/2005/8/layout/vList5"/>
    <dgm:cxn modelId="{F1ACB4F0-4955-E243-BB9B-191A471F99DA}" srcId="{9F08EECB-3593-944D-AFCD-9E3665079BBA}" destId="{C78C6156-9C8E-644F-9C7A-DB9E2FF6FCBD}" srcOrd="2" destOrd="0" parTransId="{549ED0D4-13C3-0E40-A628-FEC19C80C72E}" sibTransId="{B13B4C08-073D-6B4B-89A9-F9A0A088F128}"/>
    <dgm:cxn modelId="{030E4455-FF4F-1240-A703-9DE77ADDCA28}" srcId="{9F08EECB-3593-944D-AFCD-9E3665079BBA}" destId="{BB6CADF4-F61F-3547-913E-40B39AAB2D19}" srcOrd="0" destOrd="0" parTransId="{064C6295-DC6C-5540-BF74-0CF08F0BF975}" sibTransId="{FD6D1B89-40B5-1E49-B761-C8F2D9229CAD}"/>
    <dgm:cxn modelId="{4979DF62-A509-984D-8E7A-D0A9EE70D85B}" type="presOf" srcId="{9F08EECB-3593-944D-AFCD-9E3665079BBA}" destId="{BF339516-3A0D-224F-8329-DA31F8AD214E}" srcOrd="0" destOrd="0" presId="urn:microsoft.com/office/officeart/2005/8/layout/vList5"/>
    <dgm:cxn modelId="{850CC845-1764-CD49-B806-9EFEA549262F}" type="presOf" srcId="{274226C3-4484-C14E-9B81-2844FC7EE483}" destId="{4A44F749-F7F3-0E49-9D4F-D724F420D8B0}" srcOrd="0" destOrd="0" presId="urn:microsoft.com/office/officeart/2005/8/layout/vList5"/>
    <dgm:cxn modelId="{BD4C8C0D-C63C-934C-85C6-71D44C9368FD}" type="presOf" srcId="{A591493F-92A0-C949-9F76-79D988BB079C}" destId="{6B7FF24C-FC1E-B54B-8DE5-4BDB427E99F5}" srcOrd="0" destOrd="0" presId="urn:microsoft.com/office/officeart/2005/8/layout/vList5"/>
    <dgm:cxn modelId="{C5D6F147-2E3F-FA4A-811C-ACA5A783134F}" srcId="{60A057FF-186B-D145-9FE9-085E39D000FE}" destId="{2DE4E8E3-9AFC-3C46-BCFF-08B8E2AD5B0E}" srcOrd="2" destOrd="0" parTransId="{98F9ED1C-F32F-7B4E-A1E7-0FBCE3C03544}" sibTransId="{364955C3-AB9B-F54E-B873-9184996C49A2}"/>
    <dgm:cxn modelId="{F6366359-1502-B84A-9986-071BF9AE0F6D}" type="presOf" srcId="{98C6892D-16FC-934E-B0A3-67EA86E299BD}" destId="{9F138EDE-8A1D-774C-96F7-E2089785D7E1}" srcOrd="0" destOrd="0" presId="urn:microsoft.com/office/officeart/2005/8/layout/vList5"/>
    <dgm:cxn modelId="{30067064-580A-9949-AA59-930C874A7BB6}" type="presOf" srcId="{60A057FF-186B-D145-9FE9-085E39D000FE}" destId="{64692403-16A7-554F-AD93-DCF8C1B47544}" srcOrd="0" destOrd="0" presId="urn:microsoft.com/office/officeart/2005/8/layout/vList5"/>
    <dgm:cxn modelId="{CEF3854B-1E57-5445-8F45-EC3D026CD67D}" type="presOf" srcId="{2DE4E8E3-9AFC-3C46-BCFF-08B8E2AD5B0E}" destId="{6B7FF24C-FC1E-B54B-8DE5-4BDB427E99F5}" srcOrd="0" destOrd="2" presId="urn:microsoft.com/office/officeart/2005/8/layout/vList5"/>
    <dgm:cxn modelId="{96A34D5D-E6D7-174C-AD70-D628A73671DD}" type="presOf" srcId="{50D80A3E-2608-0D48-9D1E-C422472ABCB0}" destId="{41169D7E-951F-C345-AEC9-1C43AF68890C}" srcOrd="0" destOrd="2" presId="urn:microsoft.com/office/officeart/2005/8/layout/vList5"/>
    <dgm:cxn modelId="{979A454F-E805-0E42-A6AA-EAFE50E5243F}" srcId="{98C6892D-16FC-934E-B0A3-67EA86E299BD}" destId="{3A6D8786-ADF9-C449-9878-B11341689874}" srcOrd="1" destOrd="0" parTransId="{81C3A4A1-03B9-2C4F-B190-05F40E520316}" sibTransId="{0FA5A557-E114-CB49-9715-EA6A54AA0EB9}"/>
    <dgm:cxn modelId="{697E65E8-DFB2-5941-A54B-0A1AE266F17D}" type="presOf" srcId="{3A6D8786-ADF9-C449-9878-B11341689874}" destId="{41169D7E-951F-C345-AEC9-1C43AF68890C}" srcOrd="0" destOrd="1" presId="urn:microsoft.com/office/officeart/2005/8/layout/vList5"/>
    <dgm:cxn modelId="{3C069A1D-A77A-C54E-AEA3-01FFE25EF2CC}" srcId="{98C6892D-16FC-934E-B0A3-67EA86E299BD}" destId="{BF8BAF5B-7BF7-D148-A016-350488B7AC86}" srcOrd="0" destOrd="0" parTransId="{34073958-CB03-2F4C-973E-40BEB5B889C2}" sibTransId="{8A692FDE-09DB-F34B-A375-419A6A1F784B}"/>
    <dgm:cxn modelId="{DD2C43F7-CCC5-5440-B27B-0C6448929DDE}" type="presParOf" srcId="{4A44F749-F7F3-0E49-9D4F-D724F420D8B0}" destId="{BA9F831F-DC89-ED41-A4D1-2B1502EE9B4A}" srcOrd="0" destOrd="0" presId="urn:microsoft.com/office/officeart/2005/8/layout/vList5"/>
    <dgm:cxn modelId="{14C34118-B7C7-5C41-96DC-17A549D08FA4}" type="presParOf" srcId="{BA9F831F-DC89-ED41-A4D1-2B1502EE9B4A}" destId="{BF339516-3A0D-224F-8329-DA31F8AD214E}" srcOrd="0" destOrd="0" presId="urn:microsoft.com/office/officeart/2005/8/layout/vList5"/>
    <dgm:cxn modelId="{024A440E-2129-BD4B-B0D0-C66A4ED7F834}" type="presParOf" srcId="{BA9F831F-DC89-ED41-A4D1-2B1502EE9B4A}" destId="{9A656FCC-7B59-9641-A1D9-C6FEFB764876}" srcOrd="1" destOrd="0" presId="urn:microsoft.com/office/officeart/2005/8/layout/vList5"/>
    <dgm:cxn modelId="{6333C827-00F4-DC45-8BC4-C4BC7B42A02E}" type="presParOf" srcId="{4A44F749-F7F3-0E49-9D4F-D724F420D8B0}" destId="{A2560BA8-6619-784E-8CD6-CF76DEEDEBB4}" srcOrd="1" destOrd="0" presId="urn:microsoft.com/office/officeart/2005/8/layout/vList5"/>
    <dgm:cxn modelId="{7932BAB0-EE60-384E-A428-493C9E39E582}" type="presParOf" srcId="{4A44F749-F7F3-0E49-9D4F-D724F420D8B0}" destId="{1F1D6CA8-49D5-C345-A8E4-A3B91D84EB61}" srcOrd="2" destOrd="0" presId="urn:microsoft.com/office/officeart/2005/8/layout/vList5"/>
    <dgm:cxn modelId="{023154C8-FC8F-D347-B2C1-6C96957B5650}" type="presParOf" srcId="{1F1D6CA8-49D5-C345-A8E4-A3B91D84EB61}" destId="{9F138EDE-8A1D-774C-96F7-E2089785D7E1}" srcOrd="0" destOrd="0" presId="urn:microsoft.com/office/officeart/2005/8/layout/vList5"/>
    <dgm:cxn modelId="{7A23E233-02A4-844E-9777-D3E41EF17CE2}" type="presParOf" srcId="{1F1D6CA8-49D5-C345-A8E4-A3B91D84EB61}" destId="{41169D7E-951F-C345-AEC9-1C43AF68890C}" srcOrd="1" destOrd="0" presId="urn:microsoft.com/office/officeart/2005/8/layout/vList5"/>
    <dgm:cxn modelId="{FE08EAA8-4C88-5C42-A740-EA725953630F}" type="presParOf" srcId="{4A44F749-F7F3-0E49-9D4F-D724F420D8B0}" destId="{6B60FBC1-7705-E647-93C5-284BAC03C152}" srcOrd="3" destOrd="0" presId="urn:microsoft.com/office/officeart/2005/8/layout/vList5"/>
    <dgm:cxn modelId="{ADF63BCA-072E-E648-97F4-6F54BDCC816D}" type="presParOf" srcId="{4A44F749-F7F3-0E49-9D4F-D724F420D8B0}" destId="{3B8BF0E3-2D95-2E4A-9148-32C5F1515F10}" srcOrd="4" destOrd="0" presId="urn:microsoft.com/office/officeart/2005/8/layout/vList5"/>
    <dgm:cxn modelId="{ED78648D-6615-C245-9295-855AA9433CB9}" type="presParOf" srcId="{3B8BF0E3-2D95-2E4A-9148-32C5F1515F10}" destId="{64692403-16A7-554F-AD93-DCF8C1B47544}" srcOrd="0" destOrd="0" presId="urn:microsoft.com/office/officeart/2005/8/layout/vList5"/>
    <dgm:cxn modelId="{454F28A3-F060-EB4F-8EB0-E085838B99DC}" type="presParOf" srcId="{3B8BF0E3-2D95-2E4A-9148-32C5F1515F10}" destId="{6B7FF24C-FC1E-B54B-8DE5-4BDB427E99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226C3-4484-C14E-9B81-2844FC7EE483}" type="doc">
      <dgm:prSet loTypeId="urn:microsoft.com/office/officeart/2005/8/layout/vList5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08EECB-3593-944D-AFCD-9E3665079BBA}">
      <dgm:prSet phldrT="[Text]"/>
      <dgm:spPr/>
      <dgm:t>
        <a:bodyPr/>
        <a:lstStyle/>
        <a:p>
          <a:r>
            <a:rPr lang="en-US" dirty="0"/>
            <a:t>Early Childhood</a:t>
          </a:r>
        </a:p>
      </dgm:t>
    </dgm:pt>
    <dgm:pt modelId="{D3AF6F1E-EA32-A44B-AFF4-73E4E3FDD594}" type="parTrans" cxnId="{42847E5E-13A0-6A4D-8131-867F755A2D24}">
      <dgm:prSet/>
      <dgm:spPr/>
      <dgm:t>
        <a:bodyPr/>
        <a:lstStyle/>
        <a:p>
          <a:endParaRPr lang="en-US"/>
        </a:p>
      </dgm:t>
    </dgm:pt>
    <dgm:pt modelId="{EAA2FDA2-BB1D-814D-849C-7F1E90D2B91C}" type="sibTrans" cxnId="{42847E5E-13A0-6A4D-8131-867F755A2D24}">
      <dgm:prSet/>
      <dgm:spPr/>
      <dgm:t>
        <a:bodyPr/>
        <a:lstStyle/>
        <a:p>
          <a:endParaRPr lang="en-US"/>
        </a:p>
      </dgm:t>
    </dgm:pt>
    <dgm:pt modelId="{BB6CADF4-F61F-3547-913E-40B39AAB2D19}">
      <dgm:prSet phldrT="[Text]"/>
      <dgm:spPr/>
      <dgm:t>
        <a:bodyPr/>
        <a:lstStyle/>
        <a:p>
          <a:r>
            <a:rPr lang="en-US" dirty="0"/>
            <a:t>Impacts brain development that governs emotion</a:t>
          </a:r>
        </a:p>
      </dgm:t>
    </dgm:pt>
    <dgm:pt modelId="{064C6295-DC6C-5540-BF74-0CF08F0BF975}" type="parTrans" cxnId="{030E4455-FF4F-1240-A703-9DE77ADDCA28}">
      <dgm:prSet/>
      <dgm:spPr/>
      <dgm:t>
        <a:bodyPr/>
        <a:lstStyle/>
        <a:p>
          <a:endParaRPr lang="en-US"/>
        </a:p>
      </dgm:t>
    </dgm:pt>
    <dgm:pt modelId="{FD6D1B89-40B5-1E49-B761-C8F2D9229CAD}" type="sibTrans" cxnId="{030E4455-FF4F-1240-A703-9DE77ADDCA28}">
      <dgm:prSet/>
      <dgm:spPr/>
      <dgm:t>
        <a:bodyPr/>
        <a:lstStyle/>
        <a:p>
          <a:endParaRPr lang="en-US"/>
        </a:p>
      </dgm:t>
    </dgm:pt>
    <dgm:pt modelId="{98C6892D-16FC-934E-B0A3-67EA86E299BD}">
      <dgm:prSet phldrT="[Text]"/>
      <dgm:spPr/>
      <dgm:t>
        <a:bodyPr/>
        <a:lstStyle/>
        <a:p>
          <a:r>
            <a:rPr lang="en-US" dirty="0"/>
            <a:t>School-Age</a:t>
          </a:r>
        </a:p>
      </dgm:t>
    </dgm:pt>
    <dgm:pt modelId="{2378DB71-F5A3-B940-8D10-1DD99EB523B3}" type="parTrans" cxnId="{A30CF31B-B261-6F49-919D-77E385CBCFC2}">
      <dgm:prSet/>
      <dgm:spPr/>
      <dgm:t>
        <a:bodyPr/>
        <a:lstStyle/>
        <a:p>
          <a:endParaRPr lang="en-US"/>
        </a:p>
      </dgm:t>
    </dgm:pt>
    <dgm:pt modelId="{0DC96718-08DE-744F-AB69-BAC767328344}" type="sibTrans" cxnId="{A30CF31B-B261-6F49-919D-77E385CBCFC2}">
      <dgm:prSet/>
      <dgm:spPr/>
      <dgm:t>
        <a:bodyPr/>
        <a:lstStyle/>
        <a:p>
          <a:endParaRPr lang="en-US"/>
        </a:p>
      </dgm:t>
    </dgm:pt>
    <dgm:pt modelId="{BF8BAF5B-7BF7-D148-A016-350488B7AC86}">
      <dgm:prSet phldrT="[Text]"/>
      <dgm:spPr/>
      <dgm:t>
        <a:bodyPr/>
        <a:lstStyle/>
        <a:p>
          <a:r>
            <a:rPr lang="en-US" dirty="0"/>
            <a:t>Lessened ability to manage fears, anxieties, and aggression </a:t>
          </a:r>
        </a:p>
      </dgm:t>
    </dgm:pt>
    <dgm:pt modelId="{34073958-CB03-2F4C-973E-40BEB5B889C2}" type="parTrans" cxnId="{3C069A1D-A77A-C54E-AEA3-01FFE25EF2CC}">
      <dgm:prSet/>
      <dgm:spPr/>
      <dgm:t>
        <a:bodyPr/>
        <a:lstStyle/>
        <a:p>
          <a:endParaRPr lang="en-US"/>
        </a:p>
      </dgm:t>
    </dgm:pt>
    <dgm:pt modelId="{8A692FDE-09DB-F34B-A375-419A6A1F784B}" type="sibTrans" cxnId="{3C069A1D-A77A-C54E-AEA3-01FFE25EF2CC}">
      <dgm:prSet/>
      <dgm:spPr/>
      <dgm:t>
        <a:bodyPr/>
        <a:lstStyle/>
        <a:p>
          <a:endParaRPr lang="en-US"/>
        </a:p>
      </dgm:t>
    </dgm:pt>
    <dgm:pt modelId="{60A057FF-186B-D145-9FE9-085E39D000FE}">
      <dgm:prSet phldrT="[Text]"/>
      <dgm:spPr/>
      <dgm:t>
        <a:bodyPr/>
        <a:lstStyle/>
        <a:p>
          <a:r>
            <a:rPr lang="en-US" dirty="0"/>
            <a:t>Adolescence</a:t>
          </a:r>
        </a:p>
      </dgm:t>
    </dgm:pt>
    <dgm:pt modelId="{B9F38C91-838C-3948-BE57-5F8043BE3992}" type="parTrans" cxnId="{057C54C5-28FC-EE47-9F21-E873079B7E3E}">
      <dgm:prSet/>
      <dgm:spPr/>
      <dgm:t>
        <a:bodyPr/>
        <a:lstStyle/>
        <a:p>
          <a:endParaRPr lang="en-US"/>
        </a:p>
      </dgm:t>
    </dgm:pt>
    <dgm:pt modelId="{44877D12-1CAD-1944-A5FA-1EC215AE1BC8}" type="sibTrans" cxnId="{057C54C5-28FC-EE47-9F21-E873079B7E3E}">
      <dgm:prSet/>
      <dgm:spPr/>
      <dgm:t>
        <a:bodyPr/>
        <a:lstStyle/>
        <a:p>
          <a:endParaRPr lang="en-US"/>
        </a:p>
      </dgm:t>
    </dgm:pt>
    <dgm:pt modelId="{A591493F-92A0-C949-9F76-79D988BB079C}">
      <dgm:prSet phldrT="[Text]"/>
      <dgm:spPr/>
      <dgm:t>
        <a:bodyPr/>
        <a:lstStyle/>
        <a:p>
          <a:r>
            <a:rPr lang="en-US" dirty="0"/>
            <a:t>Difficulty appraising danger/safety</a:t>
          </a:r>
        </a:p>
      </dgm:t>
    </dgm:pt>
    <dgm:pt modelId="{13CE9DE3-B57A-4843-BF81-F5FA52A82961}" type="parTrans" cxnId="{200250CA-E4FF-8840-998F-9F0FE09DD5D1}">
      <dgm:prSet/>
      <dgm:spPr/>
      <dgm:t>
        <a:bodyPr/>
        <a:lstStyle/>
        <a:p>
          <a:endParaRPr lang="en-US"/>
        </a:p>
      </dgm:t>
    </dgm:pt>
    <dgm:pt modelId="{7B99E59C-F4B9-6840-B02B-4E646BEC78A8}" type="sibTrans" cxnId="{200250CA-E4FF-8840-998F-9F0FE09DD5D1}">
      <dgm:prSet/>
      <dgm:spPr/>
      <dgm:t>
        <a:bodyPr/>
        <a:lstStyle/>
        <a:p>
          <a:endParaRPr lang="en-US"/>
        </a:p>
      </dgm:t>
    </dgm:pt>
    <dgm:pt modelId="{5C2C6CEF-17C2-1B4C-BAD8-C2DC8A62C402}">
      <dgm:prSet phldrT="[Text]"/>
      <dgm:spPr/>
      <dgm:t>
        <a:bodyPr/>
        <a:lstStyle/>
        <a:p>
          <a:r>
            <a:rPr lang="en-US" dirty="0"/>
            <a:t>Can effect IQ and use of thinking to regulate emotions</a:t>
          </a:r>
        </a:p>
      </dgm:t>
    </dgm:pt>
    <dgm:pt modelId="{FD442D13-6C61-914B-BA5B-6803C6FEB16A}" type="parTrans" cxnId="{24B5660A-8A36-B94D-8F33-9F5615AA8CD5}">
      <dgm:prSet/>
      <dgm:spPr/>
      <dgm:t>
        <a:bodyPr/>
        <a:lstStyle/>
        <a:p>
          <a:endParaRPr lang="en-US"/>
        </a:p>
      </dgm:t>
    </dgm:pt>
    <dgm:pt modelId="{E397D159-D4D8-224F-83F5-D5A4B690C2F3}" type="sibTrans" cxnId="{24B5660A-8A36-B94D-8F33-9F5615AA8CD5}">
      <dgm:prSet/>
      <dgm:spPr/>
      <dgm:t>
        <a:bodyPr/>
        <a:lstStyle/>
        <a:p>
          <a:endParaRPr lang="en-US"/>
        </a:p>
      </dgm:t>
    </dgm:pt>
    <dgm:pt modelId="{A993F943-AFAC-3842-A98A-3C99A36A6B03}">
      <dgm:prSet phldrT="[Text]"/>
      <dgm:spPr/>
      <dgm:t>
        <a:bodyPr/>
        <a:lstStyle/>
        <a:p>
          <a:r>
            <a:rPr lang="en-US" dirty="0"/>
            <a:t>Difficulty with sustaining attention for learning</a:t>
          </a:r>
        </a:p>
      </dgm:t>
    </dgm:pt>
    <dgm:pt modelId="{66E57586-16A6-3046-95AA-83AB22B40AF4}" type="parTrans" cxnId="{DAE2E4AE-5B4F-D74A-A07B-6AD7405B6179}">
      <dgm:prSet/>
      <dgm:spPr/>
      <dgm:t>
        <a:bodyPr/>
        <a:lstStyle/>
        <a:p>
          <a:endParaRPr lang="en-US"/>
        </a:p>
      </dgm:t>
    </dgm:pt>
    <dgm:pt modelId="{B648FE9F-4335-5F49-9E14-161565A522BB}" type="sibTrans" cxnId="{DAE2E4AE-5B4F-D74A-A07B-6AD7405B6179}">
      <dgm:prSet/>
      <dgm:spPr/>
      <dgm:t>
        <a:bodyPr/>
        <a:lstStyle/>
        <a:p>
          <a:endParaRPr lang="en-US"/>
        </a:p>
      </dgm:t>
    </dgm:pt>
    <dgm:pt modelId="{474B70C3-1203-7E46-BB3C-1721BDA387D2}">
      <dgm:prSet phldrT="[Text]"/>
      <dgm:spPr/>
      <dgm:t>
        <a:bodyPr/>
        <a:lstStyle/>
        <a:p>
          <a:r>
            <a:rPr lang="en-US" dirty="0"/>
            <a:t>Problems with impulse control </a:t>
          </a:r>
        </a:p>
      </dgm:t>
    </dgm:pt>
    <dgm:pt modelId="{0A522A63-E248-AE42-BD70-77F9507F2AAF}" type="parTrans" cxnId="{241AD654-0275-D848-BC85-6B35DC341EF6}">
      <dgm:prSet/>
      <dgm:spPr/>
      <dgm:t>
        <a:bodyPr/>
        <a:lstStyle/>
        <a:p>
          <a:endParaRPr lang="en-US"/>
        </a:p>
      </dgm:t>
    </dgm:pt>
    <dgm:pt modelId="{ED09BFE2-2DE8-2D49-8157-6626AA347015}" type="sibTrans" cxnId="{241AD654-0275-D848-BC85-6B35DC341EF6}">
      <dgm:prSet/>
      <dgm:spPr/>
      <dgm:t>
        <a:bodyPr/>
        <a:lstStyle/>
        <a:p>
          <a:endParaRPr lang="en-US"/>
        </a:p>
      </dgm:t>
    </dgm:pt>
    <dgm:pt modelId="{C5E70F43-429B-C94A-B40E-6E404E53786E}">
      <dgm:prSet phldrT="[Text]"/>
      <dgm:spPr/>
      <dgm:t>
        <a:bodyPr/>
        <a:lstStyle/>
        <a:p>
          <a:r>
            <a:rPr lang="en-US" dirty="0"/>
            <a:t>Poor understanding of consequences of behavior</a:t>
          </a:r>
        </a:p>
      </dgm:t>
    </dgm:pt>
    <dgm:pt modelId="{745EBB1F-8DD3-FB42-8A49-E7329C5CCE26}" type="parTrans" cxnId="{369278EF-0193-5F44-AB3E-A69661028ED9}">
      <dgm:prSet/>
      <dgm:spPr/>
      <dgm:t>
        <a:bodyPr/>
        <a:lstStyle/>
        <a:p>
          <a:endParaRPr lang="en-US"/>
        </a:p>
      </dgm:t>
    </dgm:pt>
    <dgm:pt modelId="{9196E2AC-5A35-3643-9E27-AF69A4A7425D}" type="sibTrans" cxnId="{369278EF-0193-5F44-AB3E-A69661028ED9}">
      <dgm:prSet/>
      <dgm:spPr/>
      <dgm:t>
        <a:bodyPr/>
        <a:lstStyle/>
        <a:p>
          <a:endParaRPr lang="en-US"/>
        </a:p>
      </dgm:t>
    </dgm:pt>
    <dgm:pt modelId="{A3602287-BED4-EB40-A51D-AD23C36AAD2D}">
      <dgm:prSet phldrT="[Text]"/>
      <dgm:spPr/>
      <dgm:t>
        <a:bodyPr/>
        <a:lstStyle/>
        <a:p>
          <a:r>
            <a:rPr lang="en-US" dirty="0"/>
            <a:t>Difficulty with abstract thinking for learning and problem solving</a:t>
          </a:r>
        </a:p>
      </dgm:t>
    </dgm:pt>
    <dgm:pt modelId="{3D77FEF8-3B77-BC41-A357-E73A9F577FA6}" type="parTrans" cxnId="{9D818913-74F3-5149-BE02-7CC50F6F095F}">
      <dgm:prSet/>
      <dgm:spPr/>
      <dgm:t>
        <a:bodyPr/>
        <a:lstStyle/>
        <a:p>
          <a:endParaRPr lang="en-US"/>
        </a:p>
      </dgm:t>
    </dgm:pt>
    <dgm:pt modelId="{468B52E7-9A01-2F4D-8D22-95070D56D3B2}" type="sibTrans" cxnId="{9D818913-74F3-5149-BE02-7CC50F6F095F}">
      <dgm:prSet/>
      <dgm:spPr/>
      <dgm:t>
        <a:bodyPr/>
        <a:lstStyle/>
        <a:p>
          <a:endParaRPr lang="en-US"/>
        </a:p>
      </dgm:t>
    </dgm:pt>
    <dgm:pt modelId="{4A44F749-F7F3-0E49-9D4F-D724F420D8B0}" type="pres">
      <dgm:prSet presAssocID="{274226C3-4484-C14E-9B81-2844FC7EE4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9F831F-DC89-ED41-A4D1-2B1502EE9B4A}" type="pres">
      <dgm:prSet presAssocID="{9F08EECB-3593-944D-AFCD-9E3665079BBA}" presName="linNode" presStyleCnt="0"/>
      <dgm:spPr/>
    </dgm:pt>
    <dgm:pt modelId="{BF339516-3A0D-224F-8329-DA31F8AD214E}" type="pres">
      <dgm:prSet presAssocID="{9F08EECB-3593-944D-AFCD-9E3665079BB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56FCC-7B59-9641-A1D9-C6FEFB764876}" type="pres">
      <dgm:prSet presAssocID="{9F08EECB-3593-944D-AFCD-9E3665079BB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60BA8-6619-784E-8CD6-CF76DEEDEBB4}" type="pres">
      <dgm:prSet presAssocID="{EAA2FDA2-BB1D-814D-849C-7F1E90D2B91C}" presName="sp" presStyleCnt="0"/>
      <dgm:spPr/>
    </dgm:pt>
    <dgm:pt modelId="{1F1D6CA8-49D5-C345-A8E4-A3B91D84EB61}" type="pres">
      <dgm:prSet presAssocID="{98C6892D-16FC-934E-B0A3-67EA86E299BD}" presName="linNode" presStyleCnt="0"/>
      <dgm:spPr/>
    </dgm:pt>
    <dgm:pt modelId="{9F138EDE-8A1D-774C-96F7-E2089785D7E1}" type="pres">
      <dgm:prSet presAssocID="{98C6892D-16FC-934E-B0A3-67EA86E299B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69D7E-951F-C345-AEC9-1C43AF68890C}" type="pres">
      <dgm:prSet presAssocID="{98C6892D-16FC-934E-B0A3-67EA86E299B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0FBC1-7705-E647-93C5-284BAC03C152}" type="pres">
      <dgm:prSet presAssocID="{0DC96718-08DE-744F-AB69-BAC767328344}" presName="sp" presStyleCnt="0"/>
      <dgm:spPr/>
    </dgm:pt>
    <dgm:pt modelId="{3B8BF0E3-2D95-2E4A-9148-32C5F1515F10}" type="pres">
      <dgm:prSet presAssocID="{60A057FF-186B-D145-9FE9-085E39D000FE}" presName="linNode" presStyleCnt="0"/>
      <dgm:spPr/>
    </dgm:pt>
    <dgm:pt modelId="{64692403-16A7-554F-AD93-DCF8C1B47544}" type="pres">
      <dgm:prSet presAssocID="{60A057FF-186B-D145-9FE9-085E39D000F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FF24C-FC1E-B54B-8DE5-4BDB427E99F5}" type="pres">
      <dgm:prSet presAssocID="{60A057FF-186B-D145-9FE9-085E39D000F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76A667-EC90-D548-9B56-1EAFBD9AF836}" type="presOf" srcId="{A3602287-BED4-EB40-A51D-AD23C36AAD2D}" destId="{6B7FF24C-FC1E-B54B-8DE5-4BDB427E99F5}" srcOrd="0" destOrd="2" presId="urn:microsoft.com/office/officeart/2005/8/layout/vList5"/>
    <dgm:cxn modelId="{9C6D4C3E-9BEC-B34B-AB05-2EF7FA9F5B7E}" type="presOf" srcId="{BB6CADF4-F61F-3547-913E-40B39AAB2D19}" destId="{9A656FCC-7B59-9641-A1D9-C6FEFB764876}" srcOrd="0" destOrd="0" presId="urn:microsoft.com/office/officeart/2005/8/layout/vList5"/>
    <dgm:cxn modelId="{200250CA-E4FF-8840-998F-9F0FE09DD5D1}" srcId="{60A057FF-186B-D145-9FE9-085E39D000FE}" destId="{A591493F-92A0-C949-9F76-79D988BB079C}" srcOrd="0" destOrd="0" parTransId="{13CE9DE3-B57A-4843-BF81-F5FA52A82961}" sibTransId="{7B99E59C-F4B9-6840-B02B-4E646BEC78A8}"/>
    <dgm:cxn modelId="{030E4455-FF4F-1240-A703-9DE77ADDCA28}" srcId="{9F08EECB-3593-944D-AFCD-9E3665079BBA}" destId="{BB6CADF4-F61F-3547-913E-40B39AAB2D19}" srcOrd="0" destOrd="0" parTransId="{064C6295-DC6C-5540-BF74-0CF08F0BF975}" sibTransId="{FD6D1B89-40B5-1E49-B761-C8F2D9229CAD}"/>
    <dgm:cxn modelId="{057C54C5-28FC-EE47-9F21-E873079B7E3E}" srcId="{274226C3-4484-C14E-9B81-2844FC7EE483}" destId="{60A057FF-186B-D145-9FE9-085E39D000FE}" srcOrd="2" destOrd="0" parTransId="{B9F38C91-838C-3948-BE57-5F8043BE3992}" sibTransId="{44877D12-1CAD-1944-A5FA-1EC215AE1BC8}"/>
    <dgm:cxn modelId="{3C069A1D-A77A-C54E-AEA3-01FFE25EF2CC}" srcId="{98C6892D-16FC-934E-B0A3-67EA86E299BD}" destId="{BF8BAF5B-7BF7-D148-A016-350488B7AC86}" srcOrd="0" destOrd="0" parTransId="{34073958-CB03-2F4C-973E-40BEB5B889C2}" sibTransId="{8A692FDE-09DB-F34B-A375-419A6A1F784B}"/>
    <dgm:cxn modelId="{42847E5E-13A0-6A4D-8131-867F755A2D24}" srcId="{274226C3-4484-C14E-9B81-2844FC7EE483}" destId="{9F08EECB-3593-944D-AFCD-9E3665079BBA}" srcOrd="0" destOrd="0" parTransId="{D3AF6F1E-EA32-A44B-AFF4-73E4E3FDD594}" sibTransId="{EAA2FDA2-BB1D-814D-849C-7F1E90D2B91C}"/>
    <dgm:cxn modelId="{850CC845-1764-CD49-B806-9EFEA549262F}" type="presOf" srcId="{274226C3-4484-C14E-9B81-2844FC7EE483}" destId="{4A44F749-F7F3-0E49-9D4F-D724F420D8B0}" srcOrd="0" destOrd="0" presId="urn:microsoft.com/office/officeart/2005/8/layout/vList5"/>
    <dgm:cxn modelId="{24B5660A-8A36-B94D-8F33-9F5615AA8CD5}" srcId="{9F08EECB-3593-944D-AFCD-9E3665079BBA}" destId="{5C2C6CEF-17C2-1B4C-BAD8-C2DC8A62C402}" srcOrd="1" destOrd="0" parTransId="{FD442D13-6C61-914B-BA5B-6803C6FEB16A}" sibTransId="{E397D159-D4D8-224F-83F5-D5A4B690C2F3}"/>
    <dgm:cxn modelId="{C3B3CE65-E7C3-0D42-BBE8-5971EF881560}" type="presOf" srcId="{BF8BAF5B-7BF7-D148-A016-350488B7AC86}" destId="{41169D7E-951F-C345-AEC9-1C43AF68890C}" srcOrd="0" destOrd="0" presId="urn:microsoft.com/office/officeart/2005/8/layout/vList5"/>
    <dgm:cxn modelId="{DAE2E4AE-5B4F-D74A-A07B-6AD7405B6179}" srcId="{98C6892D-16FC-934E-B0A3-67EA86E299BD}" destId="{A993F943-AFAC-3842-A98A-3C99A36A6B03}" srcOrd="1" destOrd="0" parTransId="{66E57586-16A6-3046-95AA-83AB22B40AF4}" sibTransId="{B648FE9F-4335-5F49-9E14-161565A522BB}"/>
    <dgm:cxn modelId="{F06CA627-CE7E-214F-9F2A-9B13193FE645}" type="presOf" srcId="{474B70C3-1203-7E46-BB3C-1721BDA387D2}" destId="{41169D7E-951F-C345-AEC9-1C43AF68890C}" srcOrd="0" destOrd="2" presId="urn:microsoft.com/office/officeart/2005/8/layout/vList5"/>
    <dgm:cxn modelId="{6F067F8C-1321-1945-A827-97EC4F479A06}" type="presOf" srcId="{C5E70F43-429B-C94A-B40E-6E404E53786E}" destId="{6B7FF24C-FC1E-B54B-8DE5-4BDB427E99F5}" srcOrd="0" destOrd="1" presId="urn:microsoft.com/office/officeart/2005/8/layout/vList5"/>
    <dgm:cxn modelId="{369278EF-0193-5F44-AB3E-A69661028ED9}" srcId="{60A057FF-186B-D145-9FE9-085E39D000FE}" destId="{C5E70F43-429B-C94A-B40E-6E404E53786E}" srcOrd="1" destOrd="0" parTransId="{745EBB1F-8DD3-FB42-8A49-E7329C5CCE26}" sibTransId="{9196E2AC-5A35-3643-9E27-AF69A4A7425D}"/>
    <dgm:cxn modelId="{A30CF31B-B261-6F49-919D-77E385CBCFC2}" srcId="{274226C3-4484-C14E-9B81-2844FC7EE483}" destId="{98C6892D-16FC-934E-B0A3-67EA86E299BD}" srcOrd="1" destOrd="0" parTransId="{2378DB71-F5A3-B940-8D10-1DD99EB523B3}" sibTransId="{0DC96718-08DE-744F-AB69-BAC767328344}"/>
    <dgm:cxn modelId="{F6366359-1502-B84A-9986-071BF9AE0F6D}" type="presOf" srcId="{98C6892D-16FC-934E-B0A3-67EA86E299BD}" destId="{9F138EDE-8A1D-774C-96F7-E2089785D7E1}" srcOrd="0" destOrd="0" presId="urn:microsoft.com/office/officeart/2005/8/layout/vList5"/>
    <dgm:cxn modelId="{9D818913-74F3-5149-BE02-7CC50F6F095F}" srcId="{60A057FF-186B-D145-9FE9-085E39D000FE}" destId="{A3602287-BED4-EB40-A51D-AD23C36AAD2D}" srcOrd="2" destOrd="0" parTransId="{3D77FEF8-3B77-BC41-A357-E73A9F577FA6}" sibTransId="{468B52E7-9A01-2F4D-8D22-95070D56D3B2}"/>
    <dgm:cxn modelId="{241AD654-0275-D848-BC85-6B35DC341EF6}" srcId="{98C6892D-16FC-934E-B0A3-67EA86E299BD}" destId="{474B70C3-1203-7E46-BB3C-1721BDA387D2}" srcOrd="2" destOrd="0" parTransId="{0A522A63-E248-AE42-BD70-77F9507F2AAF}" sibTransId="{ED09BFE2-2DE8-2D49-8157-6626AA347015}"/>
    <dgm:cxn modelId="{4979DF62-A509-984D-8E7A-D0A9EE70D85B}" type="presOf" srcId="{9F08EECB-3593-944D-AFCD-9E3665079BBA}" destId="{BF339516-3A0D-224F-8329-DA31F8AD214E}" srcOrd="0" destOrd="0" presId="urn:microsoft.com/office/officeart/2005/8/layout/vList5"/>
    <dgm:cxn modelId="{30067064-580A-9949-AA59-930C874A7BB6}" type="presOf" srcId="{60A057FF-186B-D145-9FE9-085E39D000FE}" destId="{64692403-16A7-554F-AD93-DCF8C1B47544}" srcOrd="0" destOrd="0" presId="urn:microsoft.com/office/officeart/2005/8/layout/vList5"/>
    <dgm:cxn modelId="{BE4E38BD-902F-C341-8D88-FC6AC77CE537}" type="presOf" srcId="{A993F943-AFAC-3842-A98A-3C99A36A6B03}" destId="{41169D7E-951F-C345-AEC9-1C43AF68890C}" srcOrd="0" destOrd="1" presId="urn:microsoft.com/office/officeart/2005/8/layout/vList5"/>
    <dgm:cxn modelId="{5EDD7A93-A94E-F84D-9577-BE64AFB504CF}" type="presOf" srcId="{5C2C6CEF-17C2-1B4C-BAD8-C2DC8A62C402}" destId="{9A656FCC-7B59-9641-A1D9-C6FEFB764876}" srcOrd="0" destOrd="1" presId="urn:microsoft.com/office/officeart/2005/8/layout/vList5"/>
    <dgm:cxn modelId="{BD4C8C0D-C63C-934C-85C6-71D44C9368FD}" type="presOf" srcId="{A591493F-92A0-C949-9F76-79D988BB079C}" destId="{6B7FF24C-FC1E-B54B-8DE5-4BDB427E99F5}" srcOrd="0" destOrd="0" presId="urn:microsoft.com/office/officeart/2005/8/layout/vList5"/>
    <dgm:cxn modelId="{DD2C43F7-CCC5-5440-B27B-0C6448929DDE}" type="presParOf" srcId="{4A44F749-F7F3-0E49-9D4F-D724F420D8B0}" destId="{BA9F831F-DC89-ED41-A4D1-2B1502EE9B4A}" srcOrd="0" destOrd="0" presId="urn:microsoft.com/office/officeart/2005/8/layout/vList5"/>
    <dgm:cxn modelId="{14C34118-B7C7-5C41-96DC-17A549D08FA4}" type="presParOf" srcId="{BA9F831F-DC89-ED41-A4D1-2B1502EE9B4A}" destId="{BF339516-3A0D-224F-8329-DA31F8AD214E}" srcOrd="0" destOrd="0" presId="urn:microsoft.com/office/officeart/2005/8/layout/vList5"/>
    <dgm:cxn modelId="{024A440E-2129-BD4B-B0D0-C66A4ED7F834}" type="presParOf" srcId="{BA9F831F-DC89-ED41-A4D1-2B1502EE9B4A}" destId="{9A656FCC-7B59-9641-A1D9-C6FEFB764876}" srcOrd="1" destOrd="0" presId="urn:microsoft.com/office/officeart/2005/8/layout/vList5"/>
    <dgm:cxn modelId="{6333C827-00F4-DC45-8BC4-C4BC7B42A02E}" type="presParOf" srcId="{4A44F749-F7F3-0E49-9D4F-D724F420D8B0}" destId="{A2560BA8-6619-784E-8CD6-CF76DEEDEBB4}" srcOrd="1" destOrd="0" presId="urn:microsoft.com/office/officeart/2005/8/layout/vList5"/>
    <dgm:cxn modelId="{7932BAB0-EE60-384E-A428-493C9E39E582}" type="presParOf" srcId="{4A44F749-F7F3-0E49-9D4F-D724F420D8B0}" destId="{1F1D6CA8-49D5-C345-A8E4-A3B91D84EB61}" srcOrd="2" destOrd="0" presId="urn:microsoft.com/office/officeart/2005/8/layout/vList5"/>
    <dgm:cxn modelId="{023154C8-FC8F-D347-B2C1-6C96957B5650}" type="presParOf" srcId="{1F1D6CA8-49D5-C345-A8E4-A3B91D84EB61}" destId="{9F138EDE-8A1D-774C-96F7-E2089785D7E1}" srcOrd="0" destOrd="0" presId="urn:microsoft.com/office/officeart/2005/8/layout/vList5"/>
    <dgm:cxn modelId="{7A23E233-02A4-844E-9777-D3E41EF17CE2}" type="presParOf" srcId="{1F1D6CA8-49D5-C345-A8E4-A3B91D84EB61}" destId="{41169D7E-951F-C345-AEC9-1C43AF68890C}" srcOrd="1" destOrd="0" presId="urn:microsoft.com/office/officeart/2005/8/layout/vList5"/>
    <dgm:cxn modelId="{FE08EAA8-4C88-5C42-A740-EA725953630F}" type="presParOf" srcId="{4A44F749-F7F3-0E49-9D4F-D724F420D8B0}" destId="{6B60FBC1-7705-E647-93C5-284BAC03C152}" srcOrd="3" destOrd="0" presId="urn:microsoft.com/office/officeart/2005/8/layout/vList5"/>
    <dgm:cxn modelId="{ADF63BCA-072E-E648-97F4-6F54BDCC816D}" type="presParOf" srcId="{4A44F749-F7F3-0E49-9D4F-D724F420D8B0}" destId="{3B8BF0E3-2D95-2E4A-9148-32C5F1515F10}" srcOrd="4" destOrd="0" presId="urn:microsoft.com/office/officeart/2005/8/layout/vList5"/>
    <dgm:cxn modelId="{ED78648D-6615-C245-9295-855AA9433CB9}" type="presParOf" srcId="{3B8BF0E3-2D95-2E4A-9148-32C5F1515F10}" destId="{64692403-16A7-554F-AD93-DCF8C1B47544}" srcOrd="0" destOrd="0" presId="urn:microsoft.com/office/officeart/2005/8/layout/vList5"/>
    <dgm:cxn modelId="{454F28A3-F060-EB4F-8EB0-E085838B99DC}" type="presParOf" srcId="{3B8BF0E3-2D95-2E4A-9148-32C5F1515F10}" destId="{6B7FF24C-FC1E-B54B-8DE5-4BDB427E99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56FCC-7B59-9641-A1D9-C6FEFB764876}">
      <dsp:nvSpPr>
        <dsp:cNvPr id="0" name=""/>
        <dsp:cNvSpPr/>
      </dsp:nvSpPr>
      <dsp:spPr>
        <a:xfrm rot="5400000">
          <a:off x="6687285" y="-2686501"/>
          <a:ext cx="1175834" cy="684724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Become more fearful in new situations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Strong startle reactions, aggressive outburst, regression in milestones due to trauma reminders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Poor development of emotional regulation skills</a:t>
          </a:r>
        </a:p>
      </dsp:txBody>
      <dsp:txXfrm rot="-5400000">
        <a:off x="3851578" y="206605"/>
        <a:ext cx="6789850" cy="1061036"/>
      </dsp:txXfrm>
    </dsp:sp>
    <dsp:sp modelId="{BF339516-3A0D-224F-8329-DA31F8AD214E}">
      <dsp:nvSpPr>
        <dsp:cNvPr id="0" name=""/>
        <dsp:cNvSpPr/>
      </dsp:nvSpPr>
      <dsp:spPr>
        <a:xfrm>
          <a:off x="0" y="2226"/>
          <a:ext cx="3851577" cy="14697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Early Childhood</a:t>
          </a:r>
        </a:p>
      </dsp:txBody>
      <dsp:txXfrm>
        <a:off x="71749" y="73975"/>
        <a:ext cx="3708079" cy="1326295"/>
      </dsp:txXfrm>
    </dsp:sp>
    <dsp:sp modelId="{41169D7E-951F-C345-AEC9-1C43AF68890C}">
      <dsp:nvSpPr>
        <dsp:cNvPr id="0" name=""/>
        <dsp:cNvSpPr/>
      </dsp:nvSpPr>
      <dsp:spPr>
        <a:xfrm rot="5400000">
          <a:off x="6687285" y="-1143218"/>
          <a:ext cx="1175834" cy="6847249"/>
        </a:xfrm>
        <a:prstGeom prst="round2SameRect">
          <a:avLst/>
        </a:prstGeom>
        <a:solidFill>
          <a:schemeClr val="accent5">
            <a:tint val="40000"/>
            <a:alpha val="90000"/>
            <a:hueOff val="-1594299"/>
            <a:satOff val="-10653"/>
            <a:lumOff val="-1043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1594299"/>
              <a:satOff val="-10653"/>
              <a:lumOff val="-10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Intrusive thoughts linked to original threat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Shift between withdrawn and aggressive behavior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Poor emotion regulation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Poorer social adjustment and fewer friends</a:t>
          </a:r>
        </a:p>
      </dsp:txBody>
      <dsp:txXfrm rot="-5400000">
        <a:off x="3851578" y="1749888"/>
        <a:ext cx="6789850" cy="1061036"/>
      </dsp:txXfrm>
    </dsp:sp>
    <dsp:sp modelId="{9F138EDE-8A1D-774C-96F7-E2089785D7E1}">
      <dsp:nvSpPr>
        <dsp:cNvPr id="0" name=""/>
        <dsp:cNvSpPr/>
      </dsp:nvSpPr>
      <dsp:spPr>
        <a:xfrm>
          <a:off x="0" y="1545509"/>
          <a:ext cx="3851577" cy="1469793"/>
        </a:xfrm>
        <a:prstGeom prst="roundRect">
          <a:avLst/>
        </a:prstGeom>
        <a:solidFill>
          <a:schemeClr val="accent5">
            <a:hueOff val="-1313969"/>
            <a:satOff val="-8924"/>
            <a:lumOff val="-372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School-Age</a:t>
          </a:r>
        </a:p>
      </dsp:txBody>
      <dsp:txXfrm>
        <a:off x="71749" y="1617258"/>
        <a:ext cx="3708079" cy="1326295"/>
      </dsp:txXfrm>
    </dsp:sp>
    <dsp:sp modelId="{6B7FF24C-FC1E-B54B-8DE5-4BDB427E99F5}">
      <dsp:nvSpPr>
        <dsp:cNvPr id="0" name=""/>
        <dsp:cNvSpPr/>
      </dsp:nvSpPr>
      <dsp:spPr>
        <a:xfrm rot="5400000">
          <a:off x="6687285" y="400064"/>
          <a:ext cx="1175834" cy="6847249"/>
        </a:xfrm>
        <a:prstGeom prst="round2SameRect">
          <a:avLst/>
        </a:prstGeom>
        <a:solidFill>
          <a:schemeClr val="accent5">
            <a:tint val="40000"/>
            <a:alpha val="90000"/>
            <a:hueOff val="-3188598"/>
            <a:satOff val="-21305"/>
            <a:lumOff val="-2087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3188598"/>
              <a:satOff val="-21305"/>
              <a:lumOff val="-20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Embarrassed by responses to trauma reminders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Increased risky behavior (e.g., substance use, sexual)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Poor school performance and occupational achievement</a:t>
          </a:r>
        </a:p>
      </dsp:txBody>
      <dsp:txXfrm rot="-5400000">
        <a:off x="3851578" y="3293171"/>
        <a:ext cx="6789850" cy="1061036"/>
      </dsp:txXfrm>
    </dsp:sp>
    <dsp:sp modelId="{64692403-16A7-554F-AD93-DCF8C1B47544}">
      <dsp:nvSpPr>
        <dsp:cNvPr id="0" name=""/>
        <dsp:cNvSpPr/>
      </dsp:nvSpPr>
      <dsp:spPr>
        <a:xfrm>
          <a:off x="0" y="3088792"/>
          <a:ext cx="3851577" cy="1469793"/>
        </a:xfrm>
        <a:prstGeom prst="roundRect">
          <a:avLst/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Adolescence</a:t>
          </a:r>
        </a:p>
      </dsp:txBody>
      <dsp:txXfrm>
        <a:off x="71749" y="3160541"/>
        <a:ext cx="3708079" cy="1326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56FCC-7B59-9641-A1D9-C6FEFB764876}">
      <dsp:nvSpPr>
        <dsp:cNvPr id="0" name=""/>
        <dsp:cNvSpPr/>
      </dsp:nvSpPr>
      <dsp:spPr>
        <a:xfrm rot="5400000">
          <a:off x="6687285" y="-2686501"/>
          <a:ext cx="1175834" cy="684724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Impacts brain development that governs emotion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Can effect IQ and use of thinking to regulate emotions</a:t>
          </a:r>
        </a:p>
      </dsp:txBody>
      <dsp:txXfrm rot="-5400000">
        <a:off x="3851578" y="206605"/>
        <a:ext cx="6789850" cy="1061036"/>
      </dsp:txXfrm>
    </dsp:sp>
    <dsp:sp modelId="{BF339516-3A0D-224F-8329-DA31F8AD214E}">
      <dsp:nvSpPr>
        <dsp:cNvPr id="0" name=""/>
        <dsp:cNvSpPr/>
      </dsp:nvSpPr>
      <dsp:spPr>
        <a:xfrm>
          <a:off x="0" y="2226"/>
          <a:ext cx="3851577" cy="14697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Early Childhood</a:t>
          </a:r>
        </a:p>
      </dsp:txBody>
      <dsp:txXfrm>
        <a:off x="71749" y="73975"/>
        <a:ext cx="3708079" cy="1326295"/>
      </dsp:txXfrm>
    </dsp:sp>
    <dsp:sp modelId="{41169D7E-951F-C345-AEC9-1C43AF68890C}">
      <dsp:nvSpPr>
        <dsp:cNvPr id="0" name=""/>
        <dsp:cNvSpPr/>
      </dsp:nvSpPr>
      <dsp:spPr>
        <a:xfrm rot="5400000">
          <a:off x="6687285" y="-1143218"/>
          <a:ext cx="1175834" cy="6847249"/>
        </a:xfrm>
        <a:prstGeom prst="round2SameRect">
          <a:avLst/>
        </a:prstGeom>
        <a:solidFill>
          <a:schemeClr val="accent5">
            <a:tint val="40000"/>
            <a:alpha val="90000"/>
            <a:hueOff val="-1594299"/>
            <a:satOff val="-10653"/>
            <a:lumOff val="-1043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1594299"/>
              <a:satOff val="-10653"/>
              <a:lumOff val="-10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Lessened ability to manage fears, anxieties, and aggression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Difficulty with sustaining attention for learning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Problems with impulse control </a:t>
          </a:r>
        </a:p>
      </dsp:txBody>
      <dsp:txXfrm rot="-5400000">
        <a:off x="3851578" y="1749888"/>
        <a:ext cx="6789850" cy="1061036"/>
      </dsp:txXfrm>
    </dsp:sp>
    <dsp:sp modelId="{9F138EDE-8A1D-774C-96F7-E2089785D7E1}">
      <dsp:nvSpPr>
        <dsp:cNvPr id="0" name=""/>
        <dsp:cNvSpPr/>
      </dsp:nvSpPr>
      <dsp:spPr>
        <a:xfrm>
          <a:off x="0" y="1545509"/>
          <a:ext cx="3851577" cy="1469793"/>
        </a:xfrm>
        <a:prstGeom prst="roundRect">
          <a:avLst/>
        </a:prstGeom>
        <a:solidFill>
          <a:schemeClr val="accent5">
            <a:hueOff val="-1313969"/>
            <a:satOff val="-8924"/>
            <a:lumOff val="-372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School-Age</a:t>
          </a:r>
        </a:p>
      </dsp:txBody>
      <dsp:txXfrm>
        <a:off x="71749" y="1617258"/>
        <a:ext cx="3708079" cy="1326295"/>
      </dsp:txXfrm>
    </dsp:sp>
    <dsp:sp modelId="{6B7FF24C-FC1E-B54B-8DE5-4BDB427E99F5}">
      <dsp:nvSpPr>
        <dsp:cNvPr id="0" name=""/>
        <dsp:cNvSpPr/>
      </dsp:nvSpPr>
      <dsp:spPr>
        <a:xfrm rot="5400000">
          <a:off x="6687285" y="400064"/>
          <a:ext cx="1175834" cy="6847249"/>
        </a:xfrm>
        <a:prstGeom prst="round2SameRect">
          <a:avLst/>
        </a:prstGeom>
        <a:solidFill>
          <a:schemeClr val="accent5">
            <a:tint val="40000"/>
            <a:alpha val="90000"/>
            <a:hueOff val="-3188598"/>
            <a:satOff val="-21305"/>
            <a:lumOff val="-2087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3188598"/>
              <a:satOff val="-21305"/>
              <a:lumOff val="-20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Difficulty appraising danger/safety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Poor understanding of consequences of behavior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Difficulty with abstract thinking for learning and problem solving</a:t>
          </a:r>
        </a:p>
      </dsp:txBody>
      <dsp:txXfrm rot="-5400000">
        <a:off x="3851578" y="3293171"/>
        <a:ext cx="6789850" cy="1061036"/>
      </dsp:txXfrm>
    </dsp:sp>
    <dsp:sp modelId="{64692403-16A7-554F-AD93-DCF8C1B47544}">
      <dsp:nvSpPr>
        <dsp:cNvPr id="0" name=""/>
        <dsp:cNvSpPr/>
      </dsp:nvSpPr>
      <dsp:spPr>
        <a:xfrm>
          <a:off x="0" y="3088792"/>
          <a:ext cx="3851577" cy="1469793"/>
        </a:xfrm>
        <a:prstGeom prst="roundRect">
          <a:avLst/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Adolescence</a:t>
          </a:r>
        </a:p>
      </dsp:txBody>
      <dsp:txXfrm>
        <a:off x="71749" y="3160541"/>
        <a:ext cx="3708079" cy="1326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CB8C6-B11E-DF4A-ABC4-9D15C759C6D4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338D7-DF14-C442-AA83-E2FF050FD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5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2813144/#R2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ncbi.nlm.nih.gov/pmc/articles/PMC2813144/#R8" TargetMode="External"/><Relationship Id="rId4" Type="http://schemas.openxmlformats.org/officeDocument/2006/relationships/hyperlink" Target="https://www.ncbi.nlm.nih.gov/pmc/articles/PMC2813144/#R6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38D7-DF14-C442-AA83-E2FF050FDF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0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>
                <a:ea typeface="ＭＳ Ｐゴシック" panose="020B0600070205080204" pitchFamily="34" charset="-128"/>
              </a:rPr>
              <a:t>Resistance trajectory</a:t>
            </a:r>
            <a:r>
              <a:rPr lang="en-US" altLang="en-US" dirty="0">
                <a:ea typeface="ＭＳ Ｐゴシック" panose="020B0600070205080204" pitchFamily="34" charset="-128"/>
              </a:rPr>
              <a:t> (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Layne et al., 2007</a:t>
            </a:r>
            <a:r>
              <a:rPr lang="en-US" altLang="en-US" dirty="0">
                <a:ea typeface="ＭＳ Ｐゴシック" panose="020B0600070205080204" pitchFamily="34" charset="-128"/>
              </a:rPr>
              <a:t>), individuals never develop symptoms of disorder.</a:t>
            </a:r>
          </a:p>
          <a:p>
            <a:r>
              <a:rPr lang="en-US" altLang="en-US" i="1" dirty="0">
                <a:ea typeface="ＭＳ Ｐゴシック" panose="020B0600070205080204" pitchFamily="34" charset="-128"/>
              </a:rPr>
              <a:t>Resilience trajectory</a:t>
            </a:r>
            <a:r>
              <a:rPr lang="en-US" altLang="en-US" dirty="0">
                <a:ea typeface="ＭＳ Ｐゴシック" panose="020B0600070205080204" pitchFamily="34" charset="-128"/>
              </a:rPr>
              <a:t>, is characterized by initial symptoms followed by recovery. Improvement to levels that indicate absence of psychological symptoms.  “Ability to maintain relatively stable, healthy levels of psychological … functioning” (</a:t>
            </a:r>
            <a:r>
              <a:rPr lang="en-US" altLang="en-US" dirty="0">
                <a:ea typeface="ＭＳ Ｐゴシック" panose="020B0600070205080204" pitchFamily="34" charset="-128"/>
                <a:hlinkClick r:id="rId4"/>
              </a:rPr>
              <a:t>Bonanno, 2005</a:t>
            </a:r>
            <a:r>
              <a:rPr lang="en-US" altLang="en-US" dirty="0">
                <a:ea typeface="ＭＳ Ｐゴシック" panose="020B0600070205080204" pitchFamily="34" charset="-128"/>
              </a:rPr>
              <a:t>, p. 20) in the face of highly disruptive, threatening events. </a:t>
            </a:r>
          </a:p>
          <a:p>
            <a:r>
              <a:rPr lang="en-US" altLang="en-US" i="1" dirty="0">
                <a:ea typeface="ＭＳ Ｐゴシック" panose="020B0600070205080204" pitchFamily="34" charset="-128"/>
              </a:rPr>
              <a:t>Chronic distress trajectory</a:t>
            </a:r>
            <a:r>
              <a:rPr lang="en-US" altLang="en-US" dirty="0">
                <a:ea typeface="ＭＳ Ｐゴシック" panose="020B0600070205080204" pitchFamily="34" charset="-128"/>
              </a:rPr>
              <a:t>, individuals who are initially symptomatic remain so over time. </a:t>
            </a:r>
          </a:p>
          <a:p>
            <a:r>
              <a:rPr lang="en-US" altLang="en-US" i="1" dirty="0">
                <a:ea typeface="ＭＳ Ｐゴシック" panose="020B0600070205080204" pitchFamily="34" charset="-128"/>
              </a:rPr>
              <a:t>delayed distress trajectory</a:t>
            </a:r>
            <a:r>
              <a:rPr lang="en-US" altLang="en-US" dirty="0">
                <a:ea typeface="ＭＳ Ｐゴシック" panose="020B0600070205080204" pitchFamily="34" charset="-128"/>
              </a:rPr>
              <a:t> (</a:t>
            </a:r>
            <a:r>
              <a:rPr lang="en-US" altLang="en-US" dirty="0">
                <a:ea typeface="ＭＳ Ｐゴシック" panose="020B0600070205080204" pitchFamily="34" charset="-128"/>
                <a:hlinkClick r:id="rId5"/>
              </a:rPr>
              <a:t>Bonanno et al., 2007</a:t>
            </a:r>
            <a:r>
              <a:rPr lang="en-US" altLang="en-US" dirty="0">
                <a:ea typeface="ＭＳ Ｐゴシック" panose="020B0600070205080204" pitchFamily="34" charset="-128"/>
              </a:rPr>
              <a:t>; 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Layne et al., 2007</a:t>
            </a:r>
            <a:r>
              <a:rPr lang="en-US" altLang="en-US" dirty="0">
                <a:ea typeface="ＭＳ Ｐゴシック" panose="020B0600070205080204" pitchFamily="34" charset="-128"/>
              </a:rPr>
              <a:t>), is characterized by initial resistance that is lost and gives way to distress.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38D7-DF14-C442-AA83-E2FF050FDF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9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/>
              <a:t>Other problems</a:t>
            </a:r>
            <a:r>
              <a:rPr lang="en-US" dirty="0">
                <a:solidFill>
                  <a:schemeClr val="accent1"/>
                </a:solidFill>
              </a:rPr>
              <a:t>  </a:t>
            </a:r>
            <a:r>
              <a:rPr lang="en-US" dirty="0"/>
              <a:t>(future victimization, self-esteem, guilt, shame, self-blame, relationship difficulties, academic performance,   occupational achievement, neurobiological development)</a:t>
            </a:r>
          </a:p>
          <a:p>
            <a:pPr lvl="1">
              <a:defRPr/>
            </a:pPr>
            <a:r>
              <a:rPr lang="en-US" dirty="0"/>
              <a:t>Comorbid problems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38D7-DF14-C442-AA83-E2FF050FDF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Finkelhor, Turner, Ormrod, &amp; Hamby, 2009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Finkelhor, D. Turner, H.A., Shattuck, A., &amp; Hamby, S.L. (2013). Violence, crime, and abuse exposure in a national sample of children and youth: An Update. </a:t>
            </a:r>
            <a:r>
              <a:rPr lang="en-US" altLang="en-US" i="1" dirty="0">
                <a:ea typeface="ＭＳ Ｐゴシック" panose="020B0600070205080204" pitchFamily="34" charset="-128"/>
              </a:rPr>
              <a:t>JAMA Pediatrics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167</a:t>
            </a:r>
            <a:r>
              <a:rPr lang="en-US" altLang="en-US" dirty="0">
                <a:ea typeface="ＭＳ Ｐゴシック" panose="020B0600070205080204" pitchFamily="34" charset="-128"/>
              </a:rPr>
              <a:t>(7), 614-621.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38D7-DF14-C442-AA83-E2FF050FDF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37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**Trauma vs ADHD – look closely at behavior, consider creating a timeline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who present with PTSD-related symptoms often have persistent thoughts and feelings related to fear, safety, and loss.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with ADHD often have thoughts and feelings related to motivation, such as feeling overwhelmed by tasks and thus not wanting even to get started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38D7-DF14-C442-AA83-E2FF050FDF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60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Scheeringa, Peebles, Cook, &amp; Zeanah, 2001; Scheeringa &amp; Zeanah, 1995; Scheeringa, Zeanah, Drell, &amp; Larrieu, 1995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38D7-DF14-C442-AA83-E2FF050FDF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58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can provide these treatments? a provider who has received adequate training, supervision, and consultation in the TF-CBT model as well as TF-CBT certification</a:t>
            </a:r>
          </a:p>
          <a:p>
            <a:r>
              <a:rPr lang="en-US" dirty="0"/>
              <a:t>Licensed therapist or psychologist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38D7-DF14-C442-AA83-E2FF050FDF6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00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PCIT when behavioral concerns are primary, and/or when parenting concerns are primary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38D7-DF14-C442-AA83-E2FF050FDF6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44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Attachment and Trauma Center of Houston</a:t>
            </a:r>
          </a:p>
          <a:p>
            <a:endParaRPr lang="en-US" dirty="0"/>
          </a:p>
          <a:p>
            <a:r>
              <a:rPr lang="en-US" dirty="0"/>
              <a:t>CAFB</a:t>
            </a:r>
          </a:p>
          <a:p>
            <a:r>
              <a:rPr lang="en-US" dirty="0"/>
              <a:t>Forensic Interviews</a:t>
            </a:r>
          </a:p>
          <a:p>
            <a:pPr lvl="1"/>
            <a:r>
              <a:rPr lang="en-US" dirty="0"/>
              <a:t>Forensic interviews are neutral, non-biased and aimed at eliciting facts from children in a developmentally appropriate manner.</a:t>
            </a:r>
          </a:p>
          <a:p>
            <a:r>
              <a:rPr lang="en-US" dirty="0"/>
              <a:t>Medical Exams</a:t>
            </a:r>
          </a:p>
          <a:p>
            <a:pPr lvl="1"/>
            <a:r>
              <a:rPr lang="en-US" dirty="0"/>
              <a:t>Coordinate medical exams. When necessary, child advocacy centers will ensure that children receive appropriate medical attention.</a:t>
            </a:r>
          </a:p>
          <a:p>
            <a:r>
              <a:rPr lang="en-US" dirty="0"/>
              <a:t>Multidisciplinary Team Case Reviews</a:t>
            </a:r>
          </a:p>
          <a:p>
            <a:pPr lvl="1"/>
            <a:r>
              <a:rPr lang="en-US" dirty="0"/>
              <a:t>Coordinate a multidisciplinary team for response to child abuse allegations</a:t>
            </a:r>
          </a:p>
          <a:p>
            <a:r>
              <a:rPr lang="en-US" dirty="0"/>
              <a:t>Therapy</a:t>
            </a:r>
          </a:p>
          <a:p>
            <a:pPr lvl="1"/>
            <a:r>
              <a:rPr lang="en-US" dirty="0"/>
              <a:t>Offer mental health services for victims and their families.</a:t>
            </a:r>
          </a:p>
          <a:p>
            <a:r>
              <a:rPr lang="en-US" dirty="0"/>
              <a:t>Court Preparation</a:t>
            </a:r>
          </a:p>
          <a:p>
            <a:pPr lvl="1"/>
            <a:r>
              <a:rPr lang="en-US" dirty="0"/>
              <a:t>Offer victim support and advocacy to clients throughout the investigation and legal proceedings. Conduct case tracking to monitor case progress.</a:t>
            </a:r>
          </a:p>
          <a:p>
            <a:r>
              <a:rPr lang="en-US" dirty="0"/>
              <a:t>Court Preparation</a:t>
            </a:r>
          </a:p>
          <a:p>
            <a:pPr lvl="1"/>
            <a:r>
              <a:rPr lang="en-US" dirty="0"/>
              <a:t>Offer victim support and advocacy to clients throughout the investigation and legal proceedings. Conduct case tracking to monitor case progress.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38D7-DF14-C442-AA83-E2FF050FDF6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4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6E0A-2539-4D4D-8DD1-A95CEF542D8C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3D7-8D1D-8049-BB1E-3326D027E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9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6E0A-2539-4D4D-8DD1-A95CEF542D8C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3D7-8D1D-8049-BB1E-3326D027E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1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6E0A-2539-4D4D-8DD1-A95CEF542D8C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3D7-8D1D-8049-BB1E-3326D027E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1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6E0A-2539-4D4D-8DD1-A95CEF542D8C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3D7-8D1D-8049-BB1E-3326D027E0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567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6E0A-2539-4D4D-8DD1-A95CEF542D8C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3D7-8D1D-8049-BB1E-3326D027E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67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6E0A-2539-4D4D-8DD1-A95CEF542D8C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3D7-8D1D-8049-BB1E-3326D027E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62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6E0A-2539-4D4D-8DD1-A95CEF542D8C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3D7-8D1D-8049-BB1E-3326D027E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82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6E0A-2539-4D4D-8DD1-A95CEF542D8C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3D7-8D1D-8049-BB1E-3326D027E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31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6E0A-2539-4D4D-8DD1-A95CEF542D8C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3D7-8D1D-8049-BB1E-3326D027E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6E0A-2539-4D4D-8DD1-A95CEF542D8C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3D7-8D1D-8049-BB1E-3326D027E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1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6E0A-2539-4D4D-8DD1-A95CEF542D8C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3D7-8D1D-8049-BB1E-3326D027E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8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6E0A-2539-4D4D-8DD1-A95CEF542D8C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3D7-8D1D-8049-BB1E-3326D027E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4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6E0A-2539-4D4D-8DD1-A95CEF542D8C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3D7-8D1D-8049-BB1E-3326D027E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2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6E0A-2539-4D4D-8DD1-A95CEF542D8C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3D7-8D1D-8049-BB1E-3326D027E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6E0A-2539-4D4D-8DD1-A95CEF542D8C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3D7-8D1D-8049-BB1E-3326D027E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6E0A-2539-4D4D-8DD1-A95CEF542D8C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3D7-8D1D-8049-BB1E-3326D027E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2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6E0A-2539-4D4D-8DD1-A95CEF542D8C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D3D7-8D1D-8049-BB1E-3326D027E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4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A66E0A-2539-4D4D-8DD1-A95CEF542D8C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6D3D7-8D1D-8049-BB1E-3326D027E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03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504CB-8453-D6D2-07BF-EDC7CA129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479178" cy="3329581"/>
          </a:xfrm>
        </p:spPr>
        <p:txBody>
          <a:bodyPr/>
          <a:lstStyle/>
          <a:p>
            <a:r>
              <a:rPr lang="en-US" sz="6000" dirty="0"/>
              <a:t>The 3 T’s of Trauma: Trajectory, Treatment, and Trust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B954A-C2F1-B72A-5BFB-D43FCAD0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898148"/>
            <a:ext cx="8825658" cy="861420"/>
          </a:xfrm>
        </p:spPr>
        <p:txBody>
          <a:bodyPr>
            <a:noAutofit/>
          </a:bodyPr>
          <a:lstStyle/>
          <a:p>
            <a:r>
              <a:rPr lang="en-US" sz="2400" dirty="0"/>
              <a:t>Staci Grant, PsyD</a:t>
            </a:r>
          </a:p>
          <a:p>
            <a:r>
              <a:rPr lang="en-US" sz="2400" dirty="0"/>
              <a:t>UT Health science center at Houston</a:t>
            </a:r>
          </a:p>
        </p:txBody>
      </p:sp>
    </p:spTree>
    <p:extLst>
      <p:ext uri="{BB962C8B-B14F-4D97-AF65-F5344CB8AC3E}">
        <p14:creationId xmlns:p14="http://schemas.microsoft.com/office/powerpoint/2010/main" val="1132598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8AD6-17DE-C021-50D1-029A2F2EF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Trauma on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FA3A9-2512-2518-5229-FCC5ADC54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>
              <a:defRPr/>
            </a:pPr>
            <a:r>
              <a:rPr lang="en-US" sz="2400" dirty="0">
                <a:cs typeface="ＭＳ Ｐゴシック" pitchFamily="-100" charset="-128"/>
              </a:rPr>
              <a:t>Comorbidity:</a:t>
            </a:r>
            <a:r>
              <a:rPr lang="en-US" sz="2400" dirty="0">
                <a:solidFill>
                  <a:srgbClr val="C00000"/>
                </a:solidFill>
                <a:cs typeface="ＭＳ Ｐゴシック" pitchFamily="-100" charset="-128"/>
              </a:rPr>
              <a:t> </a:t>
            </a:r>
            <a:r>
              <a:rPr lang="en-US" sz="2400" dirty="0">
                <a:cs typeface="ＭＳ Ｐゴシック" pitchFamily="-100" charset="-128"/>
              </a:rPr>
              <a:t>Over 80% of persons with PTSD suffer from other psychiatric disorders. </a:t>
            </a:r>
          </a:p>
          <a:p>
            <a:pPr marL="548640" lvl="1" indent="-182880">
              <a:defRPr/>
            </a:pPr>
            <a:r>
              <a:rPr lang="en-US" sz="2400" dirty="0"/>
              <a:t>Major Depressive Disorder</a:t>
            </a:r>
          </a:p>
          <a:p>
            <a:pPr marL="548640" lvl="1" indent="-182880">
              <a:defRPr/>
            </a:pPr>
            <a:r>
              <a:rPr lang="en-US" sz="2400" dirty="0"/>
              <a:t>Alcohol/Substance Use Disorders</a:t>
            </a:r>
          </a:p>
          <a:p>
            <a:pPr marL="548640" lvl="1" indent="-182880">
              <a:defRPr/>
            </a:pPr>
            <a:r>
              <a:rPr lang="en-US" sz="2400" dirty="0"/>
              <a:t>Panic Disorder</a:t>
            </a:r>
          </a:p>
          <a:p>
            <a:pPr marL="548640" lvl="1" indent="-182880">
              <a:defRPr/>
            </a:pPr>
            <a:r>
              <a:rPr lang="en-US" sz="2400" dirty="0"/>
              <a:t>Suicidality</a:t>
            </a:r>
          </a:p>
          <a:p>
            <a:pPr marL="274320">
              <a:defRPr/>
            </a:pPr>
            <a:r>
              <a:rPr lang="en-US" sz="2400" dirty="0">
                <a:cs typeface="ＭＳ Ｐゴシック" pitchFamily="-100" charset="-128"/>
              </a:rPr>
              <a:t>Functional Impairment: Many also experience marital, occupational, financial, and health problems.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93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A1EA-8C8B-9B31-6086-FCFAB7E4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Trauma on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598E4-B9B0-6E60-65CF-CB174DD7B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03170"/>
            <a:ext cx="8946541" cy="46452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 </a:t>
            </a:r>
            <a:r>
              <a:rPr lang="en-US" sz="2400" u="sng" dirty="0"/>
              <a:t>Abuse and victimization in childhood correlated with</a:t>
            </a:r>
            <a:r>
              <a:rPr lang="en-US" sz="2400" dirty="0"/>
              <a:t>:</a:t>
            </a:r>
          </a:p>
          <a:p>
            <a:pPr lvl="1">
              <a:defRPr/>
            </a:pPr>
            <a:r>
              <a:rPr lang="en-US" sz="2000" dirty="0"/>
              <a:t>Trauma and Stressor-Related disorders</a:t>
            </a:r>
          </a:p>
          <a:p>
            <a:pPr lvl="2">
              <a:defRPr/>
            </a:pPr>
            <a:r>
              <a:rPr lang="en-US" sz="1800" dirty="0"/>
              <a:t>PTSD, Acute Stress Disorder</a:t>
            </a:r>
          </a:p>
          <a:p>
            <a:pPr lvl="1">
              <a:defRPr/>
            </a:pPr>
            <a:r>
              <a:rPr lang="en-US" sz="2000" dirty="0"/>
              <a:t>Anxiety disorders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pPr lvl="2">
              <a:defRPr/>
            </a:pPr>
            <a:r>
              <a:rPr lang="en-US" sz="1800" dirty="0"/>
              <a:t>Social Phobia, Generalized Anxiety Disorder</a:t>
            </a:r>
          </a:p>
          <a:p>
            <a:pPr lvl="1">
              <a:defRPr/>
            </a:pPr>
            <a:r>
              <a:rPr lang="en-US" sz="2000" dirty="0"/>
              <a:t>Depressive disorders </a:t>
            </a:r>
            <a:endParaRPr lang="en-US" sz="2000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sz="2000" dirty="0"/>
              <a:t>Substance use/abuse/dependence</a:t>
            </a:r>
            <a:endParaRPr lang="en-US" sz="2000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sz="2000" dirty="0"/>
              <a:t>Delinquency and criminal behavior</a:t>
            </a:r>
          </a:p>
          <a:p>
            <a:pPr lvl="1">
              <a:defRPr/>
            </a:pPr>
            <a:r>
              <a:rPr lang="en-US" sz="2000" dirty="0"/>
              <a:t>Violent behavior</a:t>
            </a:r>
          </a:p>
          <a:p>
            <a:pPr lvl="2">
              <a:defRPr/>
            </a:pPr>
            <a:r>
              <a:rPr lang="en-US" sz="1800" dirty="0"/>
              <a:t>Peer aggression, dating violence, spouse/partner violence</a:t>
            </a:r>
          </a:p>
        </p:txBody>
      </p:sp>
    </p:spTree>
    <p:extLst>
      <p:ext uri="{BB962C8B-B14F-4D97-AF65-F5344CB8AC3E}">
        <p14:creationId xmlns:p14="http://schemas.microsoft.com/office/powerpoint/2010/main" val="62159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64FC-635F-8004-5091-FAF32C40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Trauma on Youth</a:t>
            </a:r>
          </a:p>
        </p:txBody>
      </p:sp>
      <p:pic>
        <p:nvPicPr>
          <p:cNvPr id="1025" name="Picture 1" descr="page8image1485893392">
            <a:extLst>
              <a:ext uri="{FF2B5EF4-FFF2-40B4-BE49-F238E27FC236}">
                <a16:creationId xmlns:a16="http://schemas.microsoft.com/office/drawing/2014/main" id="{B9F18166-6093-5ED7-E0BF-97CA785897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70" y="1383195"/>
            <a:ext cx="7197259" cy="502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78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304B7-3509-C34B-8E31-CADD5D59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Symptoms by 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1D2E9C-AAC3-0791-ECA4-335E030F38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69518"/>
              </p:ext>
            </p:extLst>
          </p:nvPr>
        </p:nvGraphicFramePr>
        <p:xfrm>
          <a:off x="746586" y="1648600"/>
          <a:ext cx="10698827" cy="456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5273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304B7-3509-C34B-8E31-CADD5D59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Symptoms by 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1D2E9C-AAC3-0791-ECA4-335E030F38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930137"/>
              </p:ext>
            </p:extLst>
          </p:nvPr>
        </p:nvGraphicFramePr>
        <p:xfrm>
          <a:off x="746586" y="1648600"/>
          <a:ext cx="10698827" cy="456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8063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51DE-0E00-6C38-98DF-10462DD4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PTSD and Young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56F97-5B06-CF01-E1B7-E438D623B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Young children can, and do, develop PTSD following trauma exposure </a:t>
            </a:r>
          </a:p>
          <a:p>
            <a:r>
              <a:rPr lang="en-US" sz="2400" dirty="0"/>
              <a:t>“Classic triad” is apparent </a:t>
            </a:r>
          </a:p>
          <a:p>
            <a:r>
              <a:rPr lang="en-US" sz="2400" dirty="0"/>
              <a:t>Harder to “see” in preverbal children </a:t>
            </a:r>
          </a:p>
          <a:p>
            <a:r>
              <a:rPr lang="en-US" sz="2400" dirty="0"/>
              <a:t>Greater focus on behavioral observations (more nightmares, traumatic play) </a:t>
            </a:r>
          </a:p>
          <a:p>
            <a:r>
              <a:rPr lang="en-US" sz="2400" dirty="0"/>
              <a:t>DC 0-3: Includes items more developmentally sensitive to the age group (e.g., new separation anxiety, new fears unrelated to trauma, loss of previously acquired skills)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31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9BFB6B-0111-054B-ECDA-3F3E1FDE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Trauma-Focused Treatments</a:t>
            </a:r>
          </a:p>
        </p:txBody>
      </p:sp>
    </p:spTree>
    <p:extLst>
      <p:ext uri="{BB962C8B-B14F-4D97-AF65-F5344CB8AC3E}">
        <p14:creationId xmlns:p14="http://schemas.microsoft.com/office/powerpoint/2010/main" val="3009001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284E-7BA7-032C-84E3-64CC07D6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Trauma INFORMED vs Trauma SPECIFIC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ECAD9-B22B-E4EF-8FF3-6CFB13DBF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-100" charset="2"/>
              <a:buChar char=""/>
              <a:defRPr/>
            </a:pPr>
            <a:r>
              <a:rPr lang="en-US" altLang="en-US" sz="2800" b="1" u="sng" dirty="0"/>
              <a:t>Trauma Informed </a:t>
            </a:r>
            <a:r>
              <a:rPr lang="en-US" altLang="en-US" sz="2800" dirty="0"/>
              <a:t>services incorporate knowledge about trauma in all aspects of service delivery</a:t>
            </a:r>
          </a:p>
          <a:p>
            <a:pPr lvl="1">
              <a:buFont typeface="Wingdings" pitchFamily="-100" charset="2"/>
              <a:buChar char="§"/>
              <a:defRPr/>
            </a:pPr>
            <a:r>
              <a:rPr lang="en-US" altLang="en-US" sz="2400" dirty="0"/>
              <a:t>Police investigations</a:t>
            </a:r>
          </a:p>
          <a:p>
            <a:pPr lvl="1">
              <a:buFont typeface="Wingdings" pitchFamily="-100" charset="2"/>
              <a:buChar char="§"/>
              <a:defRPr/>
            </a:pPr>
            <a:r>
              <a:rPr lang="en-US" altLang="en-US" sz="2400" dirty="0"/>
              <a:t>Legal proceedings</a:t>
            </a:r>
          </a:p>
          <a:p>
            <a:pPr lvl="1">
              <a:buFont typeface="Wingdings" pitchFamily="-100" charset="2"/>
              <a:buChar char="§"/>
              <a:defRPr/>
            </a:pPr>
            <a:r>
              <a:rPr lang="en-US" altLang="en-US" sz="2400" dirty="0"/>
              <a:t>Child welfare</a:t>
            </a:r>
          </a:p>
          <a:p>
            <a:pPr lvl="1">
              <a:buFont typeface="Wingdings" pitchFamily="-100" charset="2"/>
              <a:buChar char="§"/>
              <a:defRPr/>
            </a:pPr>
            <a:r>
              <a:rPr lang="en-US" altLang="en-US" sz="2400" dirty="0"/>
              <a:t>Physical exams</a:t>
            </a:r>
          </a:p>
          <a:p>
            <a:pPr lvl="1">
              <a:buFont typeface="Wingdings" pitchFamily="-100" charset="2"/>
              <a:buChar char="§"/>
              <a:defRPr/>
            </a:pPr>
            <a:r>
              <a:rPr lang="en-US" altLang="en-US" sz="2400" dirty="0"/>
              <a:t>Mental health assessment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46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284E-7BA7-032C-84E3-64CC07D6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Trauma INFORMED vs Trauma SPECIFIC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ECAD9-B22B-E4EF-8FF3-6CFB13DBF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265639" cy="4195481"/>
          </a:xfrm>
        </p:spPr>
        <p:txBody>
          <a:bodyPr>
            <a:normAutofit/>
          </a:bodyPr>
          <a:lstStyle/>
          <a:p>
            <a:pPr>
              <a:buFont typeface="Wingdings 2" pitchFamily="-100" charset="2"/>
              <a:buChar char=""/>
              <a:defRPr/>
            </a:pPr>
            <a:r>
              <a:rPr lang="en-US" altLang="en-US" sz="2800" b="1" u="sng" dirty="0"/>
              <a:t>Trauma Specific </a:t>
            </a:r>
            <a:r>
              <a:rPr lang="en-US" altLang="en-US" sz="2800" dirty="0"/>
              <a:t>treatments are designed specifically to address trauma-related symptoms, such as:</a:t>
            </a:r>
          </a:p>
          <a:p>
            <a:pPr lvl="1">
              <a:buFont typeface="Wingdings" pitchFamily="-100" charset="2"/>
              <a:buChar char="§"/>
              <a:defRPr/>
            </a:pPr>
            <a:r>
              <a:rPr lang="en-US" altLang="en-US" sz="2400" dirty="0"/>
              <a:t>Prolonged Exposure (PE)</a:t>
            </a:r>
          </a:p>
          <a:p>
            <a:pPr lvl="1">
              <a:buFont typeface="Wingdings" pitchFamily="-100" charset="2"/>
              <a:buChar char="§"/>
              <a:defRPr/>
            </a:pPr>
            <a:r>
              <a:rPr lang="en-US" altLang="en-US" sz="2400" dirty="0"/>
              <a:t>Cognitive Processing Therapy (CPT)</a:t>
            </a:r>
          </a:p>
          <a:p>
            <a:pPr lvl="1">
              <a:buFont typeface="Wingdings" pitchFamily="-100" charset="2"/>
              <a:buChar char="§"/>
              <a:defRPr/>
            </a:pPr>
            <a:r>
              <a:rPr lang="en-US" altLang="en-US" sz="2400" dirty="0"/>
              <a:t>Trauma Focused Cognitive Behavioral Therapy (TF-CBT)</a:t>
            </a:r>
          </a:p>
        </p:txBody>
      </p:sp>
    </p:spTree>
    <p:extLst>
      <p:ext uri="{BB962C8B-B14F-4D97-AF65-F5344CB8AC3E}">
        <p14:creationId xmlns:p14="http://schemas.microsoft.com/office/powerpoint/2010/main" val="102818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2BAB60-9AE5-9FC5-D15C-1D99AA1E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Trauma-Focused Treatments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FA0A43-466A-41E3-64D6-C04D6428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45880"/>
            <a:ext cx="8946541" cy="5962284"/>
          </a:xfrm>
        </p:spPr>
        <p:txBody>
          <a:bodyPr>
            <a:noAutofit/>
          </a:bodyPr>
          <a:lstStyle/>
          <a:p>
            <a:r>
              <a:rPr lang="en-US" sz="2400" dirty="0"/>
              <a:t>Some of the core components of trauma-focused interventions include:</a:t>
            </a:r>
          </a:p>
          <a:p>
            <a:pPr marL="914400" lvl="1" indent="-457200"/>
            <a:r>
              <a:rPr lang="en-US" sz="2000" dirty="0"/>
              <a:t>Psychoeducation (trauma and its impact)</a:t>
            </a:r>
          </a:p>
          <a:p>
            <a:pPr marL="914400" lvl="1" indent="-457200"/>
            <a:r>
              <a:rPr lang="en-US" sz="2000" dirty="0"/>
              <a:t>Directly addressing and processing traumatic experience as well as grief and loss (when appropriate)</a:t>
            </a:r>
          </a:p>
          <a:p>
            <a:pPr marL="914400" lvl="1" indent="-457200"/>
            <a:r>
              <a:rPr lang="en-US" sz="2000" dirty="0"/>
              <a:t>Increasing individual’s sense of physical and psychological safety</a:t>
            </a:r>
          </a:p>
          <a:p>
            <a:pPr marL="914400" lvl="1" indent="-457200"/>
            <a:r>
              <a:rPr lang="en-US" sz="2000" dirty="0"/>
              <a:t>Identifying triggers for trauma reactions</a:t>
            </a:r>
          </a:p>
          <a:p>
            <a:pPr marL="914400" lvl="1" indent="-457200"/>
            <a:r>
              <a:rPr lang="en-US" sz="2000" dirty="0"/>
              <a:t>Developing emotional regulation skills (skills to control and express strong feelings)</a:t>
            </a:r>
          </a:p>
          <a:p>
            <a:pPr marL="914400" lvl="1" indent="-457200"/>
            <a:r>
              <a:rPr lang="en-US" sz="2000" dirty="0"/>
              <a:t>Developing trauma-informed parenting skills</a:t>
            </a:r>
          </a:p>
          <a:p>
            <a:pPr marL="0" lvl="1" indent="0" algn="ctr">
              <a:buNone/>
            </a:pPr>
            <a:endParaRPr lang="en-US" sz="2400" b="1" dirty="0" smtClean="0"/>
          </a:p>
          <a:p>
            <a:pPr marL="0" lvl="1" indent="0" algn="ctr">
              <a:buNone/>
            </a:pPr>
            <a:r>
              <a:rPr lang="en-US" sz="2000" b="1" dirty="0" smtClean="0"/>
              <a:t>Focus </a:t>
            </a:r>
            <a:r>
              <a:rPr lang="en-US" sz="2000" b="1" dirty="0"/>
              <a:t>is on symptoms improvement AND improving functioning, resiliency and developmental trajectory</a:t>
            </a:r>
            <a:r>
              <a:rPr lang="en-US" sz="1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144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2CFC-B657-2C4E-59B7-5E0BE104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9F840-1A6B-75C8-6372-C59950675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Definition of Trauma</a:t>
            </a:r>
          </a:p>
          <a:p>
            <a:r>
              <a:rPr lang="en-US" sz="3200" dirty="0"/>
              <a:t>Trajectories of Traumatic Stress</a:t>
            </a:r>
          </a:p>
          <a:p>
            <a:r>
              <a:rPr lang="en-US" sz="3200" dirty="0"/>
              <a:t>Trauma-Focused Treatments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93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032F-BCF1-92AC-5BAD-9FCEAF45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Trauma-Focused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9A25E-81B9-09B4-7DC9-DE6F15C04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869488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75000"/>
              <a:buFont typeface="Arial" charset="0"/>
              <a:buChar char="■"/>
              <a:defRPr/>
            </a:pPr>
            <a:r>
              <a:rPr lang="en-US" altLang="en-US" sz="2400" dirty="0"/>
              <a:t>Abuse-Focused Cognitive Behavioral Therapy (AF-CBT)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75000"/>
              <a:buFont typeface="Arial" charset="0"/>
              <a:buChar char="■"/>
              <a:defRPr/>
            </a:pPr>
            <a:r>
              <a:rPr lang="en-US" altLang="en-US" sz="2400" dirty="0"/>
              <a:t>Child-Parent Psychotherapy (CPP)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75000"/>
              <a:buFont typeface="Arial" charset="0"/>
              <a:buChar char="■"/>
              <a:defRPr/>
            </a:pPr>
            <a:r>
              <a:rPr lang="en-US" altLang="en-US" sz="2400" dirty="0"/>
              <a:t>Cognitive Behavioral Intervention for Trauma in Schools (CBITS)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75000"/>
              <a:buFont typeface="Arial" charset="0"/>
              <a:buChar char="■"/>
              <a:defRPr/>
            </a:pPr>
            <a:r>
              <a:rPr lang="en-US" altLang="en-US" sz="2400" dirty="0"/>
              <a:t>Cognitive Processing Therapy (CPT)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75000"/>
              <a:buFont typeface="Arial" charset="0"/>
              <a:buChar char="■"/>
              <a:defRPr/>
            </a:pPr>
            <a:r>
              <a:rPr lang="en-US" altLang="en-US" sz="2400" dirty="0"/>
              <a:t>Eye Movement Desensitization and Reprocessing (EMDR)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75000"/>
              <a:buFont typeface="Arial" charset="0"/>
              <a:buChar char="■"/>
              <a:defRPr/>
            </a:pPr>
            <a:r>
              <a:rPr lang="en-US" altLang="en-US" sz="2400" dirty="0"/>
              <a:t>Multisystemic Therapy (MST)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SzPct val="75000"/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73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032F-BCF1-92AC-5BAD-9FCEAF45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Trauma-Focused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9A25E-81B9-09B4-7DC9-DE6F15C04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75000"/>
              <a:buFont typeface="Arial" charset="0"/>
              <a:buChar char="■"/>
              <a:defRPr/>
            </a:pPr>
            <a:r>
              <a:rPr lang="en-US" altLang="en-US" sz="2400" dirty="0"/>
              <a:t>Parent Child Interaction Therapy (PCIT)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75000"/>
              <a:buFont typeface="Arial" charset="0"/>
              <a:buChar char="■"/>
              <a:defRPr/>
            </a:pPr>
            <a:r>
              <a:rPr lang="en-US" altLang="en-US" sz="2400" dirty="0"/>
              <a:t>Project SafeCare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75000"/>
              <a:buFont typeface="Arial" charset="0"/>
              <a:buChar char="■"/>
              <a:defRPr/>
            </a:pPr>
            <a:r>
              <a:rPr lang="en-US" altLang="en-US" sz="2400" dirty="0"/>
              <a:t>Seeking Safety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75000"/>
              <a:buFont typeface="Arial" charset="0"/>
              <a:buChar char="■"/>
              <a:defRPr/>
            </a:pPr>
            <a:r>
              <a:rPr lang="en-US" altLang="en-US" sz="2400" dirty="0"/>
              <a:t>The Incredible Years (TIY) Series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75000"/>
              <a:buFont typeface="Arial" charset="0"/>
              <a:buChar char="■"/>
              <a:defRPr/>
            </a:pPr>
            <a:r>
              <a:rPr lang="en-US" altLang="en-US" sz="2400" dirty="0"/>
              <a:t>Trauma-Focused Cognitive-Behavioral Therapy (TF-CBT)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75000"/>
              <a:buFont typeface="Arial" charset="0"/>
              <a:buChar char="■"/>
              <a:defRPr/>
            </a:pPr>
            <a:r>
              <a:rPr lang="en-US" altLang="en-US" sz="2400" dirty="0"/>
              <a:t>Triple P – Positive Parenting Program</a:t>
            </a:r>
          </a:p>
        </p:txBody>
      </p:sp>
    </p:spTree>
    <p:extLst>
      <p:ext uri="{BB962C8B-B14F-4D97-AF65-F5344CB8AC3E}">
        <p14:creationId xmlns:p14="http://schemas.microsoft.com/office/powerpoint/2010/main" val="3545587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A75D-E9DE-3984-8ED4-1A9A491D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Trauma-Focused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48DBF-8D12-218F-25AA-CA99BC4F7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Parent-Child Interaction Therapy (PCIT)</a:t>
            </a:r>
          </a:p>
          <a:p>
            <a:pPr lvl="1"/>
            <a:r>
              <a:rPr lang="en-US" sz="2000" dirty="0"/>
              <a:t>Evidence-based approach originally intended to treat disruptive behavior problems in children age 2.5 to 7 years</a:t>
            </a:r>
          </a:p>
          <a:p>
            <a:pPr lvl="1"/>
            <a:r>
              <a:rPr lang="en-US" sz="2000" dirty="0"/>
              <a:t>Targets caregiver-child relationship</a:t>
            </a:r>
          </a:p>
          <a:p>
            <a:pPr lvl="1"/>
            <a:r>
              <a:rPr lang="en-US" sz="2000" dirty="0"/>
              <a:t>Teaches parents skills to improve their relationship with their children (Child Directed Interaction) </a:t>
            </a:r>
            <a:endParaRPr lang="en-US" sz="2400" dirty="0"/>
          </a:p>
          <a:p>
            <a:pPr lvl="1"/>
            <a:r>
              <a:rPr lang="en-US" sz="2000" dirty="0"/>
              <a:t>Teaches positive parenting and appropriate and safe discipline skills (Parent Directed Interaction) </a:t>
            </a:r>
          </a:p>
          <a:p>
            <a:pPr lvl="1"/>
            <a:r>
              <a:rPr lang="en-US" sz="2000" dirty="0"/>
              <a:t>Short-term, but NOT time-limited</a:t>
            </a:r>
          </a:p>
          <a:p>
            <a:pPr lvl="2"/>
            <a:r>
              <a:rPr lang="en-US" sz="1800" dirty="0"/>
              <a:t>12 to 14 sessions on average</a:t>
            </a:r>
          </a:p>
          <a:p>
            <a:pPr lvl="1"/>
            <a:endParaRPr lang="en-US" sz="2000" dirty="0"/>
          </a:p>
          <a:p>
            <a:pPr lvl="1"/>
            <a:endParaRPr lang="en-US" alt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94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A75D-E9DE-3984-8ED4-1A9A491D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Trauma-Focused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48DBF-8D12-218F-25AA-CA99BC4F7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Trauma-Focused Cognitive-Behavioral Therapy (TF-CBT)</a:t>
            </a:r>
          </a:p>
          <a:p>
            <a:pPr lvl="1"/>
            <a:r>
              <a:rPr lang="en-US" sz="2000" dirty="0"/>
              <a:t>Evidence-based and evidence supported </a:t>
            </a:r>
          </a:p>
          <a:p>
            <a:pPr lvl="1"/>
            <a:r>
              <a:rPr lang="en-US" sz="2000" dirty="0"/>
              <a:t>Conjoint child and parent psychotherapy model</a:t>
            </a:r>
          </a:p>
          <a:p>
            <a:pPr lvl="1"/>
            <a:r>
              <a:rPr lang="en-US" sz="2000" dirty="0"/>
              <a:t>Effective with children age 3 to 18 years</a:t>
            </a:r>
          </a:p>
          <a:p>
            <a:pPr lvl="2"/>
            <a:r>
              <a:rPr lang="en-US" sz="1800" dirty="0"/>
              <a:t>Experiencing significant emotional and behavioral difficulties related to traumatic life events</a:t>
            </a:r>
          </a:p>
          <a:p>
            <a:pPr lvl="1"/>
            <a:r>
              <a:rPr lang="en-US" sz="2000" dirty="0"/>
              <a:t>Component-based treatment protocol </a:t>
            </a:r>
          </a:p>
          <a:p>
            <a:pPr lvl="1"/>
            <a:r>
              <a:rPr lang="en-US" sz="2000" dirty="0"/>
              <a:t>Time limited, structured approach</a:t>
            </a:r>
          </a:p>
          <a:p>
            <a:pPr lvl="1"/>
            <a:r>
              <a:rPr lang="en-US" sz="2000" dirty="0"/>
              <a:t>Usually completed within 12-20 sessions</a:t>
            </a:r>
          </a:p>
          <a:p>
            <a:endParaRPr lang="en-US" alt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536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7E89-87B5-5F24-5462-45346748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Trauma-Focused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5FF38-A6D7-69EE-296B-9594AF1CD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Very important to…</a:t>
            </a:r>
          </a:p>
          <a:p>
            <a:pPr lvl="1"/>
            <a:r>
              <a:rPr lang="en-US" sz="2000" dirty="0"/>
              <a:t>Identify trauma reminders</a:t>
            </a:r>
          </a:p>
          <a:p>
            <a:pPr lvl="2"/>
            <a:r>
              <a:rPr lang="en-US" sz="1800" dirty="0"/>
              <a:t>AKA Triggers</a:t>
            </a:r>
          </a:p>
          <a:p>
            <a:pPr lvl="2"/>
            <a:r>
              <a:rPr lang="en-US" altLang="en-US" sz="1800" dirty="0"/>
              <a:t>Person, place, thing, situation, internal state, song, smell, etc. </a:t>
            </a:r>
          </a:p>
          <a:p>
            <a:pPr lvl="3"/>
            <a:r>
              <a:rPr lang="en-US" altLang="en-US" sz="1600" dirty="0"/>
              <a:t>Internal or external</a:t>
            </a:r>
          </a:p>
          <a:p>
            <a:pPr lvl="2"/>
            <a:r>
              <a:rPr lang="en-US" altLang="en-US" sz="1800" dirty="0"/>
              <a:t>Recognizing connections between triggers and trauma responses is </a:t>
            </a:r>
            <a:r>
              <a:rPr lang="en-US" altLang="en-US" sz="1800" dirty="0">
                <a:solidFill>
                  <a:srgbClr val="00B050"/>
                </a:solidFill>
              </a:rPr>
              <a:t>CRITICAL</a:t>
            </a:r>
            <a:r>
              <a:rPr lang="en-US" altLang="en-US" sz="1800" dirty="0"/>
              <a:t> to effective treatment </a:t>
            </a:r>
          </a:p>
          <a:p>
            <a:pPr lvl="1"/>
            <a:r>
              <a:rPr lang="en-US" altLang="en-US" sz="2000" dirty="0"/>
              <a:t>Provide trust and support!</a:t>
            </a:r>
          </a:p>
          <a:p>
            <a:pPr lvl="1"/>
            <a:endParaRPr lang="en-US" alt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782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B471-2E07-3441-A43C-5B49416A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Referrals and Resources</a:t>
            </a:r>
          </a:p>
        </p:txBody>
      </p:sp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6CE82B1D-6497-D967-2CAF-014E81E39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225037" y="1530499"/>
            <a:ext cx="4133602" cy="315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9">
            <a:extLst>
              <a:ext uri="{FF2B5EF4-FFF2-40B4-BE49-F238E27FC236}">
                <a16:creationId xmlns:a16="http://schemas.microsoft.com/office/drawing/2014/main" id="{2DEFD4B8-E58D-4D01-721C-9D3E6F3FB57A}"/>
              </a:ext>
            </a:extLst>
          </p:cNvPr>
          <p:cNvGrpSpPr>
            <a:grpSpLocks/>
          </p:cNvGrpSpPr>
          <p:nvPr/>
        </p:nvGrpSpPr>
        <p:grpSpPr bwMode="auto">
          <a:xfrm>
            <a:off x="1962266" y="4735847"/>
            <a:ext cx="7785100" cy="1023938"/>
            <a:chOff x="633506" y="1939642"/>
            <a:chExt cx="7784780" cy="1024922"/>
          </a:xfrm>
          <a:solidFill>
            <a:schemeClr val="tx1"/>
          </a:solidFill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30938B-2A82-A038-5916-4EAE7A56B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878" y="2359943"/>
              <a:ext cx="6564408" cy="5764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BCD9913F-C7D2-ED40-A8CB-8DBCDBAB5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06" y="1939642"/>
              <a:ext cx="1144496" cy="10249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>
            <a:extLst>
              <a:ext uri="{FF2B5EF4-FFF2-40B4-BE49-F238E27FC236}">
                <a16:creationId xmlns:a16="http://schemas.microsoft.com/office/drawing/2014/main" id="{DD69B087-E390-F07B-DFEC-678BDAC86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30" y="2389783"/>
            <a:ext cx="6220689" cy="15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450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12C44-2327-CA9B-916E-4FD6A400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Where do I find information about EBTs for Trauma?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4A997-ADBC-61E3-4A2E-57D181C4F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233534"/>
            <a:ext cx="9834982" cy="4014865"/>
          </a:xfrm>
        </p:spPr>
        <p:txBody>
          <a:bodyPr>
            <a:normAutofit/>
          </a:bodyPr>
          <a:lstStyle/>
          <a:p>
            <a:r>
              <a:rPr lang="en-US" sz="2400" dirty="0"/>
              <a:t>www.nctsn.org </a:t>
            </a:r>
          </a:p>
          <a:p>
            <a:r>
              <a:rPr lang="en-US" sz="2400" dirty="0"/>
              <a:t>http://www.nctsn.org/resources/topics/treatments-that-work/promising-practices </a:t>
            </a:r>
          </a:p>
          <a:p>
            <a:r>
              <a:rPr lang="en-US" sz="2400" dirty="0"/>
              <a:t>https://www.childwelfare.gov/pubs/guide2011/guide.pdf </a:t>
            </a:r>
          </a:p>
          <a:p>
            <a:r>
              <a:rPr lang="en-US" sz="2400" dirty="0"/>
              <a:t>http://www.cebc4cw.org/ (California evidence-based clearinghouse)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3395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D45AC-A704-8645-6889-214660F2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E6A8A-BDFC-0D8F-2CDA-7D877062B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18663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E7CF-CF0C-CC2A-7C75-FBA634845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D797F-D8E4-8DAA-7337-9E3C50CD8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American Psychiatric Association. (2013). </a:t>
            </a:r>
            <a:r>
              <a:rPr lang="en-US" i="1" dirty="0"/>
              <a:t>Diagnostic and statistical manual of mental disorders</a:t>
            </a:r>
            <a:r>
              <a:rPr lang="en-US" dirty="0"/>
              <a:t> (5th ed.). https://doi-org.ezproxy.frederick.edu/10.1176/appi.books.9780890425596</a:t>
            </a:r>
          </a:p>
          <a:p>
            <a:r>
              <a:rPr lang="en-US" dirty="0"/>
              <a:t>Finkelhor D, Turner H, Ormrod R, Hamby SL. Violence, abuse, and crime exposure in a national sample of children and youth. Pediatrics. 2009 Nov;124(5):1411-23. doi: 10.1542/peds.2009-0467. Epub 2009 Oct 5. PMID: 19805459.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Finkelhor, D. Turner, H.A., Shattuck, A., &amp; Hamby, S.L. (2013). Violence, crime, and abuse exposure in a national sample of children and youth: An Update. </a:t>
            </a:r>
            <a:r>
              <a:rPr lang="en-US" altLang="en-US" i="1" dirty="0">
                <a:ea typeface="ＭＳ Ｐゴシック" panose="020B0600070205080204" pitchFamily="34" charset="-128"/>
              </a:rPr>
              <a:t>JAMA Pediatrics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167</a:t>
            </a:r>
            <a:r>
              <a:rPr lang="en-US" altLang="en-US" dirty="0">
                <a:ea typeface="ＭＳ Ｐゴシック" panose="020B0600070205080204" pitchFamily="34" charset="-128"/>
              </a:rPr>
              <a:t>(7), 614-621.</a:t>
            </a:r>
            <a:endParaRPr lang="en-US" dirty="0"/>
          </a:p>
          <a:p>
            <a:r>
              <a:rPr lang="en-US" dirty="0"/>
              <a:t>Lai, B. S., Osborne, M. C., Lee, N., Self-Brown, S., Esnard, A. M., &amp; Kelley, M. L. (2018). Trauma-informed schools: Child disaster exposure, community violence and somatic symptoms. </a:t>
            </a:r>
            <a:r>
              <a:rPr lang="en-US" i="1" dirty="0"/>
              <a:t>Journal of affective disorders</a:t>
            </a:r>
            <a:r>
              <a:rPr lang="en-US" dirty="0"/>
              <a:t>, </a:t>
            </a:r>
            <a:r>
              <a:rPr lang="en-US" i="1" dirty="0"/>
              <a:t>238</a:t>
            </a:r>
            <a:r>
              <a:rPr lang="en-US" dirty="0"/>
              <a:t>, 586–592. https://doi.org/10.1016/j.jad.2018.05.062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59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A8E89-A8F1-EBDC-C9B5-E01077FB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6D036-5F53-A8EF-6B9C-94BE9571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Scheeringa, M. S., Peebles, C. D., Cook, C. A., &amp; Zeanah, C. H. (2001). Toward establishing procedural, criterion, and discriminant validity for PTSD in early childhood. </a:t>
            </a:r>
            <a:r>
              <a:rPr lang="en-US" i="1" dirty="0"/>
              <a:t>Journal of the American Academy of Child &amp; Adolescent Psychiatry</a:t>
            </a:r>
            <a:r>
              <a:rPr lang="en-US" dirty="0"/>
              <a:t>, </a:t>
            </a:r>
            <a:r>
              <a:rPr lang="en-US" i="1" dirty="0"/>
              <a:t>40</a:t>
            </a:r>
            <a:r>
              <a:rPr lang="en-US" dirty="0"/>
              <a:t>(1), 52-60.</a:t>
            </a:r>
          </a:p>
          <a:p>
            <a:r>
              <a:rPr lang="en-US" dirty="0"/>
              <a:t>Scheeringa, M. S., &amp; Zeanah, C. H. (1995). Symptom expression and trauma variables in children under 48 months of age. </a:t>
            </a:r>
            <a:r>
              <a:rPr lang="en-US" i="1" dirty="0"/>
              <a:t>Infant mental health journal</a:t>
            </a:r>
            <a:r>
              <a:rPr lang="en-US" dirty="0"/>
              <a:t>, </a:t>
            </a:r>
            <a:r>
              <a:rPr lang="en-US" i="1" dirty="0"/>
              <a:t>16</a:t>
            </a:r>
            <a:r>
              <a:rPr lang="en-US" dirty="0"/>
              <a:t>(4), 259-270.</a:t>
            </a:r>
          </a:p>
          <a:p>
            <a:r>
              <a:rPr lang="en-US" dirty="0"/>
              <a:t>Scheeringa, M. S., Zeanah, C. H., Drell, M. J., &amp; Larrieu, J. A. (1995). Two approaches to the diagnosis of posttraumatic stress disorder in infancy and early childhood. </a:t>
            </a:r>
            <a:r>
              <a:rPr lang="en-US" i="1" dirty="0"/>
              <a:t>Journal of the American Academy of Child &amp; Adolescent Psychiatry</a:t>
            </a:r>
            <a:r>
              <a:rPr lang="en-US" dirty="0"/>
              <a:t>, </a:t>
            </a:r>
            <a:r>
              <a:rPr lang="en-US" i="1" dirty="0"/>
              <a:t>34</a:t>
            </a:r>
            <a:r>
              <a:rPr lang="en-US" dirty="0"/>
              <a:t>(2), 191-200.</a:t>
            </a:r>
          </a:p>
        </p:txBody>
      </p:sp>
    </p:spTree>
    <p:extLst>
      <p:ext uri="{BB962C8B-B14F-4D97-AF65-F5344CB8AC3E}">
        <p14:creationId xmlns:p14="http://schemas.microsoft.com/office/powerpoint/2010/main" val="189682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616D-7C1F-9D85-8CF7-D8A89EEF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Trauma?</a:t>
            </a:r>
          </a:p>
        </p:txBody>
      </p:sp>
    </p:spTree>
    <p:extLst>
      <p:ext uri="{BB962C8B-B14F-4D97-AF65-F5344CB8AC3E}">
        <p14:creationId xmlns:p14="http://schemas.microsoft.com/office/powerpoint/2010/main" val="8454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5003-3BB5-4B58-3D3B-9CDE212C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Posttraumatic Stress Disorder (PTSD)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84F7-6B8E-3248-547B-5F9FA8685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83586"/>
            <a:ext cx="8946541" cy="4941501"/>
          </a:xfrm>
        </p:spPr>
        <p:txBody>
          <a:bodyPr>
            <a:noAutofit/>
          </a:bodyPr>
          <a:lstStyle/>
          <a:p>
            <a:r>
              <a:rPr lang="en-US" dirty="0"/>
              <a:t>Exposure to a traumatic event </a:t>
            </a:r>
          </a:p>
          <a:p>
            <a:r>
              <a:rPr lang="en-US" dirty="0"/>
              <a:t>Re-experiencing (1 or more) </a:t>
            </a:r>
          </a:p>
          <a:p>
            <a:pPr lvl="1"/>
            <a:r>
              <a:rPr lang="en-US" dirty="0"/>
              <a:t>Distressing dreams, memories, thoughts, physiological reactivity, intense psychological distress </a:t>
            </a:r>
          </a:p>
          <a:p>
            <a:r>
              <a:rPr lang="en-US" dirty="0"/>
              <a:t>Avoidance (3 of more)</a:t>
            </a:r>
          </a:p>
          <a:p>
            <a:pPr lvl="1"/>
            <a:r>
              <a:rPr lang="en-US" dirty="0"/>
              <a:t>Places, people, activities</a:t>
            </a:r>
          </a:p>
          <a:p>
            <a:pPr lvl="1"/>
            <a:r>
              <a:rPr lang="en-US" dirty="0"/>
              <a:t>Trauma-related thoughts and feelings </a:t>
            </a:r>
          </a:p>
          <a:p>
            <a:r>
              <a:rPr lang="en-US" dirty="0"/>
              <a:t>Increased arousal (2 or more)</a:t>
            </a:r>
          </a:p>
          <a:p>
            <a:pPr lvl="1"/>
            <a:r>
              <a:rPr lang="en-US" dirty="0"/>
              <a:t>Difficulty sleeping, irritability, trouble concentrating, hypervigilance, exaggerated startle </a:t>
            </a:r>
          </a:p>
          <a:p>
            <a:r>
              <a:rPr lang="en-US" dirty="0"/>
              <a:t>Symptom duration for more than 1 month </a:t>
            </a:r>
          </a:p>
          <a:p>
            <a:r>
              <a:rPr lang="en-US" dirty="0"/>
              <a:t>Causes clinically significant distress or impairment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7E9D24-CFC4-9227-49DB-211AFCEE5D98}"/>
              </a:ext>
            </a:extLst>
          </p:cNvPr>
          <p:cNvSpPr txBox="1"/>
          <p:nvPr/>
        </p:nvSpPr>
        <p:spPr>
          <a:xfrm>
            <a:off x="10049853" y="587906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(APA, 2013)</a:t>
            </a:r>
          </a:p>
        </p:txBody>
      </p:sp>
    </p:spTree>
    <p:extLst>
      <p:ext uri="{BB962C8B-B14F-4D97-AF65-F5344CB8AC3E}">
        <p14:creationId xmlns:p14="http://schemas.microsoft.com/office/powerpoint/2010/main" val="33133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CA7C-F69A-707C-E197-2DE973B2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Potentially Traumatic Events</a:t>
            </a:r>
          </a:p>
        </p:txBody>
      </p:sp>
      <p:pic>
        <p:nvPicPr>
          <p:cNvPr id="4" name="Diagram 5">
            <a:extLst>
              <a:ext uri="{FF2B5EF4-FFF2-40B4-BE49-F238E27FC236}">
                <a16:creationId xmlns:a16="http://schemas.microsoft.com/office/drawing/2014/main" id="{E47CB2EF-B254-C03E-9815-927AAE8B49F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388782"/>
            <a:ext cx="8712200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97C4A5-7509-74AD-65E4-05289C8D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Trajectories of Traumatic Stress</a:t>
            </a:r>
          </a:p>
        </p:txBody>
      </p:sp>
    </p:spTree>
    <p:extLst>
      <p:ext uri="{BB962C8B-B14F-4D97-AF65-F5344CB8AC3E}">
        <p14:creationId xmlns:p14="http://schemas.microsoft.com/office/powerpoint/2010/main" val="5978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89FD-13DC-AFA1-5BB0-7F4CFFE3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Trajectories of Traumatic Stress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2976491-CA4E-A4CF-2A85-FC33598FDA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332" y="1379694"/>
            <a:ext cx="6877336" cy="458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7B02D8-FC01-0D05-374B-2D15527D904E}"/>
              </a:ext>
            </a:extLst>
          </p:cNvPr>
          <p:cNvSpPr/>
          <p:nvPr/>
        </p:nvSpPr>
        <p:spPr>
          <a:xfrm>
            <a:off x="6349042" y="6176100"/>
            <a:ext cx="5391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Source Sans Pro"/>
              </a:rPr>
              <a:t>(Lai, Beaulieu, Ogokeh, Tiwari, Self-Brown, 2016) 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148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8B93-D761-BF78-AF72-60B4A606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Trauma on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796F9-5E0A-4446-91DB-297AE57E8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346216"/>
            <a:ext cx="8946541" cy="4195481"/>
          </a:xfrm>
        </p:spPr>
        <p:txBody>
          <a:bodyPr>
            <a:normAutofit/>
          </a:bodyPr>
          <a:lstStyle/>
          <a:p>
            <a:pPr marL="274320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Prolonged, sustained distress and impairment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trauma reactions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355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5BBD-4480-D46B-E579-3FA27291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Trauma on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720B6-DCAF-47F2-004E-5E71E6BF9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164093"/>
            <a:ext cx="4396339" cy="4195763"/>
          </a:xfrm>
        </p:spPr>
        <p:txBody>
          <a:bodyPr>
            <a:normAutofit/>
          </a:bodyPr>
          <a:lstStyle/>
          <a:p>
            <a:pPr marL="274320">
              <a:defRPr/>
            </a:pPr>
            <a:r>
              <a:rPr lang="en-US" sz="2000" dirty="0"/>
              <a:t>Affect</a:t>
            </a:r>
          </a:p>
          <a:p>
            <a:pPr marL="274320">
              <a:defRPr/>
            </a:pPr>
            <a:r>
              <a:rPr lang="en-US" sz="2000" dirty="0"/>
              <a:t>Behavior</a:t>
            </a:r>
          </a:p>
          <a:p>
            <a:pPr marL="274320">
              <a:defRPr/>
            </a:pPr>
            <a:r>
              <a:rPr lang="en-US" sz="2000" dirty="0"/>
              <a:t>Biology</a:t>
            </a:r>
          </a:p>
          <a:p>
            <a:pPr marL="274320">
              <a:defRPr/>
            </a:pPr>
            <a:r>
              <a:rPr lang="en-US" sz="2000" dirty="0"/>
              <a:t>Cognitive</a:t>
            </a:r>
          </a:p>
          <a:p>
            <a:pPr marL="274320">
              <a:defRPr/>
            </a:pPr>
            <a:r>
              <a:rPr lang="en-US" sz="2000" dirty="0"/>
              <a:t>Social</a:t>
            </a:r>
          </a:p>
          <a:p>
            <a:pPr marL="274320">
              <a:defRPr/>
            </a:pPr>
            <a:r>
              <a:rPr lang="en-US" sz="2000" dirty="0"/>
              <a:t>School</a:t>
            </a:r>
          </a:p>
        </p:txBody>
      </p:sp>
      <p:pic>
        <p:nvPicPr>
          <p:cNvPr id="5" name="Picture 5" descr="teenage-depression-test-264x264.jpg">
            <a:extLst>
              <a:ext uri="{FF2B5EF4-FFF2-40B4-BE49-F238E27FC236}">
                <a16:creationId xmlns:a16="http://schemas.microsoft.com/office/drawing/2014/main" id="{8A8DBED5-8849-72D1-B399-6BC5A9C4CA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17" y="1656428"/>
            <a:ext cx="4012868" cy="401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233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{AF6F0325-596D-954D-A223-A338E55619D8}tf10001062</Template>
  <TotalTime>1287</TotalTime>
  <Words>1725</Words>
  <Application>Microsoft Office PowerPoint</Application>
  <PresentationFormat>Widescreen</PresentationFormat>
  <Paragraphs>205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Calibri</vt:lpstr>
      <vt:lpstr>Century Gothic</vt:lpstr>
      <vt:lpstr>Source Sans Pro</vt:lpstr>
      <vt:lpstr>Wingdings</vt:lpstr>
      <vt:lpstr>Wingdings 2</vt:lpstr>
      <vt:lpstr>Wingdings 3</vt:lpstr>
      <vt:lpstr>Ion</vt:lpstr>
      <vt:lpstr>The 3 T’s of Trauma: Trajectory, Treatment, and Trust</vt:lpstr>
      <vt:lpstr>Overview</vt:lpstr>
      <vt:lpstr>What is Trauma?</vt:lpstr>
      <vt:lpstr>Posttraumatic Stress Disorder (PTSD)</vt:lpstr>
      <vt:lpstr>Potentially Traumatic Events</vt:lpstr>
      <vt:lpstr>Trajectories of Traumatic Stress</vt:lpstr>
      <vt:lpstr>Trajectories of Traumatic Stress</vt:lpstr>
      <vt:lpstr>Impact of Trauma on Mental Health</vt:lpstr>
      <vt:lpstr>Impact of Trauma on Mental Health</vt:lpstr>
      <vt:lpstr>Impact of Trauma on Mental Health</vt:lpstr>
      <vt:lpstr>Impact of Trauma on Youth</vt:lpstr>
      <vt:lpstr>Impact of Trauma on Youth</vt:lpstr>
      <vt:lpstr>Trauma Symptoms by Age</vt:lpstr>
      <vt:lpstr>Trauma Symptoms by Age</vt:lpstr>
      <vt:lpstr>PTSD and Young Children</vt:lpstr>
      <vt:lpstr>Trauma-Focused Treatments</vt:lpstr>
      <vt:lpstr>Trauma INFORMED vs Trauma SPECIFIC</vt:lpstr>
      <vt:lpstr>Trauma INFORMED vs Trauma SPECIFIC</vt:lpstr>
      <vt:lpstr>Trauma-Focused Treatments</vt:lpstr>
      <vt:lpstr>Trauma-Focused Treatments</vt:lpstr>
      <vt:lpstr>Trauma-Focused Treatments</vt:lpstr>
      <vt:lpstr>Trauma-Focused Treatments</vt:lpstr>
      <vt:lpstr>Trauma-Focused Treatments</vt:lpstr>
      <vt:lpstr>Trauma-Focused Treatments</vt:lpstr>
      <vt:lpstr>Referrals and Resources</vt:lpstr>
      <vt:lpstr>Where do I find information about EBTs for Trauma?</vt:lpstr>
      <vt:lpstr>Questions?</vt:lpstr>
      <vt:lpstr>References</vt:lpstr>
      <vt:lpstr>References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 T’s of Trauma: Trajectory, Treatment, and Trust</dc:title>
  <dc:creator>Staci Schield</dc:creator>
  <cp:lastModifiedBy>Brown, Shanna</cp:lastModifiedBy>
  <cp:revision>37</cp:revision>
  <dcterms:created xsi:type="dcterms:W3CDTF">2022-04-18T14:32:17Z</dcterms:created>
  <dcterms:modified xsi:type="dcterms:W3CDTF">2022-05-10T19:47:49Z</dcterms:modified>
</cp:coreProperties>
</file>