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43"/>
  </p:notesMasterIdLst>
  <p:sldIdLst>
    <p:sldId id="322" r:id="rId2"/>
    <p:sldId id="324" r:id="rId3"/>
    <p:sldId id="327" r:id="rId4"/>
    <p:sldId id="344" r:id="rId5"/>
    <p:sldId id="350" r:id="rId6"/>
    <p:sldId id="349" r:id="rId7"/>
    <p:sldId id="348" r:id="rId8"/>
    <p:sldId id="347" r:id="rId9"/>
    <p:sldId id="346" r:id="rId10"/>
    <p:sldId id="354" r:id="rId11"/>
    <p:sldId id="353" r:id="rId12"/>
    <p:sldId id="352" r:id="rId13"/>
    <p:sldId id="351" r:id="rId14"/>
    <p:sldId id="345" r:id="rId15"/>
    <p:sldId id="357" r:id="rId16"/>
    <p:sldId id="356" r:id="rId17"/>
    <p:sldId id="355" r:id="rId18"/>
    <p:sldId id="360" r:id="rId19"/>
    <p:sldId id="359" r:id="rId20"/>
    <p:sldId id="363" r:id="rId21"/>
    <p:sldId id="362" r:id="rId22"/>
    <p:sldId id="361" r:id="rId23"/>
    <p:sldId id="358" r:id="rId24"/>
    <p:sldId id="366" r:id="rId25"/>
    <p:sldId id="367" r:id="rId26"/>
    <p:sldId id="365" r:id="rId27"/>
    <p:sldId id="364" r:id="rId28"/>
    <p:sldId id="370" r:id="rId29"/>
    <p:sldId id="369" r:id="rId30"/>
    <p:sldId id="368" r:id="rId31"/>
    <p:sldId id="373" r:id="rId32"/>
    <p:sldId id="372" r:id="rId33"/>
    <p:sldId id="371" r:id="rId34"/>
    <p:sldId id="378" r:id="rId35"/>
    <p:sldId id="377" r:id="rId36"/>
    <p:sldId id="376" r:id="rId37"/>
    <p:sldId id="375" r:id="rId38"/>
    <p:sldId id="379" r:id="rId39"/>
    <p:sldId id="323" r:id="rId40"/>
    <p:sldId id="380" r:id="rId41"/>
    <p:sldId id="325"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Roboto" panose="02000000000000000000" pitchFamily="2" charset="0"/>
      <p:regular r:id="rId52"/>
      <p:bold r:id="rId53"/>
      <p:italic r:id="rId54"/>
      <p:boldItalic r:id="rId55"/>
    </p:embeddedFont>
    <p:embeddedFont>
      <p:font typeface="Roboto Condensed" panose="02000000000000000000" pitchFamily="2" charset="0"/>
      <p:regular r:id="rId56"/>
      <p:bold r:id="rId57"/>
      <p:italic r:id="rId58"/>
      <p:boldItalic r:id="rId59"/>
    </p:embeddedFont>
    <p:embeddedFont>
      <p:font typeface="Roboto Condensed Light" panose="02000000000000000000" pitchFamily="2" charset="0"/>
      <p:regular r:id="rId60"/>
      <p:bold r:id="rId61"/>
      <p:italic r:id="rId62"/>
      <p:boldItalic r:id="rId63"/>
    </p:embeddedFont>
    <p:embeddedFont>
      <p:font typeface="Roboto Medium" panose="02000000000000000000"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76498-E54E-4A36-83E9-190C8A2B72B5}">
  <a:tblStyle styleId="{16D76498-E54E-4A36-83E9-190C8A2B72B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030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ullet Slide - Template 2">
  <p:cSld name="TITLE_AND_BODY_2">
    <p:spTree>
      <p:nvGrpSpPr>
        <p:cNvPr id="1" name="Shape 22"/>
        <p:cNvGrpSpPr/>
        <p:nvPr/>
      </p:nvGrpSpPr>
      <p:grpSpPr>
        <a:xfrm>
          <a:off x="0" y="0"/>
          <a:ext cx="0" cy="0"/>
          <a:chOff x="0" y="0"/>
          <a:chExt cx="0" cy="0"/>
        </a:xfrm>
      </p:grpSpPr>
      <p:sp>
        <p:nvSpPr>
          <p:cNvPr id="23" name="Google Shape;23;p4"/>
          <p:cNvSpPr/>
          <p:nvPr/>
        </p:nvSpPr>
        <p:spPr>
          <a:xfrm>
            <a:off x="-5700" y="5375"/>
            <a:ext cx="68256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p:nvPr/>
        </p:nvSpPr>
        <p:spPr>
          <a:xfrm>
            <a:off x="6890400" y="5375"/>
            <a:ext cx="2259300" cy="11430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26" name="Google Shape;26;p4"/>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4"/>
          <p:cNvSpPr txBox="1">
            <a:spLocks noGrp="1"/>
          </p:cNvSpPr>
          <p:nvPr>
            <p:ph type="body" idx="1"/>
          </p:nvPr>
        </p:nvSpPr>
        <p:spPr>
          <a:xfrm>
            <a:off x="457200" y="1622975"/>
            <a:ext cx="8229600" cy="4320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1pPr>
            <a:lvl2pPr marL="914400" lvl="1"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2pPr>
            <a:lvl3pPr marL="1371600" lvl="2"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3pPr>
            <a:lvl4pPr marL="1828800" lvl="3"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4pPr>
            <a:lvl5pPr marL="2286000" lvl="4"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5pPr>
            <a:lvl6pPr marL="2743200" lvl="5"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6pPr>
            <a:lvl7pPr marL="3200400" lvl="6"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7pPr>
            <a:lvl8pPr marL="3657600" lvl="7"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8pPr>
            <a:lvl9pPr marL="4114800" lvl="8" indent="-355600" algn="l">
              <a:lnSpc>
                <a:spcPct val="115000"/>
              </a:lnSpc>
              <a:spcBef>
                <a:spcPts val="1200"/>
              </a:spcBef>
              <a:spcAft>
                <a:spcPts val="120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9pPr>
          </a:lstStyle>
          <a:p>
            <a:endParaRPr/>
          </a:p>
        </p:txBody>
      </p:sp>
      <p:pic>
        <p:nvPicPr>
          <p:cNvPr id="28" name="Google Shape;28;p4"/>
          <p:cNvPicPr preferRelativeResize="0"/>
          <p:nvPr/>
        </p:nvPicPr>
        <p:blipFill rotWithShape="1">
          <a:blip r:embed="rId2">
            <a:alphaModFix/>
          </a:blip>
          <a:srcRect/>
          <a:stretch/>
        </p:blipFill>
        <p:spPr>
          <a:xfrm>
            <a:off x="7193293" y="331215"/>
            <a:ext cx="1645918" cy="5630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Slide - Template 4">
  <p:cSld name="TITLE_AND_BODY_2_2">
    <p:spTree>
      <p:nvGrpSpPr>
        <p:cNvPr id="1" name="Shape 65"/>
        <p:cNvGrpSpPr/>
        <p:nvPr/>
      </p:nvGrpSpPr>
      <p:grpSpPr>
        <a:xfrm>
          <a:off x="0" y="0"/>
          <a:ext cx="0" cy="0"/>
          <a:chOff x="0" y="0"/>
          <a:chExt cx="0" cy="0"/>
        </a:xfrm>
      </p:grpSpPr>
      <p:sp>
        <p:nvSpPr>
          <p:cNvPr id="66" name="Google Shape;66;p10"/>
          <p:cNvSpPr/>
          <p:nvPr/>
        </p:nvSpPr>
        <p:spPr>
          <a:xfrm>
            <a:off x="-5700" y="5375"/>
            <a:ext cx="68256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0"/>
          <p:cNvSpPr/>
          <p:nvPr/>
        </p:nvSpPr>
        <p:spPr>
          <a:xfrm>
            <a:off x="6890400" y="5375"/>
            <a:ext cx="2259300" cy="11430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0"/>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69" name="Google Shape;69;p10"/>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0"/>
          <p:cNvPicPr preferRelativeResize="0"/>
          <p:nvPr/>
        </p:nvPicPr>
        <p:blipFill rotWithShape="1">
          <a:blip r:embed="rId2">
            <a:alphaModFix/>
          </a:blip>
          <a:srcRect/>
          <a:stretch/>
        </p:blipFill>
        <p:spPr>
          <a:xfrm>
            <a:off x="7193293" y="331215"/>
            <a:ext cx="1645918" cy="5630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Template 2">
  <p:cSld name="TITLE_1_1">
    <p:spTree>
      <p:nvGrpSpPr>
        <p:cNvPr id="1" name="Shape 77"/>
        <p:cNvGrpSpPr/>
        <p:nvPr/>
      </p:nvGrpSpPr>
      <p:grpSpPr>
        <a:xfrm>
          <a:off x="0" y="0"/>
          <a:ext cx="0" cy="0"/>
          <a:chOff x="0" y="0"/>
          <a:chExt cx="0" cy="0"/>
        </a:xfrm>
      </p:grpSpPr>
      <p:sp>
        <p:nvSpPr>
          <p:cNvPr id="78" name="Google Shape;78;p13"/>
          <p:cNvSpPr/>
          <p:nvPr/>
        </p:nvSpPr>
        <p:spPr>
          <a:xfrm>
            <a:off x="4181475" y="5400675"/>
            <a:ext cx="4962600" cy="1457400"/>
          </a:xfrm>
          <a:prstGeom prst="rect">
            <a:avLst/>
          </a:prstGeom>
          <a:solidFill>
            <a:srgbClr val="0A2C56"/>
          </a:solidFill>
          <a:ln w="19050"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9" name="Google Shape;79;p13"/>
          <p:cNvSpPr/>
          <p:nvPr/>
        </p:nvSpPr>
        <p:spPr>
          <a:xfrm>
            <a:off x="150" y="5400600"/>
            <a:ext cx="4352700" cy="14574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0" name="Google Shape;80;p13"/>
          <p:cNvSpPr txBox="1">
            <a:spLocks noGrp="1"/>
          </p:cNvSpPr>
          <p:nvPr>
            <p:ph type="ctrTitle"/>
          </p:nvPr>
        </p:nvSpPr>
        <p:spPr>
          <a:xfrm>
            <a:off x="2127450" y="2983375"/>
            <a:ext cx="4889100" cy="43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3300"/>
              <a:buFont typeface="Roboto Condensed"/>
              <a:buNone/>
              <a:defRPr sz="33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5200"/>
              <a:buNone/>
              <a:defRPr sz="5200">
                <a:solidFill>
                  <a:srgbClr val="006648"/>
                </a:solidFill>
              </a:defRPr>
            </a:lvl2pPr>
            <a:lvl3pPr lvl="2" algn="ctr">
              <a:lnSpc>
                <a:spcPct val="100000"/>
              </a:lnSpc>
              <a:spcBef>
                <a:spcPts val="0"/>
              </a:spcBef>
              <a:spcAft>
                <a:spcPts val="0"/>
              </a:spcAft>
              <a:buClr>
                <a:srgbClr val="006648"/>
              </a:buClr>
              <a:buSzPts val="5200"/>
              <a:buNone/>
              <a:defRPr sz="5200">
                <a:solidFill>
                  <a:srgbClr val="006648"/>
                </a:solidFill>
              </a:defRPr>
            </a:lvl3pPr>
            <a:lvl4pPr lvl="3" algn="ctr">
              <a:lnSpc>
                <a:spcPct val="100000"/>
              </a:lnSpc>
              <a:spcBef>
                <a:spcPts val="0"/>
              </a:spcBef>
              <a:spcAft>
                <a:spcPts val="0"/>
              </a:spcAft>
              <a:buClr>
                <a:srgbClr val="006648"/>
              </a:buClr>
              <a:buSzPts val="5200"/>
              <a:buNone/>
              <a:defRPr sz="5200">
                <a:solidFill>
                  <a:srgbClr val="006648"/>
                </a:solidFill>
              </a:defRPr>
            </a:lvl4pPr>
            <a:lvl5pPr lvl="4" algn="ctr">
              <a:lnSpc>
                <a:spcPct val="100000"/>
              </a:lnSpc>
              <a:spcBef>
                <a:spcPts val="0"/>
              </a:spcBef>
              <a:spcAft>
                <a:spcPts val="0"/>
              </a:spcAft>
              <a:buClr>
                <a:srgbClr val="006648"/>
              </a:buClr>
              <a:buSzPts val="5200"/>
              <a:buNone/>
              <a:defRPr sz="5200">
                <a:solidFill>
                  <a:srgbClr val="006648"/>
                </a:solidFill>
              </a:defRPr>
            </a:lvl5pPr>
            <a:lvl6pPr lvl="5" algn="ctr">
              <a:lnSpc>
                <a:spcPct val="100000"/>
              </a:lnSpc>
              <a:spcBef>
                <a:spcPts val="0"/>
              </a:spcBef>
              <a:spcAft>
                <a:spcPts val="0"/>
              </a:spcAft>
              <a:buClr>
                <a:srgbClr val="006648"/>
              </a:buClr>
              <a:buSzPts val="5200"/>
              <a:buNone/>
              <a:defRPr sz="5200">
                <a:solidFill>
                  <a:srgbClr val="006648"/>
                </a:solidFill>
              </a:defRPr>
            </a:lvl6pPr>
            <a:lvl7pPr lvl="6" algn="ctr">
              <a:lnSpc>
                <a:spcPct val="100000"/>
              </a:lnSpc>
              <a:spcBef>
                <a:spcPts val="0"/>
              </a:spcBef>
              <a:spcAft>
                <a:spcPts val="0"/>
              </a:spcAft>
              <a:buClr>
                <a:srgbClr val="006648"/>
              </a:buClr>
              <a:buSzPts val="5200"/>
              <a:buNone/>
              <a:defRPr sz="5200">
                <a:solidFill>
                  <a:srgbClr val="006648"/>
                </a:solidFill>
              </a:defRPr>
            </a:lvl7pPr>
            <a:lvl8pPr lvl="7" algn="ctr">
              <a:lnSpc>
                <a:spcPct val="100000"/>
              </a:lnSpc>
              <a:spcBef>
                <a:spcPts val="0"/>
              </a:spcBef>
              <a:spcAft>
                <a:spcPts val="0"/>
              </a:spcAft>
              <a:buClr>
                <a:srgbClr val="006648"/>
              </a:buClr>
              <a:buSzPts val="5200"/>
              <a:buNone/>
              <a:defRPr sz="5200">
                <a:solidFill>
                  <a:srgbClr val="006648"/>
                </a:solidFill>
              </a:defRPr>
            </a:lvl8pPr>
            <a:lvl9pPr lvl="8" algn="ctr">
              <a:lnSpc>
                <a:spcPct val="100000"/>
              </a:lnSpc>
              <a:spcBef>
                <a:spcPts val="0"/>
              </a:spcBef>
              <a:spcAft>
                <a:spcPts val="0"/>
              </a:spcAft>
              <a:buClr>
                <a:srgbClr val="006648"/>
              </a:buClr>
              <a:buSzPts val="5200"/>
              <a:buNone/>
              <a:defRPr sz="5200">
                <a:solidFill>
                  <a:srgbClr val="006648"/>
                </a:solidFill>
              </a:defRPr>
            </a:lvl9pPr>
          </a:lstStyle>
          <a:p>
            <a:endParaRPr/>
          </a:p>
        </p:txBody>
      </p:sp>
      <p:sp>
        <p:nvSpPr>
          <p:cNvPr id="81" name="Google Shape;81;p13"/>
          <p:cNvSpPr txBox="1">
            <a:spLocks noGrp="1"/>
          </p:cNvSpPr>
          <p:nvPr>
            <p:ph type="subTitle" idx="1"/>
          </p:nvPr>
        </p:nvSpPr>
        <p:spPr>
          <a:xfrm>
            <a:off x="2127450" y="3509475"/>
            <a:ext cx="48891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2200"/>
              <a:buFont typeface="Roboto Condensed"/>
              <a:buNone/>
              <a:defRPr sz="22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2800"/>
              <a:buNone/>
              <a:defRPr sz="2800">
                <a:solidFill>
                  <a:srgbClr val="006648"/>
                </a:solidFill>
              </a:defRPr>
            </a:lvl2pPr>
            <a:lvl3pPr lvl="2" algn="ctr">
              <a:lnSpc>
                <a:spcPct val="100000"/>
              </a:lnSpc>
              <a:spcBef>
                <a:spcPts val="0"/>
              </a:spcBef>
              <a:spcAft>
                <a:spcPts val="0"/>
              </a:spcAft>
              <a:buClr>
                <a:srgbClr val="006648"/>
              </a:buClr>
              <a:buSzPts val="2800"/>
              <a:buNone/>
              <a:defRPr sz="2800">
                <a:solidFill>
                  <a:srgbClr val="006648"/>
                </a:solidFill>
              </a:defRPr>
            </a:lvl3pPr>
            <a:lvl4pPr lvl="3" algn="ctr">
              <a:lnSpc>
                <a:spcPct val="100000"/>
              </a:lnSpc>
              <a:spcBef>
                <a:spcPts val="0"/>
              </a:spcBef>
              <a:spcAft>
                <a:spcPts val="0"/>
              </a:spcAft>
              <a:buClr>
                <a:srgbClr val="006648"/>
              </a:buClr>
              <a:buSzPts val="2800"/>
              <a:buNone/>
              <a:defRPr sz="2800">
                <a:solidFill>
                  <a:srgbClr val="006648"/>
                </a:solidFill>
              </a:defRPr>
            </a:lvl4pPr>
            <a:lvl5pPr lvl="4" algn="ctr">
              <a:lnSpc>
                <a:spcPct val="100000"/>
              </a:lnSpc>
              <a:spcBef>
                <a:spcPts val="0"/>
              </a:spcBef>
              <a:spcAft>
                <a:spcPts val="0"/>
              </a:spcAft>
              <a:buClr>
                <a:srgbClr val="006648"/>
              </a:buClr>
              <a:buSzPts val="2800"/>
              <a:buNone/>
              <a:defRPr sz="2800">
                <a:solidFill>
                  <a:srgbClr val="006648"/>
                </a:solidFill>
              </a:defRPr>
            </a:lvl5pPr>
            <a:lvl6pPr lvl="5" algn="ctr">
              <a:lnSpc>
                <a:spcPct val="100000"/>
              </a:lnSpc>
              <a:spcBef>
                <a:spcPts val="0"/>
              </a:spcBef>
              <a:spcAft>
                <a:spcPts val="0"/>
              </a:spcAft>
              <a:buClr>
                <a:srgbClr val="006648"/>
              </a:buClr>
              <a:buSzPts val="2800"/>
              <a:buNone/>
              <a:defRPr sz="2800">
                <a:solidFill>
                  <a:srgbClr val="006648"/>
                </a:solidFill>
              </a:defRPr>
            </a:lvl6pPr>
            <a:lvl7pPr lvl="6" algn="ctr">
              <a:lnSpc>
                <a:spcPct val="100000"/>
              </a:lnSpc>
              <a:spcBef>
                <a:spcPts val="0"/>
              </a:spcBef>
              <a:spcAft>
                <a:spcPts val="0"/>
              </a:spcAft>
              <a:buClr>
                <a:srgbClr val="006648"/>
              </a:buClr>
              <a:buSzPts val="2800"/>
              <a:buNone/>
              <a:defRPr sz="2800">
                <a:solidFill>
                  <a:srgbClr val="006648"/>
                </a:solidFill>
              </a:defRPr>
            </a:lvl7pPr>
            <a:lvl8pPr lvl="7" algn="ctr">
              <a:lnSpc>
                <a:spcPct val="100000"/>
              </a:lnSpc>
              <a:spcBef>
                <a:spcPts val="0"/>
              </a:spcBef>
              <a:spcAft>
                <a:spcPts val="0"/>
              </a:spcAft>
              <a:buClr>
                <a:srgbClr val="006648"/>
              </a:buClr>
              <a:buSzPts val="2800"/>
              <a:buNone/>
              <a:defRPr sz="2800">
                <a:solidFill>
                  <a:srgbClr val="006648"/>
                </a:solidFill>
              </a:defRPr>
            </a:lvl8pPr>
            <a:lvl9pPr lvl="8" algn="ctr">
              <a:lnSpc>
                <a:spcPct val="100000"/>
              </a:lnSpc>
              <a:spcBef>
                <a:spcPts val="0"/>
              </a:spcBef>
              <a:spcAft>
                <a:spcPts val="0"/>
              </a:spcAft>
              <a:buClr>
                <a:srgbClr val="006648"/>
              </a:buClr>
              <a:buSzPts val="2800"/>
              <a:buNone/>
              <a:defRPr sz="2800">
                <a:solidFill>
                  <a:srgbClr val="006648"/>
                </a:solidFill>
              </a:defRPr>
            </a:lvl9pPr>
          </a:lstStyle>
          <a:p>
            <a:endParaRPr/>
          </a:p>
        </p:txBody>
      </p:sp>
      <p:sp>
        <p:nvSpPr>
          <p:cNvPr id="82" name="Google Shape;82;p13"/>
          <p:cNvSpPr txBox="1">
            <a:spLocks noGrp="1"/>
          </p:cNvSpPr>
          <p:nvPr>
            <p:ph type="title" idx="2"/>
          </p:nvPr>
        </p:nvSpPr>
        <p:spPr>
          <a:xfrm>
            <a:off x="571500" y="1219200"/>
            <a:ext cx="8001000" cy="13098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3000"/>
              <a:buNone/>
              <a:defRPr sz="4000" b="1">
                <a:solidFill>
                  <a:srgbClr val="006648"/>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solidFill>
                  <a:srgbClr val="0A2C56"/>
                </a:solidFill>
              </a:defRPr>
            </a:lvl2pPr>
            <a:lvl3pPr lvl="2" algn="l">
              <a:lnSpc>
                <a:spcPct val="100000"/>
              </a:lnSpc>
              <a:spcBef>
                <a:spcPts val="0"/>
              </a:spcBef>
              <a:spcAft>
                <a:spcPts val="0"/>
              </a:spcAft>
              <a:buSzPts val="2800"/>
              <a:buNone/>
              <a:defRPr>
                <a:solidFill>
                  <a:srgbClr val="0A2C56"/>
                </a:solidFill>
              </a:defRPr>
            </a:lvl3pPr>
            <a:lvl4pPr lvl="3" algn="l">
              <a:lnSpc>
                <a:spcPct val="100000"/>
              </a:lnSpc>
              <a:spcBef>
                <a:spcPts val="0"/>
              </a:spcBef>
              <a:spcAft>
                <a:spcPts val="0"/>
              </a:spcAft>
              <a:buSzPts val="2800"/>
              <a:buNone/>
              <a:defRPr>
                <a:solidFill>
                  <a:srgbClr val="0A2C56"/>
                </a:solidFill>
              </a:defRPr>
            </a:lvl4pPr>
            <a:lvl5pPr lvl="4" algn="l">
              <a:lnSpc>
                <a:spcPct val="100000"/>
              </a:lnSpc>
              <a:spcBef>
                <a:spcPts val="0"/>
              </a:spcBef>
              <a:spcAft>
                <a:spcPts val="0"/>
              </a:spcAft>
              <a:buSzPts val="2800"/>
              <a:buNone/>
              <a:defRPr>
                <a:solidFill>
                  <a:srgbClr val="0A2C56"/>
                </a:solidFill>
              </a:defRPr>
            </a:lvl5pPr>
            <a:lvl6pPr lvl="5" algn="l">
              <a:lnSpc>
                <a:spcPct val="100000"/>
              </a:lnSpc>
              <a:spcBef>
                <a:spcPts val="0"/>
              </a:spcBef>
              <a:spcAft>
                <a:spcPts val="0"/>
              </a:spcAft>
              <a:buSzPts val="2800"/>
              <a:buNone/>
              <a:defRPr>
                <a:solidFill>
                  <a:srgbClr val="0A2C56"/>
                </a:solidFill>
              </a:defRPr>
            </a:lvl6pPr>
            <a:lvl7pPr lvl="6" algn="l">
              <a:lnSpc>
                <a:spcPct val="100000"/>
              </a:lnSpc>
              <a:spcBef>
                <a:spcPts val="0"/>
              </a:spcBef>
              <a:spcAft>
                <a:spcPts val="0"/>
              </a:spcAft>
              <a:buSzPts val="2800"/>
              <a:buNone/>
              <a:defRPr>
                <a:solidFill>
                  <a:srgbClr val="0A2C56"/>
                </a:solidFill>
              </a:defRPr>
            </a:lvl7pPr>
            <a:lvl8pPr lvl="7" algn="l">
              <a:lnSpc>
                <a:spcPct val="100000"/>
              </a:lnSpc>
              <a:spcBef>
                <a:spcPts val="0"/>
              </a:spcBef>
              <a:spcAft>
                <a:spcPts val="0"/>
              </a:spcAft>
              <a:buSzPts val="2800"/>
              <a:buNone/>
              <a:defRPr>
                <a:solidFill>
                  <a:srgbClr val="0A2C56"/>
                </a:solidFill>
              </a:defRPr>
            </a:lvl8pPr>
            <a:lvl9pPr lvl="8" algn="l">
              <a:lnSpc>
                <a:spcPct val="100000"/>
              </a:lnSpc>
              <a:spcBef>
                <a:spcPts val="0"/>
              </a:spcBef>
              <a:spcAft>
                <a:spcPts val="0"/>
              </a:spcAft>
              <a:buSzPts val="2800"/>
              <a:buNone/>
              <a:defRPr>
                <a:solidFill>
                  <a:srgbClr val="0A2C56"/>
                </a:solidFill>
              </a:defRPr>
            </a:lvl9pPr>
          </a:lstStyle>
          <a:p>
            <a:endParaRPr/>
          </a:p>
        </p:txBody>
      </p:sp>
      <p:pic>
        <p:nvPicPr>
          <p:cNvPr id="83" name="Google Shape;83;p13"/>
          <p:cNvPicPr preferRelativeResize="0"/>
          <p:nvPr/>
        </p:nvPicPr>
        <p:blipFill rotWithShape="1">
          <a:blip r:embed="rId2">
            <a:alphaModFix/>
          </a:blip>
          <a:srcRect/>
          <a:stretch/>
        </p:blipFill>
        <p:spPr>
          <a:xfrm>
            <a:off x="3086075" y="5637650"/>
            <a:ext cx="2971850" cy="994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Template 3" type="secHead">
  <p:cSld name="SECTION_HEADER">
    <p:spTree>
      <p:nvGrpSpPr>
        <p:cNvPr id="1" name="Shape 84"/>
        <p:cNvGrpSpPr/>
        <p:nvPr/>
      </p:nvGrpSpPr>
      <p:grpSpPr>
        <a:xfrm>
          <a:off x="0" y="0"/>
          <a:ext cx="0" cy="0"/>
          <a:chOff x="0" y="0"/>
          <a:chExt cx="0" cy="0"/>
        </a:xfrm>
      </p:grpSpPr>
      <p:sp>
        <p:nvSpPr>
          <p:cNvPr id="85" name="Google Shape;85;p14"/>
          <p:cNvSpPr/>
          <p:nvPr/>
        </p:nvSpPr>
        <p:spPr>
          <a:xfrm>
            <a:off x="150" y="0"/>
            <a:ext cx="9144000" cy="52578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d</a:t>
            </a:r>
            <a:endParaRPr sz="1400" b="0" i="0" u="none" strike="noStrike" cap="none">
              <a:solidFill>
                <a:srgbClr val="000000"/>
              </a:solidFill>
              <a:latin typeface="Arial"/>
              <a:ea typeface="Arial"/>
              <a:cs typeface="Arial"/>
              <a:sym typeface="Arial"/>
            </a:endParaRPr>
          </a:p>
        </p:txBody>
      </p:sp>
      <p:sp>
        <p:nvSpPr>
          <p:cNvPr id="86" name="Google Shape;86;p14"/>
          <p:cNvSpPr txBox="1">
            <a:spLocks noGrp="1"/>
          </p:cNvSpPr>
          <p:nvPr>
            <p:ph type="title"/>
          </p:nvPr>
        </p:nvSpPr>
        <p:spPr>
          <a:xfrm>
            <a:off x="311700" y="1238250"/>
            <a:ext cx="8520600" cy="1344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FFFFFF"/>
              </a:buClr>
              <a:buSzPts val="4000"/>
              <a:buFont typeface="Roboto Condensed"/>
              <a:buNone/>
              <a:defRPr sz="4000" b="1">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7" name="Google Shape;87;p14"/>
          <p:cNvSpPr txBox="1">
            <a:spLocks noGrp="1"/>
          </p:cNvSpPr>
          <p:nvPr>
            <p:ph type="subTitle" idx="1"/>
          </p:nvPr>
        </p:nvSpPr>
        <p:spPr>
          <a:xfrm>
            <a:off x="1038300" y="3239850"/>
            <a:ext cx="7067400" cy="48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88" name="Google Shape;88;p14"/>
          <p:cNvPicPr preferRelativeResize="0"/>
          <p:nvPr/>
        </p:nvPicPr>
        <p:blipFill rotWithShape="1">
          <a:blip r:embed="rId2">
            <a:alphaModFix/>
          </a:blip>
          <a:srcRect/>
          <a:stretch/>
        </p:blipFill>
        <p:spPr>
          <a:xfrm>
            <a:off x="2985675" y="5586850"/>
            <a:ext cx="3172650" cy="951800"/>
          </a:xfrm>
          <a:prstGeom prst="rect">
            <a:avLst/>
          </a:prstGeom>
          <a:noFill/>
          <a:ln>
            <a:noFill/>
          </a:ln>
        </p:spPr>
      </p:pic>
      <p:sp>
        <p:nvSpPr>
          <p:cNvPr id="89" name="Google Shape;89;p14"/>
          <p:cNvSpPr txBox="1">
            <a:spLocks noGrp="1"/>
          </p:cNvSpPr>
          <p:nvPr>
            <p:ph type="subTitle" idx="2"/>
          </p:nvPr>
        </p:nvSpPr>
        <p:spPr>
          <a:xfrm>
            <a:off x="1038300" y="3725625"/>
            <a:ext cx="7067400" cy="48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2100"/>
              <a:buFont typeface="Roboto Condensed"/>
              <a:buNone/>
              <a:defRPr sz="21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orient="horz" pos="3312">
          <p15:clr>
            <a:srgbClr val="FA7B17"/>
          </p15:clr>
        </p15:guide>
        <p15:guide id="2">
          <p15:clr>
            <a:srgbClr val="FA7B17"/>
          </p15:clr>
        </p15:guide>
        <p15:guide id="3" pos="5760">
          <p15:clr>
            <a:srgbClr val="FA7B17"/>
          </p15:clr>
        </p15:guide>
        <p15:guide id="4" orient="horz">
          <p15:clr>
            <a:srgbClr val="FA7B17"/>
          </p15:clr>
        </p15:guide>
        <p15:guide id="5" orient="horz" pos="381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Template 4">
  <p:cSld name="SECTION_HEADER_1">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914400"/>
            <a:ext cx="8520600" cy="1233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006648"/>
              </a:buClr>
              <a:buSzPts val="4400"/>
              <a:buFont typeface="Roboto Condensed"/>
              <a:buNone/>
              <a:defRPr sz="44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2" name="Google Shape;92;p15"/>
          <p:cNvSpPr txBox="1">
            <a:spLocks noGrp="1"/>
          </p:cNvSpPr>
          <p:nvPr>
            <p:ph type="subTitle" idx="1"/>
          </p:nvPr>
        </p:nvSpPr>
        <p:spPr>
          <a:xfrm>
            <a:off x="1448475" y="2917625"/>
            <a:ext cx="62469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3200"/>
              <a:buFont typeface="Roboto Condensed"/>
              <a:buNone/>
              <a:defRPr sz="3200" b="1">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2pPr>
            <a:lvl3pPr lvl="2"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3pPr>
            <a:lvl4pPr lvl="3"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4pPr>
            <a:lvl5pPr lvl="4"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5pPr>
            <a:lvl6pPr lvl="5"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6pPr>
            <a:lvl7pPr lvl="6"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7pPr>
            <a:lvl8pPr lvl="7"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8pPr>
            <a:lvl9pPr lvl="8"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9pPr>
          </a:lstStyle>
          <a:p>
            <a:endParaRPr/>
          </a:p>
        </p:txBody>
      </p:sp>
      <p:sp>
        <p:nvSpPr>
          <p:cNvPr id="93" name="Google Shape;93;p15"/>
          <p:cNvSpPr txBox="1">
            <a:spLocks noGrp="1"/>
          </p:cNvSpPr>
          <p:nvPr>
            <p:ph type="subTitle" idx="2"/>
          </p:nvPr>
        </p:nvSpPr>
        <p:spPr>
          <a:xfrm>
            <a:off x="2127450" y="3433275"/>
            <a:ext cx="48891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2400"/>
              <a:buFont typeface="Roboto Condensed"/>
              <a:buNone/>
              <a:defRPr sz="24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2800"/>
              <a:buNone/>
              <a:defRPr sz="2800">
                <a:solidFill>
                  <a:srgbClr val="006648"/>
                </a:solidFill>
              </a:defRPr>
            </a:lvl2pPr>
            <a:lvl3pPr lvl="2" algn="ctr">
              <a:lnSpc>
                <a:spcPct val="100000"/>
              </a:lnSpc>
              <a:spcBef>
                <a:spcPts val="0"/>
              </a:spcBef>
              <a:spcAft>
                <a:spcPts val="0"/>
              </a:spcAft>
              <a:buClr>
                <a:srgbClr val="006648"/>
              </a:buClr>
              <a:buSzPts val="2800"/>
              <a:buNone/>
              <a:defRPr sz="2800">
                <a:solidFill>
                  <a:srgbClr val="006648"/>
                </a:solidFill>
              </a:defRPr>
            </a:lvl3pPr>
            <a:lvl4pPr lvl="3" algn="ctr">
              <a:lnSpc>
                <a:spcPct val="100000"/>
              </a:lnSpc>
              <a:spcBef>
                <a:spcPts val="0"/>
              </a:spcBef>
              <a:spcAft>
                <a:spcPts val="0"/>
              </a:spcAft>
              <a:buClr>
                <a:srgbClr val="006648"/>
              </a:buClr>
              <a:buSzPts val="2800"/>
              <a:buNone/>
              <a:defRPr sz="2800">
                <a:solidFill>
                  <a:srgbClr val="006648"/>
                </a:solidFill>
              </a:defRPr>
            </a:lvl4pPr>
            <a:lvl5pPr lvl="4" algn="ctr">
              <a:lnSpc>
                <a:spcPct val="100000"/>
              </a:lnSpc>
              <a:spcBef>
                <a:spcPts val="0"/>
              </a:spcBef>
              <a:spcAft>
                <a:spcPts val="0"/>
              </a:spcAft>
              <a:buClr>
                <a:srgbClr val="006648"/>
              </a:buClr>
              <a:buSzPts val="2800"/>
              <a:buNone/>
              <a:defRPr sz="2800">
                <a:solidFill>
                  <a:srgbClr val="006648"/>
                </a:solidFill>
              </a:defRPr>
            </a:lvl5pPr>
            <a:lvl6pPr lvl="5" algn="ctr">
              <a:lnSpc>
                <a:spcPct val="100000"/>
              </a:lnSpc>
              <a:spcBef>
                <a:spcPts val="0"/>
              </a:spcBef>
              <a:spcAft>
                <a:spcPts val="0"/>
              </a:spcAft>
              <a:buClr>
                <a:srgbClr val="006648"/>
              </a:buClr>
              <a:buSzPts val="2800"/>
              <a:buNone/>
              <a:defRPr sz="2800">
                <a:solidFill>
                  <a:srgbClr val="006648"/>
                </a:solidFill>
              </a:defRPr>
            </a:lvl6pPr>
            <a:lvl7pPr lvl="6" algn="ctr">
              <a:lnSpc>
                <a:spcPct val="100000"/>
              </a:lnSpc>
              <a:spcBef>
                <a:spcPts val="0"/>
              </a:spcBef>
              <a:spcAft>
                <a:spcPts val="0"/>
              </a:spcAft>
              <a:buClr>
                <a:srgbClr val="006648"/>
              </a:buClr>
              <a:buSzPts val="2800"/>
              <a:buNone/>
              <a:defRPr sz="2800">
                <a:solidFill>
                  <a:srgbClr val="006648"/>
                </a:solidFill>
              </a:defRPr>
            </a:lvl7pPr>
            <a:lvl8pPr lvl="7" algn="ctr">
              <a:lnSpc>
                <a:spcPct val="100000"/>
              </a:lnSpc>
              <a:spcBef>
                <a:spcPts val="0"/>
              </a:spcBef>
              <a:spcAft>
                <a:spcPts val="0"/>
              </a:spcAft>
              <a:buClr>
                <a:srgbClr val="006648"/>
              </a:buClr>
              <a:buSzPts val="2800"/>
              <a:buNone/>
              <a:defRPr sz="2800">
                <a:solidFill>
                  <a:srgbClr val="006648"/>
                </a:solidFill>
              </a:defRPr>
            </a:lvl8pPr>
            <a:lvl9pPr lvl="8" algn="ctr">
              <a:lnSpc>
                <a:spcPct val="100000"/>
              </a:lnSpc>
              <a:spcBef>
                <a:spcPts val="0"/>
              </a:spcBef>
              <a:spcAft>
                <a:spcPts val="0"/>
              </a:spcAft>
              <a:buClr>
                <a:srgbClr val="006648"/>
              </a:buClr>
              <a:buSzPts val="2800"/>
              <a:buNone/>
              <a:defRPr sz="2800">
                <a:solidFill>
                  <a:srgbClr val="006648"/>
                </a:solidFill>
              </a:defRPr>
            </a:lvl9pPr>
          </a:lstStyle>
          <a:p>
            <a:endParaRPr/>
          </a:p>
        </p:txBody>
      </p:sp>
      <p:pic>
        <p:nvPicPr>
          <p:cNvPr id="94" name="Google Shape;94;p15"/>
          <p:cNvPicPr preferRelativeResize="0"/>
          <p:nvPr/>
        </p:nvPicPr>
        <p:blipFill rotWithShape="1">
          <a:blip r:embed="rId2">
            <a:alphaModFix/>
          </a:blip>
          <a:srcRect/>
          <a:stretch/>
        </p:blipFill>
        <p:spPr>
          <a:xfrm>
            <a:off x="2985675" y="5586850"/>
            <a:ext cx="3172650" cy="951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Template 5">
  <p:cSld name="SECTION_HEADER_1_1">
    <p:bg>
      <p:bgPr>
        <a:solidFill>
          <a:srgbClr val="FFFFFF"/>
        </a:solidFill>
        <a:effectLst/>
      </p:bgPr>
    </p:bg>
    <p:spTree>
      <p:nvGrpSpPr>
        <p:cNvPr id="1" name="Shape 95"/>
        <p:cNvGrpSpPr/>
        <p:nvPr/>
      </p:nvGrpSpPr>
      <p:grpSpPr>
        <a:xfrm>
          <a:off x="0" y="0"/>
          <a:ext cx="0" cy="0"/>
          <a:chOff x="0" y="0"/>
          <a:chExt cx="0" cy="0"/>
        </a:xfrm>
      </p:grpSpPr>
      <p:sp>
        <p:nvSpPr>
          <p:cNvPr id="96" name="Google Shape;96;p16"/>
          <p:cNvSpPr/>
          <p:nvPr/>
        </p:nvSpPr>
        <p:spPr>
          <a:xfrm>
            <a:off x="0" y="0"/>
            <a:ext cx="9144000" cy="51435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a:off x="0" y="6686550"/>
            <a:ext cx="9144000" cy="171300"/>
          </a:xfrm>
          <a:prstGeom prst="rect">
            <a:avLst/>
          </a:prstGeom>
          <a:solidFill>
            <a:srgbClr val="0A2C56"/>
          </a:solidFill>
          <a:ln w="19050" cap="flat" cmpd="sng">
            <a:solidFill>
              <a:srgbClr val="1727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txBox="1">
            <a:spLocks noGrp="1"/>
          </p:cNvSpPr>
          <p:nvPr>
            <p:ph type="title"/>
          </p:nvPr>
        </p:nvSpPr>
        <p:spPr>
          <a:xfrm>
            <a:off x="828750" y="1466850"/>
            <a:ext cx="7486500" cy="10749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FFFFFF"/>
              </a:buClr>
              <a:buSzPts val="4400"/>
              <a:buFont typeface="Roboto Condensed"/>
              <a:buNone/>
              <a:defRPr sz="44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9" name="Google Shape;99;p16"/>
          <p:cNvSpPr txBox="1">
            <a:spLocks noGrp="1"/>
          </p:cNvSpPr>
          <p:nvPr>
            <p:ph type="subTitle" idx="1"/>
          </p:nvPr>
        </p:nvSpPr>
        <p:spPr>
          <a:xfrm>
            <a:off x="1400100" y="3153350"/>
            <a:ext cx="6343800" cy="494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2900"/>
              <a:buFont typeface="Roboto Condensed"/>
              <a:buNone/>
              <a:defRPr sz="2900" b="1">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2pPr>
            <a:lvl3pPr lvl="2"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3pPr>
            <a:lvl4pPr lvl="3"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4pPr>
            <a:lvl5pPr lvl="4"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5pPr>
            <a:lvl6pPr lvl="5"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6pPr>
            <a:lvl7pPr lvl="6"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7pPr>
            <a:lvl8pPr lvl="7"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8pPr>
            <a:lvl9pPr lvl="8"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9pPr>
          </a:lstStyle>
          <a:p>
            <a:endParaRPr/>
          </a:p>
        </p:txBody>
      </p:sp>
      <p:sp>
        <p:nvSpPr>
          <p:cNvPr id="100" name="Google Shape;100;p16"/>
          <p:cNvSpPr txBox="1">
            <a:spLocks noGrp="1"/>
          </p:cNvSpPr>
          <p:nvPr>
            <p:ph type="subTitle" idx="2"/>
          </p:nvPr>
        </p:nvSpPr>
        <p:spPr>
          <a:xfrm>
            <a:off x="1400100" y="3664688"/>
            <a:ext cx="6343800" cy="494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1800"/>
              <a:buFont typeface="Roboto Condensed"/>
              <a:buNone/>
              <a:defRPr>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2pPr>
            <a:lvl3pPr lvl="2"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3pPr>
            <a:lvl4pPr lvl="3"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4pPr>
            <a:lvl5pPr lvl="4"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5pPr>
            <a:lvl6pPr lvl="5"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6pPr>
            <a:lvl7pPr lvl="6"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7pPr>
            <a:lvl8pPr lvl="7"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8pPr>
            <a:lvl9pPr lvl="8"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9pPr>
          </a:lstStyle>
          <a:p>
            <a:endParaRPr/>
          </a:p>
        </p:txBody>
      </p:sp>
      <p:pic>
        <p:nvPicPr>
          <p:cNvPr id="101" name="Google Shape;101;p16"/>
          <p:cNvPicPr preferRelativeResize="0"/>
          <p:nvPr/>
        </p:nvPicPr>
        <p:blipFill rotWithShape="1">
          <a:blip r:embed="rId2">
            <a:alphaModFix/>
          </a:blip>
          <a:srcRect/>
          <a:stretch/>
        </p:blipFill>
        <p:spPr>
          <a:xfrm>
            <a:off x="2985675" y="5510650"/>
            <a:ext cx="3172650" cy="951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 Slide - Template 3">
  <p:cSld name="TITLE_AND_BODY_2_1">
    <p:spTree>
      <p:nvGrpSpPr>
        <p:cNvPr id="1" name="Shape 102"/>
        <p:cNvGrpSpPr/>
        <p:nvPr/>
      </p:nvGrpSpPr>
      <p:grpSpPr>
        <a:xfrm>
          <a:off x="0" y="0"/>
          <a:ext cx="0" cy="0"/>
          <a:chOff x="0" y="0"/>
          <a:chExt cx="0" cy="0"/>
        </a:xfrm>
      </p:grpSpPr>
      <p:sp>
        <p:nvSpPr>
          <p:cNvPr id="103" name="Google Shape;103;p17"/>
          <p:cNvSpPr/>
          <p:nvPr/>
        </p:nvSpPr>
        <p:spPr>
          <a:xfrm>
            <a:off x="-5700" y="5375"/>
            <a:ext cx="91440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7"/>
          <p:cNvSpPr txBox="1">
            <a:spLocks noGrp="1"/>
          </p:cNvSpPr>
          <p:nvPr>
            <p:ph type="title"/>
          </p:nvPr>
        </p:nvSpPr>
        <p:spPr>
          <a:xfrm>
            <a:off x="457200" y="345125"/>
            <a:ext cx="63531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105" name="Google Shape;105;p17"/>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7"/>
          <p:cNvPicPr preferRelativeResize="0"/>
          <p:nvPr/>
        </p:nvPicPr>
        <p:blipFill rotWithShape="1">
          <a:blip r:embed="rId2">
            <a:alphaModFix/>
          </a:blip>
          <a:srcRect/>
          <a:stretch/>
        </p:blipFill>
        <p:spPr>
          <a:xfrm>
            <a:off x="7040893" y="301752"/>
            <a:ext cx="1828800" cy="625643"/>
          </a:xfrm>
          <a:prstGeom prst="rect">
            <a:avLst/>
          </a:prstGeom>
          <a:noFill/>
          <a:ln>
            <a:noFill/>
          </a:ln>
        </p:spPr>
      </p:pic>
      <p:sp>
        <p:nvSpPr>
          <p:cNvPr id="107" name="Google Shape;107;p17"/>
          <p:cNvSpPr/>
          <p:nvPr/>
        </p:nvSpPr>
        <p:spPr>
          <a:xfrm>
            <a:off x="0" y="6641425"/>
            <a:ext cx="9144000" cy="2166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7"/>
          <p:cNvSpPr txBox="1">
            <a:spLocks noGrp="1"/>
          </p:cNvSpPr>
          <p:nvPr>
            <p:ph type="body" idx="1"/>
          </p:nvPr>
        </p:nvSpPr>
        <p:spPr>
          <a:xfrm>
            <a:off x="457200" y="1622975"/>
            <a:ext cx="8229600" cy="4320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1pPr>
            <a:lvl2pPr marL="914400" lvl="1"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2pPr>
            <a:lvl3pPr marL="1371600" lvl="2"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3pPr>
            <a:lvl4pPr marL="1828800" lvl="3"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4pPr>
            <a:lvl5pPr marL="2286000" lvl="4"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5pPr>
            <a:lvl6pPr marL="2743200" lvl="5"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6pPr>
            <a:lvl7pPr marL="3200400" lvl="6"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7pPr>
            <a:lvl8pPr marL="3657600" lvl="7"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8pPr>
            <a:lvl9pPr marL="4114800" lvl="8" indent="-355600" algn="l">
              <a:lnSpc>
                <a:spcPct val="115000"/>
              </a:lnSpc>
              <a:spcBef>
                <a:spcPts val="1200"/>
              </a:spcBef>
              <a:spcAft>
                <a:spcPts val="120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Slide - Template 2">
  <p:cSld name="TITLE_AND_BODY_1_1_1">
    <p:spTree>
      <p:nvGrpSpPr>
        <p:cNvPr id="1" name="Shape 109"/>
        <p:cNvGrpSpPr/>
        <p:nvPr/>
      </p:nvGrpSpPr>
      <p:grpSpPr>
        <a:xfrm>
          <a:off x="0" y="0"/>
          <a:ext cx="0" cy="0"/>
          <a:chOff x="0" y="0"/>
          <a:chExt cx="0" cy="0"/>
        </a:xfrm>
      </p:grpSpPr>
      <p:sp>
        <p:nvSpPr>
          <p:cNvPr id="110" name="Google Shape;110;p18"/>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111" name="Google Shape;111;p18"/>
          <p:cNvPicPr preferRelativeResize="0"/>
          <p:nvPr/>
        </p:nvPicPr>
        <p:blipFill rotWithShape="1">
          <a:blip r:embed="rId2">
            <a:alphaModFix/>
          </a:blip>
          <a:srcRect/>
          <a:stretch/>
        </p:blipFill>
        <p:spPr>
          <a:xfrm>
            <a:off x="7086605" y="378562"/>
            <a:ext cx="1600200" cy="481878"/>
          </a:xfrm>
          <a:prstGeom prst="rect">
            <a:avLst/>
          </a:prstGeom>
          <a:noFill/>
          <a:ln>
            <a:noFill/>
          </a:ln>
        </p:spPr>
      </p:pic>
      <p:sp>
        <p:nvSpPr>
          <p:cNvPr id="112" name="Google Shape;112;p18"/>
          <p:cNvSpPr txBox="1">
            <a:spLocks noGrp="1"/>
          </p:cNvSpPr>
          <p:nvPr>
            <p:ph type="title"/>
          </p:nvPr>
        </p:nvSpPr>
        <p:spPr>
          <a:xfrm>
            <a:off x="457200" y="271150"/>
            <a:ext cx="8229600" cy="470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6648"/>
              </a:buClr>
              <a:buSzPts val="3000"/>
              <a:buFont typeface="Roboto Condensed"/>
              <a:buNone/>
              <a:defRPr>
                <a:solidFill>
                  <a:srgbClr val="006648"/>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Roboto Condensed"/>
              <a:buNone/>
              <a:defRPr sz="3000" b="0" i="0" u="none" strike="noStrike" cap="none">
                <a:solidFill>
                  <a:schemeClr val="dk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26"/>
            <a:ext cx="8520600" cy="420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1pPr>
            <a:lvl2pPr marL="914400" marR="0" lvl="1"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2pPr>
            <a:lvl3pPr marL="1371600" marR="0" lvl="2"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3pPr>
            <a:lvl4pPr marL="1828800" marR="0" lvl="3"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4pPr>
            <a:lvl5pPr marL="2286000" marR="0" lvl="4"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5pPr>
            <a:lvl6pPr marL="2743200" marR="0" lvl="5"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6pPr>
            <a:lvl7pPr marL="3200400" marR="0" lvl="6"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7pPr>
            <a:lvl8pPr marL="3657600" marR="0" lvl="7"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8pPr>
            <a:lvl9pPr marL="4114800" marR="0" lvl="8" indent="-342900" algn="l" rtl="0">
              <a:lnSpc>
                <a:spcPct val="115000"/>
              </a:lnSpc>
              <a:spcBef>
                <a:spcPts val="1600"/>
              </a:spcBef>
              <a:spcAft>
                <a:spcPts val="160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9" r:id="rId3"/>
    <p:sldLayoutId id="2147483660" r:id="rId4"/>
    <p:sldLayoutId id="2147483661" r:id="rId5"/>
    <p:sldLayoutId id="2147483662" r:id="rId6"/>
    <p:sldLayoutId id="2147483663" r:id="rId7"/>
    <p:sldLayoutId id="214748366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8">
          <p15:clr>
            <a:srgbClr val="EA4335"/>
          </p15:clr>
        </p15:guide>
        <p15:guide id="3" orient="horz" pos="4032">
          <p15:clr>
            <a:srgbClr val="EA4335"/>
          </p15:clr>
        </p15:guide>
        <p15:guide id="4" pos="547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fbctx.gov/treasurer" TargetMode="External"/><Relationship Id="rId4" Type="http://schemas.openxmlformats.org/officeDocument/2006/relationships/hyperlink" Target="mailto:treasurersoffice@fbctx.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adencebank.zoom.us/rec/share/ifu5Sh3bctnBsUnozFZKpU7UfO7UW_Pif9VucPQRks5kCNJWDr8B0Hs4n-ryOcLR.8is2ikcF3tzt2LnT"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sudha.menon@cadencebank.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david.Vasquez@cadencebank.com" TargetMode="External"/><Relationship Id="rId5" Type="http://schemas.openxmlformats.org/officeDocument/2006/relationships/hyperlink" Target="mailto:melissa.silva@cadencebank.com" TargetMode="External"/><Relationship Id="rId4" Type="http://schemas.openxmlformats.org/officeDocument/2006/relationships/hyperlink" Target="mailto:katrina.Michalk@cadencebank.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ctrTitle"/>
          </p:nvPr>
        </p:nvSpPr>
        <p:spPr>
          <a:xfrm>
            <a:off x="769219" y="2882386"/>
            <a:ext cx="7452360" cy="719681"/>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300"/>
              <a:buNone/>
            </a:pPr>
            <a:r>
              <a:rPr lang="en-US" dirty="0"/>
              <a:t>Budget and Saving for Everyone</a:t>
            </a:r>
            <a:endParaRPr dirty="0"/>
          </a:p>
        </p:txBody>
      </p:sp>
      <p:sp>
        <p:nvSpPr>
          <p:cNvPr id="204" name="Google Shape;204;p32"/>
          <p:cNvSpPr txBox="1">
            <a:spLocks noGrp="1"/>
          </p:cNvSpPr>
          <p:nvPr>
            <p:ph type="title" idx="2"/>
          </p:nvPr>
        </p:nvSpPr>
        <p:spPr>
          <a:xfrm>
            <a:off x="571500" y="1219200"/>
            <a:ext cx="8001000" cy="13098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3000"/>
              <a:buNone/>
            </a:pPr>
            <a:r>
              <a:rPr lang="en-US" dirty="0"/>
              <a:t>Fort Bend County</a:t>
            </a:r>
            <a:br>
              <a:rPr lang="en-US" dirty="0"/>
            </a:br>
            <a:r>
              <a:rPr lang="en-US" dirty="0"/>
              <a:t>Lunch &amp; Learn Series</a:t>
            </a:r>
            <a:endParaRPr dirty="0"/>
          </a:p>
        </p:txBody>
      </p:sp>
      <p:sp>
        <p:nvSpPr>
          <p:cNvPr id="205" name="Google Shape;205;p32"/>
          <p:cNvSpPr txBox="1">
            <a:spLocks noGrp="1"/>
          </p:cNvSpPr>
          <p:nvPr>
            <p:ph type="subTitle" idx="1"/>
          </p:nvPr>
        </p:nvSpPr>
        <p:spPr>
          <a:xfrm>
            <a:off x="845820" y="3955453"/>
            <a:ext cx="7452359" cy="11883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200"/>
              <a:buNone/>
            </a:pPr>
            <a:r>
              <a:rPr lang="en-US" dirty="0"/>
              <a:t>Presented by:  Vikki McDonald</a:t>
            </a:r>
          </a:p>
          <a:p>
            <a:pPr marL="0" lvl="0" indent="0" algn="ctr" rtl="0">
              <a:lnSpc>
                <a:spcPct val="100000"/>
              </a:lnSpc>
              <a:spcBef>
                <a:spcPts val="0"/>
              </a:spcBef>
              <a:spcAft>
                <a:spcPts val="0"/>
              </a:spcAft>
              <a:buSzPts val="2200"/>
              <a:buNone/>
            </a:pPr>
            <a:r>
              <a:rPr lang="en-US" dirty="0"/>
              <a:t>VP CRA Community Development Officer, Cadence Bank</a:t>
            </a:r>
          </a:p>
          <a:p>
            <a:pPr marL="0" lvl="0" indent="0" algn="ctr" rtl="0">
              <a:lnSpc>
                <a:spcPct val="100000"/>
              </a:lnSpc>
              <a:spcBef>
                <a:spcPts val="0"/>
              </a:spcBef>
              <a:spcAft>
                <a:spcPts val="0"/>
              </a:spcAft>
              <a:buSzPts val="2200"/>
              <a:buNone/>
            </a:pPr>
            <a:r>
              <a:rPr lang="en-US" dirty="0"/>
              <a:t>Wednesday, September 14, 2022</a:t>
            </a:r>
          </a:p>
          <a:p>
            <a:pPr marL="0" lvl="0" indent="0" algn="ctr" rtl="0">
              <a:lnSpc>
                <a:spcPct val="100000"/>
              </a:lnSpc>
              <a:spcBef>
                <a:spcPts val="0"/>
              </a:spcBef>
              <a:spcAft>
                <a:spcPts val="0"/>
              </a:spcAft>
              <a:buSzPts val="2200"/>
              <a:buNone/>
            </a:pPr>
            <a:r>
              <a:rPr lang="en-US" dirty="0"/>
              <a:t>12:15 – 12:45</a:t>
            </a:r>
            <a:endParaRPr dirty="0"/>
          </a:p>
        </p:txBody>
      </p:sp>
      <p:pic>
        <p:nvPicPr>
          <p:cNvPr id="3" name="Picture 2">
            <a:extLst>
              <a:ext uri="{FF2B5EF4-FFF2-40B4-BE49-F238E27FC236}">
                <a16:creationId xmlns:a16="http://schemas.microsoft.com/office/drawing/2014/main" id="{5397B854-920B-97D0-C27A-B5FA93D7F49E}"/>
              </a:ext>
            </a:extLst>
          </p:cNvPr>
          <p:cNvPicPr>
            <a:picLocks noChangeAspect="1"/>
          </p:cNvPicPr>
          <p:nvPr/>
        </p:nvPicPr>
        <p:blipFill>
          <a:blip r:embed="rId3"/>
          <a:stretch>
            <a:fillRect/>
          </a:stretch>
        </p:blipFill>
        <p:spPr>
          <a:xfrm>
            <a:off x="404562" y="290512"/>
            <a:ext cx="1885950" cy="1857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3EC4-96C5-58A6-533B-8953BC258B26}"/>
              </a:ext>
            </a:extLst>
          </p:cNvPr>
          <p:cNvSpPr>
            <a:spLocks noGrp="1"/>
          </p:cNvSpPr>
          <p:nvPr>
            <p:ph type="title"/>
          </p:nvPr>
        </p:nvSpPr>
        <p:spPr/>
        <p:txBody>
          <a:bodyPr/>
          <a:lstStyle/>
          <a:p>
            <a:r>
              <a:rPr lang="en-US" dirty="0"/>
              <a:t>Friend or Family</a:t>
            </a:r>
          </a:p>
        </p:txBody>
      </p:sp>
      <p:sp>
        <p:nvSpPr>
          <p:cNvPr id="3" name="Slide Number Placeholder 2">
            <a:extLst>
              <a:ext uri="{FF2B5EF4-FFF2-40B4-BE49-F238E27FC236}">
                <a16:creationId xmlns:a16="http://schemas.microsoft.com/office/drawing/2014/main" id="{A5ED1A9F-17DF-1765-00EF-27796ACCE3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4" name="Picture 3">
            <a:extLst>
              <a:ext uri="{FF2B5EF4-FFF2-40B4-BE49-F238E27FC236}">
                <a16:creationId xmlns:a16="http://schemas.microsoft.com/office/drawing/2014/main" id="{6C4399BF-F563-FBAA-24AA-0369F44CEC78}"/>
              </a:ext>
            </a:extLst>
          </p:cNvPr>
          <p:cNvPicPr>
            <a:picLocks noChangeAspect="1"/>
          </p:cNvPicPr>
          <p:nvPr/>
        </p:nvPicPr>
        <p:blipFill>
          <a:blip r:embed="rId2"/>
          <a:stretch>
            <a:fillRect/>
          </a:stretch>
        </p:blipFill>
        <p:spPr>
          <a:xfrm>
            <a:off x="706801" y="1515632"/>
            <a:ext cx="7730398" cy="4291956"/>
          </a:xfrm>
          <a:prstGeom prst="rect">
            <a:avLst/>
          </a:prstGeom>
        </p:spPr>
      </p:pic>
    </p:spTree>
    <p:extLst>
      <p:ext uri="{BB962C8B-B14F-4D97-AF65-F5344CB8AC3E}">
        <p14:creationId xmlns:p14="http://schemas.microsoft.com/office/powerpoint/2010/main" val="165547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76F9-8293-B765-AA35-5B4707B8A95A}"/>
              </a:ext>
            </a:extLst>
          </p:cNvPr>
          <p:cNvSpPr>
            <a:spLocks noGrp="1"/>
          </p:cNvSpPr>
          <p:nvPr>
            <p:ph type="title"/>
          </p:nvPr>
        </p:nvSpPr>
        <p:spPr/>
        <p:txBody>
          <a:bodyPr/>
          <a:lstStyle/>
          <a:p>
            <a:r>
              <a:rPr lang="en-US" dirty="0"/>
              <a:t>Prepaid Cards</a:t>
            </a:r>
          </a:p>
        </p:txBody>
      </p:sp>
      <p:sp>
        <p:nvSpPr>
          <p:cNvPr id="3" name="Slide Number Placeholder 2">
            <a:extLst>
              <a:ext uri="{FF2B5EF4-FFF2-40B4-BE49-F238E27FC236}">
                <a16:creationId xmlns:a16="http://schemas.microsoft.com/office/drawing/2014/main" id="{8D0CE816-0953-82A4-633A-D14D73E282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4" name="Picture 3">
            <a:extLst>
              <a:ext uri="{FF2B5EF4-FFF2-40B4-BE49-F238E27FC236}">
                <a16:creationId xmlns:a16="http://schemas.microsoft.com/office/drawing/2014/main" id="{11115A48-067C-70FC-0E96-6FA7D9BE1354}"/>
              </a:ext>
            </a:extLst>
          </p:cNvPr>
          <p:cNvPicPr>
            <a:picLocks noChangeAspect="1"/>
          </p:cNvPicPr>
          <p:nvPr/>
        </p:nvPicPr>
        <p:blipFill>
          <a:blip r:embed="rId2"/>
          <a:stretch>
            <a:fillRect/>
          </a:stretch>
        </p:blipFill>
        <p:spPr>
          <a:xfrm>
            <a:off x="188596" y="1517481"/>
            <a:ext cx="8766808" cy="4883319"/>
          </a:xfrm>
          <a:prstGeom prst="rect">
            <a:avLst/>
          </a:prstGeom>
        </p:spPr>
      </p:pic>
    </p:spTree>
    <p:extLst>
      <p:ext uri="{BB962C8B-B14F-4D97-AF65-F5344CB8AC3E}">
        <p14:creationId xmlns:p14="http://schemas.microsoft.com/office/powerpoint/2010/main" val="95360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9648-0C08-1F83-4A49-546FA37F3AF2}"/>
              </a:ext>
            </a:extLst>
          </p:cNvPr>
          <p:cNvSpPr>
            <a:spLocks noGrp="1"/>
          </p:cNvSpPr>
          <p:nvPr>
            <p:ph type="title"/>
          </p:nvPr>
        </p:nvSpPr>
        <p:spPr>
          <a:xfrm>
            <a:off x="457200" y="365850"/>
            <a:ext cx="6124500" cy="463500"/>
          </a:xfrm>
        </p:spPr>
        <p:txBody>
          <a:bodyPr/>
          <a:lstStyle/>
          <a:p>
            <a:r>
              <a:rPr lang="en-US" dirty="0"/>
              <a:t>Rotating Savings &amp; Credit Association</a:t>
            </a:r>
          </a:p>
        </p:txBody>
      </p:sp>
      <p:sp>
        <p:nvSpPr>
          <p:cNvPr id="3" name="Slide Number Placeholder 2">
            <a:extLst>
              <a:ext uri="{FF2B5EF4-FFF2-40B4-BE49-F238E27FC236}">
                <a16:creationId xmlns:a16="http://schemas.microsoft.com/office/drawing/2014/main" id="{8F124072-B115-9D7E-0C60-94B9564EF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4" name="Picture 3">
            <a:extLst>
              <a:ext uri="{FF2B5EF4-FFF2-40B4-BE49-F238E27FC236}">
                <a16:creationId xmlns:a16="http://schemas.microsoft.com/office/drawing/2014/main" id="{D58F0CF9-D87B-CAD0-B1C6-49E4CC31D675}"/>
              </a:ext>
            </a:extLst>
          </p:cNvPr>
          <p:cNvPicPr>
            <a:picLocks noChangeAspect="1"/>
          </p:cNvPicPr>
          <p:nvPr/>
        </p:nvPicPr>
        <p:blipFill>
          <a:blip r:embed="rId2"/>
          <a:stretch>
            <a:fillRect/>
          </a:stretch>
        </p:blipFill>
        <p:spPr>
          <a:xfrm>
            <a:off x="457200" y="1535591"/>
            <a:ext cx="8461981" cy="4724809"/>
          </a:xfrm>
          <a:prstGeom prst="rect">
            <a:avLst/>
          </a:prstGeom>
        </p:spPr>
      </p:pic>
    </p:spTree>
    <p:extLst>
      <p:ext uri="{BB962C8B-B14F-4D97-AF65-F5344CB8AC3E}">
        <p14:creationId xmlns:p14="http://schemas.microsoft.com/office/powerpoint/2010/main" val="312195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102F-B90A-D6D4-4486-71D2BA8291B4}"/>
              </a:ext>
            </a:extLst>
          </p:cNvPr>
          <p:cNvSpPr>
            <a:spLocks noGrp="1"/>
          </p:cNvSpPr>
          <p:nvPr>
            <p:ph type="title"/>
          </p:nvPr>
        </p:nvSpPr>
        <p:spPr/>
        <p:txBody>
          <a:bodyPr/>
          <a:lstStyle/>
          <a:p>
            <a:r>
              <a:rPr lang="en-US" dirty="0"/>
              <a:t>Savings Account</a:t>
            </a:r>
          </a:p>
        </p:txBody>
      </p:sp>
      <p:sp>
        <p:nvSpPr>
          <p:cNvPr id="3" name="Slide Number Placeholder 2">
            <a:extLst>
              <a:ext uri="{FF2B5EF4-FFF2-40B4-BE49-F238E27FC236}">
                <a16:creationId xmlns:a16="http://schemas.microsoft.com/office/drawing/2014/main" id="{AD6A53F3-9DAC-3E38-2FCF-D4E8D19C7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4" name="Picture 3">
            <a:extLst>
              <a:ext uri="{FF2B5EF4-FFF2-40B4-BE49-F238E27FC236}">
                <a16:creationId xmlns:a16="http://schemas.microsoft.com/office/drawing/2014/main" id="{69949BB5-2811-5664-83F5-50C8A5138AE3}"/>
              </a:ext>
            </a:extLst>
          </p:cNvPr>
          <p:cNvPicPr>
            <a:picLocks noChangeAspect="1"/>
          </p:cNvPicPr>
          <p:nvPr/>
        </p:nvPicPr>
        <p:blipFill>
          <a:blip r:embed="rId2"/>
          <a:stretch>
            <a:fillRect/>
          </a:stretch>
        </p:blipFill>
        <p:spPr>
          <a:xfrm>
            <a:off x="457200" y="1343980"/>
            <a:ext cx="8227568" cy="5076089"/>
          </a:xfrm>
          <a:prstGeom prst="rect">
            <a:avLst/>
          </a:prstGeom>
        </p:spPr>
      </p:pic>
    </p:spTree>
    <p:extLst>
      <p:ext uri="{BB962C8B-B14F-4D97-AF65-F5344CB8AC3E}">
        <p14:creationId xmlns:p14="http://schemas.microsoft.com/office/powerpoint/2010/main" val="98853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5497-3623-F131-1852-F66668C8C52D}"/>
              </a:ext>
            </a:extLst>
          </p:cNvPr>
          <p:cNvSpPr>
            <a:spLocks noGrp="1"/>
          </p:cNvSpPr>
          <p:nvPr>
            <p:ph type="title"/>
          </p:nvPr>
        </p:nvSpPr>
        <p:spPr/>
        <p:txBody>
          <a:bodyPr/>
          <a:lstStyle/>
          <a:p>
            <a:r>
              <a:rPr lang="en-US" dirty="0"/>
              <a:t>Other Places for Savings</a:t>
            </a:r>
          </a:p>
        </p:txBody>
      </p:sp>
      <p:sp>
        <p:nvSpPr>
          <p:cNvPr id="3" name="Slide Number Placeholder 2">
            <a:extLst>
              <a:ext uri="{FF2B5EF4-FFF2-40B4-BE49-F238E27FC236}">
                <a16:creationId xmlns:a16="http://schemas.microsoft.com/office/drawing/2014/main" id="{2C52553C-C1C4-3568-9211-03FE36C7FE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5" name="TextBox 4">
            <a:extLst>
              <a:ext uri="{FF2B5EF4-FFF2-40B4-BE49-F238E27FC236}">
                <a16:creationId xmlns:a16="http://schemas.microsoft.com/office/drawing/2014/main" id="{16026643-38E1-86D2-A7DC-51162F4A2635}"/>
              </a:ext>
            </a:extLst>
          </p:cNvPr>
          <p:cNvSpPr txBox="1"/>
          <p:nvPr/>
        </p:nvSpPr>
        <p:spPr>
          <a:xfrm>
            <a:off x="360946" y="1355559"/>
            <a:ext cx="8237621" cy="3970318"/>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Money market deposit accounts</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Certificates of deposit (CDs)</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U.S. savings bonds</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Retirement accounts</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From your employer</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Individual Retirement Accounts (IRAs)</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Investments, such as stocks, corporate bonds and mutual funds</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Health Savings accounts</a:t>
            </a:r>
          </a:p>
        </p:txBody>
      </p:sp>
      <p:pic>
        <p:nvPicPr>
          <p:cNvPr id="7" name="Picture 6">
            <a:extLst>
              <a:ext uri="{FF2B5EF4-FFF2-40B4-BE49-F238E27FC236}">
                <a16:creationId xmlns:a16="http://schemas.microsoft.com/office/drawing/2014/main" id="{59006A11-586D-507C-7A6D-F4B64D96BD82}"/>
              </a:ext>
            </a:extLst>
          </p:cNvPr>
          <p:cNvPicPr>
            <a:picLocks noChangeAspect="1"/>
          </p:cNvPicPr>
          <p:nvPr/>
        </p:nvPicPr>
        <p:blipFill>
          <a:blip r:embed="rId2"/>
          <a:stretch>
            <a:fillRect/>
          </a:stretch>
        </p:blipFill>
        <p:spPr>
          <a:xfrm>
            <a:off x="4841298" y="4788066"/>
            <a:ext cx="2952750" cy="1428750"/>
          </a:xfrm>
          <a:prstGeom prst="rect">
            <a:avLst/>
          </a:prstGeom>
        </p:spPr>
      </p:pic>
    </p:spTree>
    <p:extLst>
      <p:ext uri="{BB962C8B-B14F-4D97-AF65-F5344CB8AC3E}">
        <p14:creationId xmlns:p14="http://schemas.microsoft.com/office/powerpoint/2010/main" val="416954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4CD5-3E8A-8BBB-B65F-3EDA748887CD}"/>
              </a:ext>
            </a:extLst>
          </p:cNvPr>
          <p:cNvSpPr>
            <a:spLocks noGrp="1"/>
          </p:cNvSpPr>
          <p:nvPr>
            <p:ph type="title"/>
          </p:nvPr>
        </p:nvSpPr>
        <p:spPr/>
        <p:txBody>
          <a:bodyPr/>
          <a:lstStyle/>
          <a:p>
            <a:r>
              <a:rPr lang="en-US" dirty="0"/>
              <a:t>Apply It:  My Savings Options</a:t>
            </a:r>
          </a:p>
        </p:txBody>
      </p:sp>
      <p:sp>
        <p:nvSpPr>
          <p:cNvPr id="3" name="Slide Number Placeholder 2">
            <a:extLst>
              <a:ext uri="{FF2B5EF4-FFF2-40B4-BE49-F238E27FC236}">
                <a16:creationId xmlns:a16="http://schemas.microsoft.com/office/drawing/2014/main" id="{C8F56E80-CCBA-208F-DFB2-2AE0703093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4" name="Picture 3">
            <a:extLst>
              <a:ext uri="{FF2B5EF4-FFF2-40B4-BE49-F238E27FC236}">
                <a16:creationId xmlns:a16="http://schemas.microsoft.com/office/drawing/2014/main" id="{F97FF3A3-6821-ADD0-27B4-7B8661C41FBF}"/>
              </a:ext>
            </a:extLst>
          </p:cNvPr>
          <p:cNvPicPr>
            <a:picLocks noChangeAspect="1"/>
          </p:cNvPicPr>
          <p:nvPr/>
        </p:nvPicPr>
        <p:blipFill>
          <a:blip r:embed="rId2"/>
          <a:stretch>
            <a:fillRect/>
          </a:stretch>
        </p:blipFill>
        <p:spPr>
          <a:xfrm>
            <a:off x="542194" y="1329600"/>
            <a:ext cx="8059611" cy="4834547"/>
          </a:xfrm>
          <a:prstGeom prst="rect">
            <a:avLst/>
          </a:prstGeom>
        </p:spPr>
      </p:pic>
    </p:spTree>
    <p:extLst>
      <p:ext uri="{BB962C8B-B14F-4D97-AF65-F5344CB8AC3E}">
        <p14:creationId xmlns:p14="http://schemas.microsoft.com/office/powerpoint/2010/main" val="419086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3980-0EE2-B5E4-665B-029C4CCE02DB}"/>
              </a:ext>
            </a:extLst>
          </p:cNvPr>
          <p:cNvSpPr>
            <a:spLocks noGrp="1"/>
          </p:cNvSpPr>
          <p:nvPr>
            <p:ph type="title"/>
          </p:nvPr>
        </p:nvSpPr>
        <p:spPr/>
        <p:txBody>
          <a:bodyPr/>
          <a:lstStyle/>
          <a:p>
            <a:r>
              <a:rPr lang="en-US" dirty="0"/>
              <a:t>Understanding Deposit Insurance</a:t>
            </a:r>
          </a:p>
        </p:txBody>
      </p:sp>
      <p:sp>
        <p:nvSpPr>
          <p:cNvPr id="3" name="Slide Number Placeholder 2">
            <a:extLst>
              <a:ext uri="{FF2B5EF4-FFF2-40B4-BE49-F238E27FC236}">
                <a16:creationId xmlns:a16="http://schemas.microsoft.com/office/drawing/2014/main" id="{6C785CA6-B33A-2235-B68A-11D1F9894D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4" name="Picture 3">
            <a:extLst>
              <a:ext uri="{FF2B5EF4-FFF2-40B4-BE49-F238E27FC236}">
                <a16:creationId xmlns:a16="http://schemas.microsoft.com/office/drawing/2014/main" id="{B48ED9D0-BC1A-D670-BDCF-54B766F5B0A4}"/>
              </a:ext>
            </a:extLst>
          </p:cNvPr>
          <p:cNvPicPr>
            <a:picLocks noChangeAspect="1"/>
          </p:cNvPicPr>
          <p:nvPr/>
        </p:nvPicPr>
        <p:blipFill>
          <a:blip r:embed="rId2"/>
          <a:stretch>
            <a:fillRect/>
          </a:stretch>
        </p:blipFill>
        <p:spPr>
          <a:xfrm>
            <a:off x="307237" y="1464303"/>
            <a:ext cx="8230313" cy="4170025"/>
          </a:xfrm>
          <a:prstGeom prst="rect">
            <a:avLst/>
          </a:prstGeom>
        </p:spPr>
      </p:pic>
    </p:spTree>
    <p:extLst>
      <p:ext uri="{BB962C8B-B14F-4D97-AF65-F5344CB8AC3E}">
        <p14:creationId xmlns:p14="http://schemas.microsoft.com/office/powerpoint/2010/main" val="426719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7892-DCF4-36DA-BA73-E73315AAE0FE}"/>
              </a:ext>
            </a:extLst>
          </p:cNvPr>
          <p:cNvSpPr>
            <a:spLocks noGrp="1"/>
          </p:cNvSpPr>
          <p:nvPr>
            <p:ph type="title"/>
          </p:nvPr>
        </p:nvSpPr>
        <p:spPr/>
        <p:txBody>
          <a:bodyPr/>
          <a:lstStyle/>
          <a:p>
            <a:r>
              <a:rPr lang="en-US" dirty="0"/>
              <a:t>Interest and Compounding</a:t>
            </a:r>
          </a:p>
        </p:txBody>
      </p:sp>
      <p:sp>
        <p:nvSpPr>
          <p:cNvPr id="3" name="Slide Number Placeholder 2">
            <a:extLst>
              <a:ext uri="{FF2B5EF4-FFF2-40B4-BE49-F238E27FC236}">
                <a16:creationId xmlns:a16="http://schemas.microsoft.com/office/drawing/2014/main" id="{C9BE15E2-2398-04B3-8243-67FBCF6DF0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5" name="TextBox 4">
            <a:extLst>
              <a:ext uri="{FF2B5EF4-FFF2-40B4-BE49-F238E27FC236}">
                <a16:creationId xmlns:a16="http://schemas.microsoft.com/office/drawing/2014/main" id="{F8CF4DD5-93F0-BEBD-720B-DE4ACA0442AE}"/>
              </a:ext>
            </a:extLst>
          </p:cNvPr>
          <p:cNvSpPr txBox="1"/>
          <p:nvPr/>
        </p:nvSpPr>
        <p:spPr>
          <a:xfrm>
            <a:off x="457201" y="1451812"/>
            <a:ext cx="4682499" cy="3785652"/>
          </a:xfrm>
          <a:prstGeom prst="rect">
            <a:avLst/>
          </a:prstGeom>
          <a:noFill/>
        </p:spPr>
        <p:txBody>
          <a:bodyPr wrap="square">
            <a:spAutoFit/>
          </a:bodyPr>
          <a:lstStyle/>
          <a:p>
            <a:r>
              <a:rPr lang="en-US" sz="2400" dirty="0">
                <a:latin typeface="Roboto Condensed" panose="02000000000000000000" pitchFamily="2" charset="0"/>
                <a:ea typeface="Roboto Condensed" panose="02000000000000000000" pitchFamily="2" charset="0"/>
              </a:rPr>
              <a:t>Interest: money financial institutions pay you for keeping money deposited with them and is expressed as a percentage</a:t>
            </a:r>
          </a:p>
          <a:p>
            <a:r>
              <a:rPr lang="en-US" sz="2400" dirty="0">
                <a:latin typeface="Roboto Condensed" panose="02000000000000000000" pitchFamily="2" charset="0"/>
                <a:ea typeface="Roboto Condensed" panose="02000000000000000000" pitchFamily="2" charset="0"/>
              </a:rPr>
              <a:t> </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May need to pay income tax on interest</a:t>
            </a:r>
          </a:p>
          <a:p>
            <a:pPr marL="342900" indent="-342900">
              <a:buFont typeface="Arial" panose="020B0604020202020204" pitchFamily="34" charset="0"/>
              <a:buChar char="•"/>
            </a:pPr>
            <a:endParaRPr lang="en-US" sz="2400" dirty="0">
              <a:latin typeface="Roboto Condensed" panose="02000000000000000000" pitchFamily="2" charset="0"/>
              <a:ea typeface="Roboto Condensed" panose="02000000000000000000" pitchFamily="2" charset="0"/>
            </a:endParaRP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Compounding: earning</a:t>
            </a:r>
            <a:br>
              <a:rPr lang="en-US" sz="2400" dirty="0">
                <a:latin typeface="Roboto Condensed" panose="02000000000000000000" pitchFamily="2" charset="0"/>
                <a:ea typeface="Roboto Condensed" panose="02000000000000000000" pitchFamily="2" charset="0"/>
              </a:rPr>
            </a:br>
            <a:r>
              <a:rPr lang="en-US" sz="2400" dirty="0">
                <a:latin typeface="Roboto Condensed" panose="02000000000000000000" pitchFamily="2" charset="0"/>
                <a:ea typeface="Roboto Condensed" panose="02000000000000000000" pitchFamily="2" charset="0"/>
              </a:rPr>
              <a:t>interest on the interest</a:t>
            </a:r>
          </a:p>
        </p:txBody>
      </p:sp>
      <p:pic>
        <p:nvPicPr>
          <p:cNvPr id="6" name="Google Shape;307;p41" descr="stack of blocks that look like currency.">
            <a:extLst>
              <a:ext uri="{FF2B5EF4-FFF2-40B4-BE49-F238E27FC236}">
                <a16:creationId xmlns:a16="http://schemas.microsoft.com/office/drawing/2014/main" id="{B8FA07A4-8C60-315D-AC19-BCAB1A3DFF13}"/>
              </a:ext>
            </a:extLst>
          </p:cNvPr>
          <p:cNvPicPr preferRelativeResize="0"/>
          <p:nvPr/>
        </p:nvPicPr>
        <p:blipFill rotWithShape="1">
          <a:blip r:embed="rId2">
            <a:alphaModFix/>
          </a:blip>
          <a:srcRect r="7633" b="5093"/>
          <a:stretch/>
        </p:blipFill>
        <p:spPr>
          <a:xfrm>
            <a:off x="5139701" y="3174624"/>
            <a:ext cx="4004299" cy="3085776"/>
          </a:xfrm>
          <a:prstGeom prst="rect">
            <a:avLst/>
          </a:prstGeom>
          <a:noFill/>
          <a:ln>
            <a:noFill/>
          </a:ln>
        </p:spPr>
      </p:pic>
    </p:spTree>
    <p:extLst>
      <p:ext uri="{BB962C8B-B14F-4D97-AF65-F5344CB8AC3E}">
        <p14:creationId xmlns:p14="http://schemas.microsoft.com/office/powerpoint/2010/main" val="364645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6E97-7A77-BBA3-4DE0-D6FEF2D237EE}"/>
              </a:ext>
            </a:extLst>
          </p:cNvPr>
          <p:cNvSpPr>
            <a:spLocks noGrp="1"/>
          </p:cNvSpPr>
          <p:nvPr>
            <p:ph type="title"/>
          </p:nvPr>
        </p:nvSpPr>
        <p:spPr/>
        <p:txBody>
          <a:bodyPr/>
          <a:lstStyle/>
          <a:p>
            <a:r>
              <a:rPr lang="en-US" dirty="0"/>
              <a:t>Mattress versus Bank Account</a:t>
            </a:r>
          </a:p>
        </p:txBody>
      </p:sp>
      <p:sp>
        <p:nvSpPr>
          <p:cNvPr id="3" name="Slide Number Placeholder 2">
            <a:extLst>
              <a:ext uri="{FF2B5EF4-FFF2-40B4-BE49-F238E27FC236}">
                <a16:creationId xmlns:a16="http://schemas.microsoft.com/office/drawing/2014/main" id="{227BCCBC-26F7-7E23-BE85-7B2F353370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4" name="Picture 3">
            <a:extLst>
              <a:ext uri="{FF2B5EF4-FFF2-40B4-BE49-F238E27FC236}">
                <a16:creationId xmlns:a16="http://schemas.microsoft.com/office/drawing/2014/main" id="{DCF95E72-A993-0139-7F3F-144932CFF09D}"/>
              </a:ext>
            </a:extLst>
          </p:cNvPr>
          <p:cNvPicPr>
            <a:picLocks noChangeAspect="1"/>
          </p:cNvPicPr>
          <p:nvPr/>
        </p:nvPicPr>
        <p:blipFill>
          <a:blip r:embed="rId2"/>
          <a:stretch>
            <a:fillRect/>
          </a:stretch>
        </p:blipFill>
        <p:spPr>
          <a:xfrm>
            <a:off x="441602" y="1517738"/>
            <a:ext cx="8260796" cy="3822523"/>
          </a:xfrm>
          <a:prstGeom prst="rect">
            <a:avLst/>
          </a:prstGeom>
        </p:spPr>
      </p:pic>
    </p:spTree>
    <p:extLst>
      <p:ext uri="{BB962C8B-B14F-4D97-AF65-F5344CB8AC3E}">
        <p14:creationId xmlns:p14="http://schemas.microsoft.com/office/powerpoint/2010/main" val="225763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3CBB-C90F-5D61-E4D0-E451FD6A5544}"/>
              </a:ext>
            </a:extLst>
          </p:cNvPr>
          <p:cNvSpPr>
            <a:spLocks noGrp="1"/>
          </p:cNvSpPr>
          <p:nvPr>
            <p:ph type="title"/>
          </p:nvPr>
        </p:nvSpPr>
        <p:spPr>
          <a:xfrm>
            <a:off x="433137" y="96473"/>
            <a:ext cx="6124500" cy="463500"/>
          </a:xfrm>
        </p:spPr>
        <p:txBody>
          <a:bodyPr/>
          <a:lstStyle/>
          <a:p>
            <a:r>
              <a:rPr lang="en-US" dirty="0"/>
              <a:t>Interest combined with regular savings of $5.00 per month</a:t>
            </a:r>
          </a:p>
        </p:txBody>
      </p:sp>
      <p:sp>
        <p:nvSpPr>
          <p:cNvPr id="3" name="Slide Number Placeholder 2">
            <a:extLst>
              <a:ext uri="{FF2B5EF4-FFF2-40B4-BE49-F238E27FC236}">
                <a16:creationId xmlns:a16="http://schemas.microsoft.com/office/drawing/2014/main" id="{31B5A4EA-8212-4D2D-A3C8-91AB1BF8ED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4" name="Picture 3">
            <a:extLst>
              <a:ext uri="{FF2B5EF4-FFF2-40B4-BE49-F238E27FC236}">
                <a16:creationId xmlns:a16="http://schemas.microsoft.com/office/drawing/2014/main" id="{A94055B3-12DA-7C3E-F523-91720798370E}"/>
              </a:ext>
            </a:extLst>
          </p:cNvPr>
          <p:cNvPicPr>
            <a:picLocks noChangeAspect="1"/>
          </p:cNvPicPr>
          <p:nvPr/>
        </p:nvPicPr>
        <p:blipFill>
          <a:blip r:embed="rId2"/>
          <a:stretch>
            <a:fillRect/>
          </a:stretch>
        </p:blipFill>
        <p:spPr>
          <a:xfrm>
            <a:off x="276754" y="1352318"/>
            <a:ext cx="8260796" cy="4426080"/>
          </a:xfrm>
          <a:prstGeom prst="rect">
            <a:avLst/>
          </a:prstGeom>
        </p:spPr>
      </p:pic>
    </p:spTree>
    <p:extLst>
      <p:ext uri="{BB962C8B-B14F-4D97-AF65-F5344CB8AC3E}">
        <p14:creationId xmlns:p14="http://schemas.microsoft.com/office/powerpoint/2010/main" val="75896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57200" y="120536"/>
            <a:ext cx="6124500" cy="463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dirty="0"/>
              <a:t>Hosted by:  Bill Rickert, </a:t>
            </a:r>
            <a:br>
              <a:rPr lang="en-US" dirty="0"/>
            </a:br>
            <a:r>
              <a:rPr lang="en-US" dirty="0"/>
              <a:t>Fort Bend County Treasurer</a:t>
            </a:r>
            <a:endParaRPr dirty="0"/>
          </a:p>
        </p:txBody>
      </p:sp>
      <p:pic>
        <p:nvPicPr>
          <p:cNvPr id="3" name="Picture 2">
            <a:extLst>
              <a:ext uri="{FF2B5EF4-FFF2-40B4-BE49-F238E27FC236}">
                <a16:creationId xmlns:a16="http://schemas.microsoft.com/office/drawing/2014/main" id="{A7E9F5E1-BA09-C367-D714-2312A2019FF9}"/>
              </a:ext>
            </a:extLst>
          </p:cNvPr>
          <p:cNvPicPr>
            <a:picLocks noChangeAspect="1"/>
          </p:cNvPicPr>
          <p:nvPr/>
        </p:nvPicPr>
        <p:blipFill>
          <a:blip r:embed="rId3"/>
          <a:stretch>
            <a:fillRect/>
          </a:stretch>
        </p:blipFill>
        <p:spPr>
          <a:xfrm>
            <a:off x="5460326" y="1347530"/>
            <a:ext cx="3444874" cy="4650957"/>
          </a:xfrm>
          <a:prstGeom prst="rect">
            <a:avLst/>
          </a:prstGeom>
        </p:spPr>
      </p:pic>
      <p:sp>
        <p:nvSpPr>
          <p:cNvPr id="4" name="TextBox 3">
            <a:extLst>
              <a:ext uri="{FF2B5EF4-FFF2-40B4-BE49-F238E27FC236}">
                <a16:creationId xmlns:a16="http://schemas.microsoft.com/office/drawing/2014/main" id="{36DCCBEC-9632-F16B-9890-BE5965C11AA1}"/>
              </a:ext>
            </a:extLst>
          </p:cNvPr>
          <p:cNvSpPr txBox="1"/>
          <p:nvPr/>
        </p:nvSpPr>
        <p:spPr>
          <a:xfrm>
            <a:off x="318498" y="1684964"/>
            <a:ext cx="4869951" cy="2215991"/>
          </a:xfrm>
          <a:prstGeom prst="rect">
            <a:avLst/>
          </a:prstGeom>
          <a:noFill/>
        </p:spPr>
        <p:txBody>
          <a:bodyPr wrap="square" rtlCol="0">
            <a:spAutoFit/>
          </a:bodyPr>
          <a:lstStyle/>
          <a:p>
            <a:pPr algn="l"/>
            <a:r>
              <a:rPr lang="en-US" sz="2000" b="1" i="0" u="sng" dirty="0">
                <a:solidFill>
                  <a:srgbClr val="222222"/>
                </a:solidFill>
                <a:effectLst/>
                <a:latin typeface="Arial" panose="020B0604020202020204" pitchFamily="34" charset="0"/>
              </a:rPr>
              <a:t>Contact information:</a:t>
            </a:r>
            <a:endParaRPr lang="en-US" sz="2000" b="0" i="0" dirty="0">
              <a:solidFill>
                <a:srgbClr val="222222"/>
              </a:solidFill>
              <a:effectLst/>
              <a:latin typeface="Arial" panose="020B0604020202020204" pitchFamily="34" charset="0"/>
            </a:endParaRPr>
          </a:p>
          <a:p>
            <a:pPr algn="l"/>
            <a:r>
              <a:rPr lang="en-US" sz="2000" b="0" i="0" dirty="0">
                <a:solidFill>
                  <a:srgbClr val="222222"/>
                </a:solidFill>
                <a:effectLst/>
                <a:latin typeface="Arial" panose="020B0604020202020204" pitchFamily="34" charset="0"/>
              </a:rPr>
              <a:t>Bill Rickert</a:t>
            </a:r>
          </a:p>
          <a:p>
            <a:pPr algn="l"/>
            <a:r>
              <a:rPr lang="en-US" sz="2000" b="0" i="0" dirty="0">
                <a:solidFill>
                  <a:srgbClr val="222222"/>
                </a:solidFill>
                <a:effectLst/>
                <a:latin typeface="Arial" panose="020B0604020202020204" pitchFamily="34" charset="0"/>
              </a:rPr>
              <a:t>Fort Bend County Treasurer</a:t>
            </a:r>
          </a:p>
          <a:p>
            <a:pPr algn="l"/>
            <a:r>
              <a:rPr lang="en-US" b="0" i="0" dirty="0">
                <a:solidFill>
                  <a:srgbClr val="222222"/>
                </a:solidFill>
                <a:effectLst/>
                <a:latin typeface="Arial" panose="020B0604020202020204" pitchFamily="34" charset="0"/>
              </a:rPr>
              <a:t> </a:t>
            </a:r>
          </a:p>
          <a:p>
            <a:pPr algn="l"/>
            <a:r>
              <a:rPr lang="en-US" sz="1600" b="1" i="0" dirty="0">
                <a:solidFill>
                  <a:srgbClr val="222222"/>
                </a:solidFill>
                <a:effectLst/>
                <a:latin typeface="Arial" panose="020B0604020202020204" pitchFamily="34" charset="0"/>
              </a:rPr>
              <a:t>Email:</a:t>
            </a:r>
            <a:r>
              <a:rPr lang="en-US" sz="1600" b="1" dirty="0">
                <a:solidFill>
                  <a:srgbClr val="222222"/>
                </a:solidFill>
                <a:latin typeface="Arial" panose="020B0604020202020204" pitchFamily="34" charset="0"/>
              </a:rPr>
              <a:t>	     </a:t>
            </a:r>
            <a:r>
              <a:rPr lang="en-US" sz="1600" b="0" i="0" dirty="0">
                <a:solidFill>
                  <a:srgbClr val="1155CC"/>
                </a:solidFill>
                <a:effectLst/>
                <a:latin typeface="Arial" panose="020B0604020202020204" pitchFamily="34" charset="0"/>
                <a:hlinkClick r:id="rId4"/>
              </a:rPr>
              <a:t>treasurersoffice@fbctx.gov</a:t>
            </a:r>
            <a:endParaRPr lang="en-US" sz="1600" b="0" i="0" dirty="0">
              <a:solidFill>
                <a:srgbClr val="222222"/>
              </a:solidFill>
              <a:effectLst/>
              <a:latin typeface="Arial" panose="020B0604020202020204" pitchFamily="34" charset="0"/>
            </a:endParaRPr>
          </a:p>
          <a:p>
            <a:pPr algn="l"/>
            <a:r>
              <a:rPr lang="en-US" sz="1600" b="1" i="0" dirty="0">
                <a:solidFill>
                  <a:srgbClr val="222222"/>
                </a:solidFill>
                <a:effectLst/>
                <a:latin typeface="Arial" panose="020B0604020202020204" pitchFamily="34" charset="0"/>
              </a:rPr>
              <a:t>Website:</a:t>
            </a:r>
            <a:r>
              <a:rPr lang="en-US" sz="1600" b="0" i="0" dirty="0">
                <a:solidFill>
                  <a:srgbClr val="222222"/>
                </a:solidFill>
                <a:effectLst/>
                <a:latin typeface="Arial" panose="020B0604020202020204" pitchFamily="34" charset="0"/>
              </a:rPr>
              <a:t> 	     </a:t>
            </a:r>
            <a:r>
              <a:rPr lang="en-US" sz="1600" b="0" i="0" dirty="0">
                <a:solidFill>
                  <a:srgbClr val="1155CC"/>
                </a:solidFill>
                <a:effectLst/>
                <a:latin typeface="Arial" panose="020B0604020202020204" pitchFamily="34" charset="0"/>
                <a:hlinkClick r:id="rId5"/>
              </a:rPr>
              <a:t>www.fbctx.gov/treasurer</a:t>
            </a:r>
            <a:endParaRPr lang="en-US" sz="1600" b="0" i="0" dirty="0">
              <a:solidFill>
                <a:srgbClr val="222222"/>
              </a:solidFill>
              <a:effectLst/>
              <a:latin typeface="Arial" panose="020B0604020202020204" pitchFamily="34" charset="0"/>
            </a:endParaRPr>
          </a:p>
          <a:p>
            <a:pPr algn="l"/>
            <a:r>
              <a:rPr lang="en-US" sz="1600" b="1" i="0" dirty="0">
                <a:solidFill>
                  <a:srgbClr val="222222"/>
                </a:solidFill>
                <a:effectLst/>
                <a:latin typeface="Arial" panose="020B0604020202020204" pitchFamily="34" charset="0"/>
              </a:rPr>
              <a:t>Phone:</a:t>
            </a:r>
            <a:r>
              <a:rPr lang="en-US" sz="1600" b="0" i="0" dirty="0">
                <a:solidFill>
                  <a:srgbClr val="222222"/>
                </a:solidFill>
                <a:effectLst/>
                <a:latin typeface="Arial" panose="020B0604020202020204" pitchFamily="34" charset="0"/>
              </a:rPr>
              <a:t>         281-371-3750</a:t>
            </a:r>
          </a:p>
          <a:p>
            <a:pPr algn="l"/>
            <a:r>
              <a:rPr lang="en-US" sz="1600" b="1" i="0" dirty="0">
                <a:solidFill>
                  <a:srgbClr val="222222"/>
                </a:solidFill>
                <a:effectLst/>
                <a:latin typeface="Arial" panose="020B0604020202020204" pitchFamily="34" charset="0"/>
              </a:rPr>
              <a:t>QR Code:     </a:t>
            </a:r>
            <a:endParaRPr lang="en-US" sz="1600" b="0" i="0" dirty="0">
              <a:solidFill>
                <a:srgbClr val="222222"/>
              </a:solidFill>
              <a:effectLst/>
              <a:latin typeface="Arial" panose="020B0604020202020204" pitchFamily="34" charset="0"/>
            </a:endParaRPr>
          </a:p>
        </p:txBody>
      </p:sp>
      <p:pic>
        <p:nvPicPr>
          <p:cNvPr id="6" name="Picture 5">
            <a:extLst>
              <a:ext uri="{FF2B5EF4-FFF2-40B4-BE49-F238E27FC236}">
                <a16:creationId xmlns:a16="http://schemas.microsoft.com/office/drawing/2014/main" id="{A0893212-D668-7ADE-0009-FAE0F73EA8C8}"/>
              </a:ext>
            </a:extLst>
          </p:cNvPr>
          <p:cNvPicPr>
            <a:picLocks noChangeAspect="1"/>
          </p:cNvPicPr>
          <p:nvPr/>
        </p:nvPicPr>
        <p:blipFill>
          <a:blip r:embed="rId6"/>
          <a:stretch>
            <a:fillRect/>
          </a:stretch>
        </p:blipFill>
        <p:spPr>
          <a:xfrm>
            <a:off x="1237138" y="3768406"/>
            <a:ext cx="2219014" cy="2230081"/>
          </a:xfrm>
          <a:prstGeom prst="rect">
            <a:avLst/>
          </a:prstGeom>
        </p:spPr>
      </p:pic>
      <p:sp>
        <p:nvSpPr>
          <p:cNvPr id="7" name="Slide Number Placeholder 1">
            <a:extLst>
              <a:ext uri="{FF2B5EF4-FFF2-40B4-BE49-F238E27FC236}">
                <a16:creationId xmlns:a16="http://schemas.microsoft.com/office/drawing/2014/main" id="{068F8753-1954-4D8E-9819-96F2FC9A6551}"/>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2</a:t>
            </a:fld>
            <a:endParaRPr lang="e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8B1-4BB0-DDD2-E73B-FBD4B95CF924}"/>
              </a:ext>
            </a:extLst>
          </p:cNvPr>
          <p:cNvSpPr>
            <a:spLocks noGrp="1"/>
          </p:cNvSpPr>
          <p:nvPr>
            <p:ph type="title"/>
          </p:nvPr>
        </p:nvSpPr>
        <p:spPr/>
        <p:txBody>
          <a:bodyPr/>
          <a:lstStyle/>
          <a:p>
            <a:r>
              <a:rPr lang="en-US" dirty="0"/>
              <a:t>Annual Percentage Yield (APY)</a:t>
            </a:r>
          </a:p>
        </p:txBody>
      </p:sp>
      <p:sp>
        <p:nvSpPr>
          <p:cNvPr id="3" name="Slide Number Placeholder 2">
            <a:extLst>
              <a:ext uri="{FF2B5EF4-FFF2-40B4-BE49-F238E27FC236}">
                <a16:creationId xmlns:a16="http://schemas.microsoft.com/office/drawing/2014/main" id="{3A58B633-B029-CA35-A81E-45115C3D24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5" name="TextBox 4">
            <a:extLst>
              <a:ext uri="{FF2B5EF4-FFF2-40B4-BE49-F238E27FC236}">
                <a16:creationId xmlns:a16="http://schemas.microsoft.com/office/drawing/2014/main" id="{1FBBF500-6F73-241D-D0A7-259D080DFDC6}"/>
              </a:ext>
            </a:extLst>
          </p:cNvPr>
          <p:cNvSpPr txBox="1"/>
          <p:nvPr/>
        </p:nvSpPr>
        <p:spPr>
          <a:xfrm>
            <a:off x="457200" y="1435767"/>
            <a:ext cx="6890084" cy="3108543"/>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Reflects amount of interest on a yearly basis</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Different from the interest rate</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Includes the effects of compounding</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The more often your money compounds:</a:t>
            </a:r>
          </a:p>
          <a:p>
            <a:pPr marL="457200" indent="-457200">
              <a:buFont typeface="Wingdings" panose="05000000000000000000" pitchFamily="2" charset="2"/>
              <a:buChar char="ü"/>
            </a:pPr>
            <a:r>
              <a:rPr lang="en-US" sz="2800" dirty="0">
                <a:latin typeface="Roboto Condensed" panose="02000000000000000000" pitchFamily="2" charset="0"/>
                <a:ea typeface="Roboto Condensed" panose="02000000000000000000" pitchFamily="2" charset="0"/>
              </a:rPr>
              <a:t> The higher the APY</a:t>
            </a:r>
          </a:p>
          <a:p>
            <a:pPr marL="457200" indent="-457200">
              <a:buFont typeface="Wingdings" panose="05000000000000000000" pitchFamily="2" charset="2"/>
              <a:buChar char="ü"/>
            </a:pPr>
            <a:r>
              <a:rPr lang="en-US" sz="2800" dirty="0">
                <a:latin typeface="Roboto Condensed" panose="02000000000000000000" pitchFamily="2" charset="0"/>
                <a:ea typeface="Roboto Condensed" panose="02000000000000000000" pitchFamily="2" charset="0"/>
              </a:rPr>
              <a:t> The more interest you earn</a:t>
            </a:r>
          </a:p>
          <a:p>
            <a:pPr marL="285750" indent="-28575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Compare APYs not interest rates</a:t>
            </a:r>
          </a:p>
        </p:txBody>
      </p:sp>
      <p:pic>
        <p:nvPicPr>
          <p:cNvPr id="7" name="Picture 6">
            <a:extLst>
              <a:ext uri="{FF2B5EF4-FFF2-40B4-BE49-F238E27FC236}">
                <a16:creationId xmlns:a16="http://schemas.microsoft.com/office/drawing/2014/main" id="{0797A8B9-0E5B-62C4-C0B4-E4122842D203}"/>
              </a:ext>
            </a:extLst>
          </p:cNvPr>
          <p:cNvPicPr>
            <a:picLocks noChangeAspect="1"/>
          </p:cNvPicPr>
          <p:nvPr/>
        </p:nvPicPr>
        <p:blipFill>
          <a:blip r:embed="rId2"/>
          <a:stretch>
            <a:fillRect/>
          </a:stretch>
        </p:blipFill>
        <p:spPr>
          <a:xfrm>
            <a:off x="6024043" y="3473360"/>
            <a:ext cx="2646481" cy="1948873"/>
          </a:xfrm>
          <a:prstGeom prst="rect">
            <a:avLst/>
          </a:prstGeom>
        </p:spPr>
      </p:pic>
    </p:spTree>
    <p:extLst>
      <p:ext uri="{BB962C8B-B14F-4D97-AF65-F5344CB8AC3E}">
        <p14:creationId xmlns:p14="http://schemas.microsoft.com/office/powerpoint/2010/main" val="403000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E75C-CBAC-D44D-4567-E732D654EDE9}"/>
              </a:ext>
            </a:extLst>
          </p:cNvPr>
          <p:cNvSpPr>
            <a:spLocks noGrp="1"/>
          </p:cNvSpPr>
          <p:nvPr>
            <p:ph type="title"/>
          </p:nvPr>
        </p:nvSpPr>
        <p:spPr/>
        <p:txBody>
          <a:bodyPr/>
          <a:lstStyle/>
          <a:p>
            <a:r>
              <a:rPr lang="en-US" dirty="0"/>
              <a:t>The Rule of 72</a:t>
            </a:r>
          </a:p>
        </p:txBody>
      </p:sp>
      <p:sp>
        <p:nvSpPr>
          <p:cNvPr id="3" name="Slide Number Placeholder 2">
            <a:extLst>
              <a:ext uri="{FF2B5EF4-FFF2-40B4-BE49-F238E27FC236}">
                <a16:creationId xmlns:a16="http://schemas.microsoft.com/office/drawing/2014/main" id="{2D2A6A91-6256-A5A0-B270-C105287D78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5" name="TextBox 4">
            <a:extLst>
              <a:ext uri="{FF2B5EF4-FFF2-40B4-BE49-F238E27FC236}">
                <a16:creationId xmlns:a16="http://schemas.microsoft.com/office/drawing/2014/main" id="{A80AD461-38B8-B5C4-F929-EC32D463C209}"/>
              </a:ext>
            </a:extLst>
          </p:cNvPr>
          <p:cNvSpPr txBox="1"/>
          <p:nvPr/>
        </p:nvSpPr>
        <p:spPr>
          <a:xfrm>
            <a:off x="162740" y="1363579"/>
            <a:ext cx="7987247" cy="3108543"/>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Formula that estimates how long it will take for money to double in value </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Divide 72 by interest rate </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Result is the estimated number of years to double the money, assuming:</a:t>
            </a:r>
          </a:p>
          <a:p>
            <a:pPr marL="457200" indent="-457200">
              <a:buFont typeface="Wingdings" panose="05000000000000000000" pitchFamily="2" charset="2"/>
              <a:buChar char="ü"/>
            </a:pPr>
            <a:r>
              <a:rPr lang="en-US" sz="2800" dirty="0">
                <a:latin typeface="Roboto Condensed" panose="02000000000000000000" pitchFamily="2" charset="0"/>
                <a:ea typeface="Roboto Condensed" panose="02000000000000000000" pitchFamily="2" charset="0"/>
              </a:rPr>
              <a:t>No change in interest rate</a:t>
            </a:r>
          </a:p>
          <a:p>
            <a:pPr marL="457200" indent="-457200">
              <a:buFont typeface="Wingdings" panose="05000000000000000000" pitchFamily="2" charset="2"/>
              <a:buChar char="ü"/>
            </a:pPr>
            <a:r>
              <a:rPr lang="en-US" sz="2800" dirty="0">
                <a:latin typeface="Roboto Condensed" panose="02000000000000000000" pitchFamily="2" charset="0"/>
                <a:ea typeface="Roboto Condensed" panose="02000000000000000000" pitchFamily="2" charset="0"/>
              </a:rPr>
              <a:t>No deposits or withdrawals</a:t>
            </a:r>
          </a:p>
        </p:txBody>
      </p:sp>
      <p:pic>
        <p:nvPicPr>
          <p:cNvPr id="7" name="Picture 6">
            <a:extLst>
              <a:ext uri="{FF2B5EF4-FFF2-40B4-BE49-F238E27FC236}">
                <a16:creationId xmlns:a16="http://schemas.microsoft.com/office/drawing/2014/main" id="{1213AAEF-4072-CCF0-C5BD-8DE38BE01B5F}"/>
              </a:ext>
            </a:extLst>
          </p:cNvPr>
          <p:cNvPicPr>
            <a:picLocks noChangeAspect="1"/>
          </p:cNvPicPr>
          <p:nvPr/>
        </p:nvPicPr>
        <p:blipFill>
          <a:blip r:embed="rId2"/>
          <a:stretch>
            <a:fillRect/>
          </a:stretch>
        </p:blipFill>
        <p:spPr>
          <a:xfrm>
            <a:off x="4954878" y="3321150"/>
            <a:ext cx="4026382" cy="2771407"/>
          </a:xfrm>
          <a:prstGeom prst="rect">
            <a:avLst/>
          </a:prstGeom>
        </p:spPr>
      </p:pic>
    </p:spTree>
    <p:extLst>
      <p:ext uri="{BB962C8B-B14F-4D97-AF65-F5344CB8AC3E}">
        <p14:creationId xmlns:p14="http://schemas.microsoft.com/office/powerpoint/2010/main" val="347002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FAFF-FAB8-CDDF-EE9B-8A9EF813B78E}"/>
              </a:ext>
            </a:extLst>
          </p:cNvPr>
          <p:cNvSpPr>
            <a:spLocks noGrp="1"/>
          </p:cNvSpPr>
          <p:nvPr>
            <p:ph type="title"/>
          </p:nvPr>
        </p:nvSpPr>
        <p:spPr/>
        <p:txBody>
          <a:bodyPr/>
          <a:lstStyle/>
          <a:p>
            <a:r>
              <a:rPr lang="en-US" dirty="0"/>
              <a:t>Rule of 72 Examples</a:t>
            </a:r>
          </a:p>
        </p:txBody>
      </p:sp>
      <p:sp>
        <p:nvSpPr>
          <p:cNvPr id="3" name="Slide Number Placeholder 2">
            <a:extLst>
              <a:ext uri="{FF2B5EF4-FFF2-40B4-BE49-F238E27FC236}">
                <a16:creationId xmlns:a16="http://schemas.microsoft.com/office/drawing/2014/main" id="{32972B26-E23D-EE65-A3B5-D6C8EEF838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4" name="Picture 3">
            <a:extLst>
              <a:ext uri="{FF2B5EF4-FFF2-40B4-BE49-F238E27FC236}">
                <a16:creationId xmlns:a16="http://schemas.microsoft.com/office/drawing/2014/main" id="{F6EA7375-5E2F-9061-4057-F15AF58B3797}"/>
              </a:ext>
            </a:extLst>
          </p:cNvPr>
          <p:cNvPicPr>
            <a:picLocks noChangeAspect="1"/>
          </p:cNvPicPr>
          <p:nvPr/>
        </p:nvPicPr>
        <p:blipFill>
          <a:blip r:embed="rId2"/>
          <a:stretch>
            <a:fillRect/>
          </a:stretch>
        </p:blipFill>
        <p:spPr>
          <a:xfrm>
            <a:off x="745958" y="1365801"/>
            <a:ext cx="6880342" cy="4804377"/>
          </a:xfrm>
          <a:prstGeom prst="rect">
            <a:avLst/>
          </a:prstGeom>
        </p:spPr>
      </p:pic>
    </p:spTree>
    <p:extLst>
      <p:ext uri="{BB962C8B-B14F-4D97-AF65-F5344CB8AC3E}">
        <p14:creationId xmlns:p14="http://schemas.microsoft.com/office/powerpoint/2010/main" val="242293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A715-AFC3-826D-5F2C-F5535ED1A11B}"/>
              </a:ext>
            </a:extLst>
          </p:cNvPr>
          <p:cNvSpPr>
            <a:spLocks noGrp="1"/>
          </p:cNvSpPr>
          <p:nvPr>
            <p:ph type="title"/>
          </p:nvPr>
        </p:nvSpPr>
        <p:spPr/>
        <p:txBody>
          <a:bodyPr/>
          <a:lstStyle/>
          <a:p>
            <a:r>
              <a:rPr lang="en-US" dirty="0"/>
              <a:t>Saving for the Unexpected Expenses</a:t>
            </a:r>
          </a:p>
        </p:txBody>
      </p:sp>
      <p:sp>
        <p:nvSpPr>
          <p:cNvPr id="3" name="Slide Number Placeholder 2">
            <a:extLst>
              <a:ext uri="{FF2B5EF4-FFF2-40B4-BE49-F238E27FC236}">
                <a16:creationId xmlns:a16="http://schemas.microsoft.com/office/drawing/2014/main" id="{B12032E0-FECD-B4DC-671B-74932D4BE1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5" name="TextBox 4">
            <a:extLst>
              <a:ext uri="{FF2B5EF4-FFF2-40B4-BE49-F238E27FC236}">
                <a16:creationId xmlns:a16="http://schemas.microsoft.com/office/drawing/2014/main" id="{29B6913E-2F09-DFBF-FD70-97958D8AFEB3}"/>
              </a:ext>
            </a:extLst>
          </p:cNvPr>
          <p:cNvSpPr txBox="1"/>
          <p:nvPr/>
        </p:nvSpPr>
        <p:spPr>
          <a:xfrm>
            <a:off x="312821" y="1395663"/>
            <a:ext cx="3994484" cy="4832092"/>
          </a:xfrm>
          <a:prstGeom prst="rect">
            <a:avLst/>
          </a:prstGeom>
          <a:noFill/>
        </p:spPr>
        <p:txBody>
          <a:bodyPr wrap="square">
            <a:spAutoFit/>
          </a:bodyPr>
          <a:lstStyle/>
          <a:p>
            <a:r>
              <a:rPr lang="en-US" sz="2800" dirty="0">
                <a:latin typeface="Roboto Condensed" panose="02000000000000000000" pitchFamily="2" charset="0"/>
                <a:ea typeface="Roboto Condensed" panose="02000000000000000000" pitchFamily="2" charset="0"/>
              </a:rPr>
              <a:t>An emergency savings fund is part of the foundation of financial health. Setting aside $500 to $1,000 can cover many unexpected expenses.</a:t>
            </a:r>
          </a:p>
          <a:p>
            <a:pPr marL="256032" lvl="0" indent="-256032" algn="l" rtl="0">
              <a:lnSpc>
                <a:spcPct val="100000"/>
              </a:lnSpc>
              <a:spcBef>
                <a:spcPts val="2440"/>
              </a:spcBef>
              <a:spcAft>
                <a:spcPts val="0"/>
              </a:spcAft>
              <a:buSzPts val="3200"/>
              <a:buFont typeface="Noto Sans Symbols"/>
              <a:buChar char="▪"/>
            </a:pPr>
            <a:r>
              <a:rPr lang="en-US" sz="2400" dirty="0">
                <a:latin typeface="Roboto Condensed" panose="02000000000000000000" pitchFamily="2" charset="0"/>
                <a:ea typeface="Roboto Condensed" panose="02000000000000000000" pitchFamily="2" charset="0"/>
              </a:rPr>
              <a:t>Because life happens! </a:t>
            </a:r>
          </a:p>
          <a:p>
            <a:pPr marL="256032" lvl="0" indent="-256032" algn="l" rtl="0">
              <a:lnSpc>
                <a:spcPct val="100000"/>
              </a:lnSpc>
              <a:spcBef>
                <a:spcPts val="2440"/>
              </a:spcBef>
              <a:spcAft>
                <a:spcPts val="0"/>
              </a:spcAft>
              <a:buSzPts val="3200"/>
              <a:buFont typeface="Noto Sans Symbols"/>
              <a:buChar char="▪"/>
            </a:pPr>
            <a:r>
              <a:rPr lang="en-US" sz="2400" dirty="0">
                <a:latin typeface="Roboto Condensed" panose="02000000000000000000" pitchFamily="2" charset="0"/>
                <a:ea typeface="Roboto Condensed" panose="02000000000000000000" pitchFamily="2" charset="0"/>
              </a:rPr>
              <a:t>Because unexpected events occur!</a:t>
            </a:r>
          </a:p>
          <a:p>
            <a:r>
              <a:rPr lang="en-US" sz="2800" dirty="0">
                <a:latin typeface="Roboto Condensed" panose="02000000000000000000" pitchFamily="2" charset="0"/>
                <a:ea typeface="Roboto Condensed" panose="02000000000000000000" pitchFamily="2" charset="0"/>
              </a:rPr>
              <a:t> </a:t>
            </a:r>
          </a:p>
        </p:txBody>
      </p:sp>
      <p:pic>
        <p:nvPicPr>
          <p:cNvPr id="6" name="Google Shape;360;p48" descr="Torso of person in plaid shirt showing right arm in a blue sling, signaling an unexpected broken bone">
            <a:extLst>
              <a:ext uri="{FF2B5EF4-FFF2-40B4-BE49-F238E27FC236}">
                <a16:creationId xmlns:a16="http://schemas.microsoft.com/office/drawing/2014/main" id="{406C948F-D24B-4CB9-881C-CB5869701556}"/>
              </a:ext>
            </a:extLst>
          </p:cNvPr>
          <p:cNvPicPr preferRelativeResize="0"/>
          <p:nvPr/>
        </p:nvPicPr>
        <p:blipFill rotWithShape="1">
          <a:blip r:embed="rId2">
            <a:alphaModFix/>
          </a:blip>
          <a:srcRect l="18611" t="1452" r="12611" b="466"/>
          <a:stretch/>
        </p:blipFill>
        <p:spPr>
          <a:xfrm>
            <a:off x="4724402" y="1395663"/>
            <a:ext cx="4209593" cy="4218453"/>
          </a:xfrm>
          <a:prstGeom prst="rect">
            <a:avLst/>
          </a:prstGeom>
          <a:noFill/>
          <a:ln>
            <a:noFill/>
          </a:ln>
        </p:spPr>
      </p:pic>
    </p:spTree>
    <p:extLst>
      <p:ext uri="{BB962C8B-B14F-4D97-AF65-F5344CB8AC3E}">
        <p14:creationId xmlns:p14="http://schemas.microsoft.com/office/powerpoint/2010/main" val="804479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80FB-003C-FC58-2EB1-A537DE133063}"/>
              </a:ext>
            </a:extLst>
          </p:cNvPr>
          <p:cNvSpPr>
            <a:spLocks noGrp="1"/>
          </p:cNvSpPr>
          <p:nvPr>
            <p:ph type="title"/>
          </p:nvPr>
        </p:nvSpPr>
        <p:spPr/>
        <p:txBody>
          <a:bodyPr/>
          <a:lstStyle/>
          <a:p>
            <a:r>
              <a:rPr lang="en-US" dirty="0"/>
              <a:t>Try It: Unexpected Expenses</a:t>
            </a:r>
          </a:p>
        </p:txBody>
      </p:sp>
      <p:sp>
        <p:nvSpPr>
          <p:cNvPr id="3" name="Slide Number Placeholder 2">
            <a:extLst>
              <a:ext uri="{FF2B5EF4-FFF2-40B4-BE49-F238E27FC236}">
                <a16:creationId xmlns:a16="http://schemas.microsoft.com/office/drawing/2014/main" id="{E160B897-75C0-65FE-C56C-174FC5DF8B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4" name="Picture 3">
            <a:extLst>
              <a:ext uri="{FF2B5EF4-FFF2-40B4-BE49-F238E27FC236}">
                <a16:creationId xmlns:a16="http://schemas.microsoft.com/office/drawing/2014/main" id="{8CC427E3-2368-EAE9-D54D-3D33193BE176}"/>
              </a:ext>
            </a:extLst>
          </p:cNvPr>
          <p:cNvPicPr>
            <a:picLocks noChangeAspect="1"/>
          </p:cNvPicPr>
          <p:nvPr/>
        </p:nvPicPr>
        <p:blipFill>
          <a:blip r:embed="rId2"/>
          <a:stretch>
            <a:fillRect/>
          </a:stretch>
        </p:blipFill>
        <p:spPr>
          <a:xfrm>
            <a:off x="337302" y="1272276"/>
            <a:ext cx="6638927" cy="3500251"/>
          </a:xfrm>
          <a:prstGeom prst="rect">
            <a:avLst/>
          </a:prstGeom>
        </p:spPr>
      </p:pic>
      <p:pic>
        <p:nvPicPr>
          <p:cNvPr id="5" name="Google Shape;375;p50" descr="Picture of man scratching his head as he looks up to a cracked ceiling with drywall coming down">
            <a:extLst>
              <a:ext uri="{FF2B5EF4-FFF2-40B4-BE49-F238E27FC236}">
                <a16:creationId xmlns:a16="http://schemas.microsoft.com/office/drawing/2014/main" id="{11F8E6BA-72B0-D498-5422-09D8CE5EA448}"/>
              </a:ext>
            </a:extLst>
          </p:cNvPr>
          <p:cNvPicPr preferRelativeResize="0"/>
          <p:nvPr/>
        </p:nvPicPr>
        <p:blipFill rotWithShape="1">
          <a:blip r:embed="rId3">
            <a:alphaModFix/>
          </a:blip>
          <a:srcRect l="2984" t="-1"/>
          <a:stretch/>
        </p:blipFill>
        <p:spPr>
          <a:xfrm>
            <a:off x="5608639" y="2474683"/>
            <a:ext cx="2735179" cy="3785717"/>
          </a:xfrm>
          <a:prstGeom prst="rect">
            <a:avLst/>
          </a:prstGeom>
          <a:noFill/>
          <a:ln>
            <a:noFill/>
          </a:ln>
        </p:spPr>
      </p:pic>
    </p:spTree>
    <p:extLst>
      <p:ext uri="{BB962C8B-B14F-4D97-AF65-F5344CB8AC3E}">
        <p14:creationId xmlns:p14="http://schemas.microsoft.com/office/powerpoint/2010/main" val="2081950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2408-8041-F9CF-3F00-1091A565BDE7}"/>
              </a:ext>
            </a:extLst>
          </p:cNvPr>
          <p:cNvSpPr>
            <a:spLocks noGrp="1"/>
          </p:cNvSpPr>
          <p:nvPr>
            <p:ph type="title"/>
          </p:nvPr>
        </p:nvSpPr>
        <p:spPr/>
        <p:txBody>
          <a:bodyPr/>
          <a:lstStyle/>
          <a:p>
            <a:r>
              <a:rPr lang="en-US" dirty="0"/>
              <a:t>Emergency Savings Fund Goal</a:t>
            </a:r>
          </a:p>
        </p:txBody>
      </p:sp>
      <p:sp>
        <p:nvSpPr>
          <p:cNvPr id="3" name="Slide Number Placeholder 2">
            <a:extLst>
              <a:ext uri="{FF2B5EF4-FFF2-40B4-BE49-F238E27FC236}">
                <a16:creationId xmlns:a16="http://schemas.microsoft.com/office/drawing/2014/main" id="{4560E782-1B86-711F-8292-9BD762DBB9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5" name="TextBox 4">
            <a:extLst>
              <a:ext uri="{FF2B5EF4-FFF2-40B4-BE49-F238E27FC236}">
                <a16:creationId xmlns:a16="http://schemas.microsoft.com/office/drawing/2014/main" id="{69EF54B7-7679-95F7-0B98-51F49FD397F6}"/>
              </a:ext>
            </a:extLst>
          </p:cNvPr>
          <p:cNvSpPr txBox="1"/>
          <p:nvPr/>
        </p:nvSpPr>
        <p:spPr>
          <a:xfrm>
            <a:off x="366629" y="1387761"/>
            <a:ext cx="8622632" cy="1569660"/>
          </a:xfrm>
          <a:prstGeom prst="rect">
            <a:avLst/>
          </a:prstGeom>
          <a:noFill/>
        </p:spPr>
        <p:txBody>
          <a:bodyPr wrap="square">
            <a:spAutoFit/>
          </a:bodyPr>
          <a:lstStyle/>
          <a:p>
            <a:r>
              <a:rPr lang="en-US" sz="2400" dirty="0">
                <a:latin typeface="Roboto Condensed" panose="02000000000000000000" pitchFamily="2" charset="0"/>
                <a:ea typeface="Roboto Condensed" panose="02000000000000000000" pitchFamily="2" charset="0"/>
              </a:rPr>
              <a:t>If you pay for unexpected expenses with money you have saved, you avoid creating debt.  Takes time and commitment.  It’s a cycle and still worth doing.  Important step to improve financial health and stability</a:t>
            </a:r>
          </a:p>
        </p:txBody>
      </p:sp>
      <p:pic>
        <p:nvPicPr>
          <p:cNvPr id="6" name="Google Shape;396;p53" descr="Screenshot of Apply It: My Emergency Savings Fund Plan from Participant Guide. Shown for navigational purposes only.">
            <a:extLst>
              <a:ext uri="{FF2B5EF4-FFF2-40B4-BE49-F238E27FC236}">
                <a16:creationId xmlns:a16="http://schemas.microsoft.com/office/drawing/2014/main" id="{E10D5C96-8AC2-2C45-20EB-C7A4E51B79C6}"/>
              </a:ext>
            </a:extLst>
          </p:cNvPr>
          <p:cNvPicPr preferRelativeResize="0"/>
          <p:nvPr/>
        </p:nvPicPr>
        <p:blipFill rotWithShape="1">
          <a:blip r:embed="rId2">
            <a:alphaModFix/>
          </a:blip>
          <a:srcRect/>
          <a:stretch/>
        </p:blipFill>
        <p:spPr>
          <a:xfrm>
            <a:off x="645025" y="2957421"/>
            <a:ext cx="6766427" cy="3740158"/>
          </a:xfrm>
          <a:prstGeom prst="rect">
            <a:avLst/>
          </a:prstGeom>
          <a:solidFill>
            <a:srgbClr val="ECECEC"/>
          </a:solidFill>
          <a:ln>
            <a:noFill/>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15694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754B-D754-3BDB-6708-C9EC38C53BD7}"/>
              </a:ext>
            </a:extLst>
          </p:cNvPr>
          <p:cNvSpPr>
            <a:spLocks noGrp="1"/>
          </p:cNvSpPr>
          <p:nvPr>
            <p:ph type="title"/>
          </p:nvPr>
        </p:nvSpPr>
        <p:spPr>
          <a:xfrm>
            <a:off x="409073" y="152620"/>
            <a:ext cx="6124500" cy="463500"/>
          </a:xfrm>
        </p:spPr>
        <p:txBody>
          <a:bodyPr/>
          <a:lstStyle/>
          <a:p>
            <a:r>
              <a:rPr lang="en-US" dirty="0"/>
              <a:t>Anticipating Changes to Income &amp; Expenses</a:t>
            </a:r>
          </a:p>
        </p:txBody>
      </p:sp>
      <p:sp>
        <p:nvSpPr>
          <p:cNvPr id="3" name="Slide Number Placeholder 2">
            <a:extLst>
              <a:ext uri="{FF2B5EF4-FFF2-40B4-BE49-F238E27FC236}">
                <a16:creationId xmlns:a16="http://schemas.microsoft.com/office/drawing/2014/main" id="{EC9D68B5-A8AF-D18A-2117-94048D2570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5" name="TextBox 4">
            <a:extLst>
              <a:ext uri="{FF2B5EF4-FFF2-40B4-BE49-F238E27FC236}">
                <a16:creationId xmlns:a16="http://schemas.microsoft.com/office/drawing/2014/main" id="{F1EB6D7F-5504-B981-F7C9-4E931486D58B}"/>
              </a:ext>
            </a:extLst>
          </p:cNvPr>
          <p:cNvSpPr txBox="1"/>
          <p:nvPr/>
        </p:nvSpPr>
        <p:spPr>
          <a:xfrm>
            <a:off x="208546" y="1419725"/>
            <a:ext cx="8614611" cy="120032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Your income and expenses can change</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You may have bills that arrive only once or a few times per year</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Your spending can increase temporarily</a:t>
            </a:r>
          </a:p>
        </p:txBody>
      </p:sp>
      <p:pic>
        <p:nvPicPr>
          <p:cNvPr id="6" name="Google Shape;411;p55" descr="Screenshot of Apply It: Estimating Savings for Changes in My Income and Expenses from Participant Guide. Shown for navigational purposes only.">
            <a:extLst>
              <a:ext uri="{FF2B5EF4-FFF2-40B4-BE49-F238E27FC236}">
                <a16:creationId xmlns:a16="http://schemas.microsoft.com/office/drawing/2014/main" id="{A65071F3-2751-546B-561F-527FA5F55751}"/>
              </a:ext>
            </a:extLst>
          </p:cNvPr>
          <p:cNvPicPr preferRelativeResize="0"/>
          <p:nvPr/>
        </p:nvPicPr>
        <p:blipFill rotWithShape="1">
          <a:blip r:embed="rId2">
            <a:alphaModFix/>
          </a:blip>
          <a:srcRect t="13137"/>
          <a:stretch/>
        </p:blipFill>
        <p:spPr>
          <a:xfrm>
            <a:off x="208546" y="2832795"/>
            <a:ext cx="6397458" cy="3427605"/>
          </a:xfrm>
          <a:prstGeom prst="rect">
            <a:avLst/>
          </a:prstGeom>
          <a:solidFill>
            <a:srgbClr val="ECECEC"/>
          </a:solidFill>
          <a:ln>
            <a:noFill/>
          </a:ln>
          <a:effectLst>
            <a:outerShdw blurRad="55000" dist="18000" dir="5400000" algn="tl" rotWithShape="0">
              <a:srgbClr val="000000">
                <a:alpha val="40000"/>
              </a:srgbClr>
            </a:outerShdw>
          </a:effectLst>
        </p:spPr>
      </p:pic>
      <p:pic>
        <p:nvPicPr>
          <p:cNvPr id="7" name="Google Shape;404;p54" descr="Mobile phone with a smashed screen">
            <a:extLst>
              <a:ext uri="{FF2B5EF4-FFF2-40B4-BE49-F238E27FC236}">
                <a16:creationId xmlns:a16="http://schemas.microsoft.com/office/drawing/2014/main" id="{0A87C676-3436-4EBD-2098-335C68827200}"/>
              </a:ext>
            </a:extLst>
          </p:cNvPr>
          <p:cNvPicPr preferRelativeResize="0"/>
          <p:nvPr/>
        </p:nvPicPr>
        <p:blipFill rotWithShape="1">
          <a:blip r:embed="rId3">
            <a:alphaModFix/>
          </a:blip>
          <a:srcRect l="10487" t="12422" r="13205" b="8752"/>
          <a:stretch/>
        </p:blipFill>
        <p:spPr>
          <a:xfrm>
            <a:off x="6757136" y="2620054"/>
            <a:ext cx="2066021" cy="2452965"/>
          </a:xfrm>
          <a:prstGeom prst="rect">
            <a:avLst/>
          </a:prstGeom>
          <a:noFill/>
          <a:ln>
            <a:noFill/>
          </a:ln>
        </p:spPr>
      </p:pic>
    </p:spTree>
    <p:extLst>
      <p:ext uri="{BB962C8B-B14F-4D97-AF65-F5344CB8AC3E}">
        <p14:creationId xmlns:p14="http://schemas.microsoft.com/office/powerpoint/2010/main" val="4114471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F98D-B430-1469-8F1F-997F2700AE57}"/>
              </a:ext>
            </a:extLst>
          </p:cNvPr>
          <p:cNvSpPr>
            <a:spLocks noGrp="1"/>
          </p:cNvSpPr>
          <p:nvPr>
            <p:ph type="title"/>
          </p:nvPr>
        </p:nvSpPr>
        <p:spPr/>
        <p:txBody>
          <a:bodyPr/>
          <a:lstStyle/>
          <a:p>
            <a:r>
              <a:rPr lang="en-US" dirty="0"/>
              <a:t>Saving for Your Goals</a:t>
            </a:r>
          </a:p>
        </p:txBody>
      </p:sp>
      <p:sp>
        <p:nvSpPr>
          <p:cNvPr id="3" name="Slide Number Placeholder 2">
            <a:extLst>
              <a:ext uri="{FF2B5EF4-FFF2-40B4-BE49-F238E27FC236}">
                <a16:creationId xmlns:a16="http://schemas.microsoft.com/office/drawing/2014/main" id="{382631D9-005E-D698-5092-47969DB2E1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5" name="TextBox 4">
            <a:extLst>
              <a:ext uri="{FF2B5EF4-FFF2-40B4-BE49-F238E27FC236}">
                <a16:creationId xmlns:a16="http://schemas.microsoft.com/office/drawing/2014/main" id="{F5DA7B19-E469-C0C9-D7ED-E44F867DD3C0}"/>
              </a:ext>
            </a:extLst>
          </p:cNvPr>
          <p:cNvSpPr txBox="1"/>
          <p:nvPr/>
        </p:nvSpPr>
        <p:spPr>
          <a:xfrm>
            <a:off x="368968" y="1363579"/>
            <a:ext cx="8462211" cy="1631216"/>
          </a:xfrm>
          <a:prstGeom prst="rect">
            <a:avLst/>
          </a:prstGeom>
          <a:noFill/>
        </p:spPr>
        <p:txBody>
          <a:bodyPr wrap="square">
            <a:spAutoFit/>
          </a:bodyPr>
          <a:lstStyle/>
          <a:p>
            <a:r>
              <a:rPr lang="en-US" sz="2800" dirty="0">
                <a:latin typeface="Roboto Condensed" panose="02000000000000000000" pitchFamily="2" charset="0"/>
                <a:ea typeface="Roboto Condensed" panose="02000000000000000000" pitchFamily="2" charset="0"/>
              </a:rPr>
              <a:t>Create a plan to save money for your goals</a:t>
            </a:r>
            <a:r>
              <a:rPr lang="en-US" dirty="0"/>
              <a:t>.</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What do you hope for or want in life for yourself?</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What about for your family?</a:t>
            </a:r>
          </a:p>
          <a:p>
            <a:endParaRPr lang="en-US" sz="2400" dirty="0">
              <a:latin typeface="Roboto Condensed" panose="02000000000000000000" pitchFamily="2" charset="0"/>
              <a:ea typeface="Roboto Condensed" panose="02000000000000000000" pitchFamily="2" charset="0"/>
            </a:endParaRPr>
          </a:p>
        </p:txBody>
      </p:sp>
      <p:pic>
        <p:nvPicPr>
          <p:cNvPr id="6" name="Google Shape;427;p57" descr="grass with white cut-outs of clouds, a car, house, two adults and two children on top of the grass">
            <a:extLst>
              <a:ext uri="{FF2B5EF4-FFF2-40B4-BE49-F238E27FC236}">
                <a16:creationId xmlns:a16="http://schemas.microsoft.com/office/drawing/2014/main" id="{1AFC3BC4-7661-3326-3725-0E3B90A1BB2F}"/>
              </a:ext>
            </a:extLst>
          </p:cNvPr>
          <p:cNvPicPr preferRelativeResize="0"/>
          <p:nvPr/>
        </p:nvPicPr>
        <p:blipFill rotWithShape="1">
          <a:blip r:embed="rId2">
            <a:alphaModFix/>
          </a:blip>
          <a:srcRect l="9742" t="1639" r="16180" b="163"/>
          <a:stretch/>
        </p:blipFill>
        <p:spPr>
          <a:xfrm>
            <a:off x="4832683" y="2455778"/>
            <a:ext cx="3280611" cy="3277048"/>
          </a:xfrm>
          <a:prstGeom prst="rect">
            <a:avLst/>
          </a:prstGeom>
          <a:noFill/>
          <a:ln>
            <a:noFill/>
          </a:ln>
        </p:spPr>
      </p:pic>
      <p:sp>
        <p:nvSpPr>
          <p:cNvPr id="7" name="TextBox 6">
            <a:extLst>
              <a:ext uri="{FF2B5EF4-FFF2-40B4-BE49-F238E27FC236}">
                <a16:creationId xmlns:a16="http://schemas.microsoft.com/office/drawing/2014/main" id="{C3802C37-02B7-F6A4-DA36-448237D08848}"/>
              </a:ext>
            </a:extLst>
          </p:cNvPr>
          <p:cNvSpPr txBox="1"/>
          <p:nvPr/>
        </p:nvSpPr>
        <p:spPr>
          <a:xfrm>
            <a:off x="401738" y="2857251"/>
            <a:ext cx="3833378" cy="2369880"/>
          </a:xfrm>
          <a:prstGeom prst="rect">
            <a:avLst/>
          </a:prstGeom>
          <a:noFill/>
        </p:spPr>
        <p:txBody>
          <a:bodyPr wrap="square" rtlCol="0">
            <a:spAutoFit/>
          </a:bodyPr>
          <a:lstStyle/>
          <a:p>
            <a:r>
              <a:rPr lang="en-US" sz="2800" dirty="0">
                <a:latin typeface="Roboto Condensed" panose="02000000000000000000" pitchFamily="2" charset="0"/>
                <a:ea typeface="Roboto Condensed" panose="02000000000000000000" pitchFamily="2" charset="0"/>
              </a:rPr>
              <a:t>Smart Goals:</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Specific</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Measurable</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Action-oriented</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Reachable</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Time-bound</a:t>
            </a:r>
          </a:p>
        </p:txBody>
      </p:sp>
      <p:sp>
        <p:nvSpPr>
          <p:cNvPr id="8" name="TextBox 7">
            <a:extLst>
              <a:ext uri="{FF2B5EF4-FFF2-40B4-BE49-F238E27FC236}">
                <a16:creationId xmlns:a16="http://schemas.microsoft.com/office/drawing/2014/main" id="{6C81AE6D-5EE5-20C5-52CD-85130770CF41}"/>
              </a:ext>
            </a:extLst>
          </p:cNvPr>
          <p:cNvSpPr txBox="1"/>
          <p:nvPr/>
        </p:nvSpPr>
        <p:spPr>
          <a:xfrm>
            <a:off x="418465" y="5877580"/>
            <a:ext cx="6906126" cy="523220"/>
          </a:xfrm>
          <a:prstGeom prst="rect">
            <a:avLst/>
          </a:prstGeom>
          <a:noFill/>
        </p:spPr>
        <p:txBody>
          <a:bodyPr wrap="square" rtlCol="0">
            <a:spAutoFit/>
          </a:bodyPr>
          <a:lstStyle/>
          <a:p>
            <a:r>
              <a:rPr lang="en-US" dirty="0"/>
              <a:t>"I will save $10 each month for six months, by getting cash at my bank's ATM rather than the ATM that charges fees, so that I have $60 for holiday gifts by November 1."</a:t>
            </a:r>
          </a:p>
        </p:txBody>
      </p:sp>
    </p:spTree>
    <p:extLst>
      <p:ext uri="{BB962C8B-B14F-4D97-AF65-F5344CB8AC3E}">
        <p14:creationId xmlns:p14="http://schemas.microsoft.com/office/powerpoint/2010/main" val="2430390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3D42-4B2D-5536-0AA4-E558B72AF730}"/>
              </a:ext>
            </a:extLst>
          </p:cNvPr>
          <p:cNvSpPr>
            <a:spLocks noGrp="1"/>
          </p:cNvSpPr>
          <p:nvPr>
            <p:ph type="title"/>
          </p:nvPr>
        </p:nvSpPr>
        <p:spPr/>
        <p:txBody>
          <a:bodyPr/>
          <a:lstStyle/>
          <a:p>
            <a:r>
              <a:rPr lang="en-US" dirty="0"/>
              <a:t>More Likely to Achieve Your Goals</a:t>
            </a:r>
          </a:p>
        </p:txBody>
      </p:sp>
      <p:sp>
        <p:nvSpPr>
          <p:cNvPr id="3" name="Slide Number Placeholder 2">
            <a:extLst>
              <a:ext uri="{FF2B5EF4-FFF2-40B4-BE49-F238E27FC236}">
                <a16:creationId xmlns:a16="http://schemas.microsoft.com/office/drawing/2014/main" id="{578676D0-519A-A7F2-403E-0926FC4E05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5" name="TextBox 4">
            <a:extLst>
              <a:ext uri="{FF2B5EF4-FFF2-40B4-BE49-F238E27FC236}">
                <a16:creationId xmlns:a16="http://schemas.microsoft.com/office/drawing/2014/main" id="{94784E1F-611B-EFE8-C346-C9263C5DC81C}"/>
              </a:ext>
            </a:extLst>
          </p:cNvPr>
          <p:cNvSpPr txBox="1"/>
          <p:nvPr/>
        </p:nvSpPr>
        <p:spPr>
          <a:xfrm>
            <a:off x="360946" y="1347538"/>
            <a:ext cx="8325853" cy="634789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Write them down</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Post them </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Share them</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Focus</a:t>
            </a:r>
          </a:p>
          <a:p>
            <a:pPr lvl="0" algn="l" rtl="0">
              <a:lnSpc>
                <a:spcPct val="100000"/>
              </a:lnSpc>
              <a:spcBef>
                <a:spcPts val="0"/>
              </a:spcBef>
              <a:spcAft>
                <a:spcPts val="0"/>
              </a:spcAft>
              <a:buSzPts val="2812"/>
            </a:pPr>
            <a:endParaRPr lang="en-US" sz="2400" dirty="0">
              <a:latin typeface="Roboto Condensed" panose="02000000000000000000" pitchFamily="2" charset="0"/>
              <a:ea typeface="Roboto Condensed" panose="02000000000000000000" pitchFamily="2" charset="0"/>
            </a:endParaRPr>
          </a:p>
          <a:p>
            <a:pPr lvl="0" algn="l" rtl="0">
              <a:lnSpc>
                <a:spcPct val="100000"/>
              </a:lnSpc>
              <a:spcBef>
                <a:spcPts val="0"/>
              </a:spcBef>
              <a:spcAft>
                <a:spcPts val="0"/>
              </a:spcAft>
              <a:buSzPts val="2812"/>
            </a:pPr>
            <a:r>
              <a:rPr lang="en-US" sz="2400" dirty="0">
                <a:latin typeface="Roboto Condensed" panose="02000000000000000000" pitchFamily="2" charset="0"/>
                <a:ea typeface="Roboto Condensed" panose="02000000000000000000" pitchFamily="2" charset="0"/>
              </a:rPr>
              <a:t>What are you saving for?</a:t>
            </a:r>
          </a:p>
          <a:p>
            <a:pPr marL="256032" lvl="0" indent="-256032" algn="l" rtl="0">
              <a:lnSpc>
                <a:spcPct val="100000"/>
              </a:lnSpc>
              <a:spcBef>
                <a:spcPts val="300"/>
              </a:spcBef>
              <a:spcAft>
                <a:spcPts val="0"/>
              </a:spcAft>
              <a:buSzPts val="2812"/>
              <a:buFont typeface="Noto Sans Symbols"/>
              <a:buChar char="▪"/>
            </a:pPr>
            <a:r>
              <a:rPr lang="en-US" sz="2400" dirty="0">
                <a:latin typeface="Roboto Condensed" panose="02000000000000000000" pitchFamily="2" charset="0"/>
                <a:ea typeface="Roboto Condensed" panose="02000000000000000000" pitchFamily="2" charset="0"/>
              </a:rPr>
              <a:t>How much will it cost? </a:t>
            </a:r>
          </a:p>
          <a:p>
            <a:pPr marL="256032" lvl="0" indent="-256032" algn="l" rtl="0">
              <a:lnSpc>
                <a:spcPct val="100000"/>
              </a:lnSpc>
              <a:spcBef>
                <a:spcPts val="300"/>
              </a:spcBef>
              <a:spcAft>
                <a:spcPts val="0"/>
              </a:spcAft>
              <a:buSzPts val="2812"/>
              <a:buFont typeface="Noto Sans Symbols"/>
              <a:buChar char="▪"/>
            </a:pPr>
            <a:r>
              <a:rPr lang="en-US" sz="2400" dirty="0">
                <a:latin typeface="Roboto Condensed" panose="02000000000000000000" pitchFamily="2" charset="0"/>
                <a:ea typeface="Roboto Condensed" panose="02000000000000000000" pitchFamily="2" charset="0"/>
              </a:rPr>
              <a:t>How much of that cost do you need to save?</a:t>
            </a:r>
          </a:p>
          <a:p>
            <a:pPr marL="256032" lvl="0" indent="-256032" algn="l" rtl="0">
              <a:lnSpc>
                <a:spcPct val="100000"/>
              </a:lnSpc>
              <a:spcBef>
                <a:spcPts val="300"/>
              </a:spcBef>
              <a:spcAft>
                <a:spcPts val="0"/>
              </a:spcAft>
              <a:buSzPts val="2812"/>
              <a:buFont typeface="Noto Sans Symbols"/>
              <a:buChar char="▪"/>
            </a:pPr>
            <a:r>
              <a:rPr lang="en-US" sz="2400" dirty="0">
                <a:latin typeface="Roboto Condensed" panose="02000000000000000000" pitchFamily="2" charset="0"/>
                <a:ea typeface="Roboto Condensed" panose="02000000000000000000" pitchFamily="2" charset="0"/>
              </a:rPr>
              <a:t>What is your deadline?</a:t>
            </a:r>
          </a:p>
          <a:p>
            <a:pPr lvl="0" algn="l" rtl="0">
              <a:lnSpc>
                <a:spcPct val="100000"/>
              </a:lnSpc>
              <a:spcBef>
                <a:spcPts val="300"/>
              </a:spcBef>
              <a:spcAft>
                <a:spcPts val="0"/>
              </a:spcAft>
              <a:buSzPts val="2812"/>
            </a:pPr>
            <a:endParaRPr lang="en-US" sz="2400" dirty="0">
              <a:latin typeface="Roboto Condensed" panose="02000000000000000000" pitchFamily="2" charset="0"/>
              <a:ea typeface="Roboto Condensed" panose="02000000000000000000" pitchFamily="2" charset="0"/>
            </a:endParaRPr>
          </a:p>
          <a:p>
            <a:pPr lvl="0" algn="ctr" rtl="0">
              <a:lnSpc>
                <a:spcPct val="100000"/>
              </a:lnSpc>
              <a:spcBef>
                <a:spcPts val="300"/>
              </a:spcBef>
              <a:spcAft>
                <a:spcPts val="0"/>
              </a:spcAft>
              <a:buSzPts val="2812"/>
            </a:pPr>
            <a:r>
              <a:rPr lang="en-US" sz="1800" dirty="0">
                <a:latin typeface="Roboto Condensed" panose="02000000000000000000" pitchFamily="2" charset="0"/>
                <a:ea typeface="Roboto Condensed" panose="02000000000000000000" pitchFamily="2" charset="0"/>
              </a:rPr>
              <a:t>Money Needed divided by Time to Save</a:t>
            </a:r>
          </a:p>
          <a:p>
            <a:pPr lvl="0" algn="ctr" rtl="0">
              <a:lnSpc>
                <a:spcPct val="100000"/>
              </a:lnSpc>
              <a:spcBef>
                <a:spcPts val="300"/>
              </a:spcBef>
              <a:spcAft>
                <a:spcPts val="0"/>
              </a:spcAft>
              <a:buSzPts val="2812"/>
            </a:pPr>
            <a:r>
              <a:rPr lang="en-US" dirty="0">
                <a:latin typeface="Roboto Condensed" panose="02000000000000000000" pitchFamily="2" charset="0"/>
                <a:ea typeface="Roboto Condensed" panose="02000000000000000000" pitchFamily="2" charset="0"/>
              </a:rPr>
              <a:t>For example:  Emergency savings fund of $1,000 in 2 years </a:t>
            </a:r>
          </a:p>
          <a:p>
            <a:pPr lvl="0" algn="ctr" rtl="0">
              <a:lnSpc>
                <a:spcPct val="100000"/>
              </a:lnSpc>
              <a:spcBef>
                <a:spcPts val="300"/>
              </a:spcBef>
              <a:spcAft>
                <a:spcPts val="0"/>
              </a:spcAft>
              <a:buSzPts val="2812"/>
            </a:pPr>
            <a:r>
              <a:rPr lang="en-US" dirty="0">
                <a:latin typeface="Roboto Condensed" panose="02000000000000000000" pitchFamily="2" charset="0"/>
                <a:ea typeface="Roboto Condensed" panose="02000000000000000000" pitchFamily="2" charset="0"/>
              </a:rPr>
              <a:t>$1,000 ÷ 100 (50 weeks x 2 years) =  Save $10/week</a:t>
            </a:r>
          </a:p>
          <a:p>
            <a:pPr lvl="0" algn="ctr" rtl="0">
              <a:lnSpc>
                <a:spcPct val="100000"/>
              </a:lnSpc>
              <a:spcBef>
                <a:spcPts val="300"/>
              </a:spcBef>
              <a:spcAft>
                <a:spcPts val="0"/>
              </a:spcAft>
              <a:buSzPts val="2812"/>
            </a:pPr>
            <a:r>
              <a:rPr lang="en-US" dirty="0">
                <a:latin typeface="Roboto Condensed" panose="02000000000000000000" pitchFamily="2" charset="0"/>
                <a:ea typeface="Roboto Condensed" panose="02000000000000000000" pitchFamily="2" charset="0"/>
              </a:rPr>
              <a:t>After 2 years you will have $1,040!</a:t>
            </a:r>
          </a:p>
          <a:p>
            <a:pPr lvl="0" algn="l" rtl="0">
              <a:lnSpc>
                <a:spcPct val="100000"/>
              </a:lnSpc>
              <a:spcBef>
                <a:spcPts val="300"/>
              </a:spcBef>
              <a:spcAft>
                <a:spcPts val="0"/>
              </a:spcAft>
              <a:buSzPts val="2812"/>
            </a:pPr>
            <a:endParaRPr lang="en-US" sz="24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endParaRPr lang="en-US" sz="2400" dirty="0">
              <a:latin typeface="Roboto Condensed" panose="02000000000000000000" pitchFamily="2" charset="0"/>
              <a:ea typeface="Roboto Condensed" panose="02000000000000000000" pitchFamily="2" charset="0"/>
            </a:endParaRPr>
          </a:p>
          <a:p>
            <a:endParaRPr lang="en-US" sz="2400" dirty="0">
              <a:latin typeface="Roboto Condensed" panose="02000000000000000000" pitchFamily="2" charset="0"/>
              <a:ea typeface="Roboto Condensed" panose="02000000000000000000" pitchFamily="2" charset="0"/>
            </a:endParaRPr>
          </a:p>
        </p:txBody>
      </p:sp>
      <p:pic>
        <p:nvPicPr>
          <p:cNvPr id="6" name="Google Shape;460;p61" descr="table wtih mug of coffee, edge of a computer and a pen, and a notebook with GOALS 1. 2. 3. written on it">
            <a:extLst>
              <a:ext uri="{FF2B5EF4-FFF2-40B4-BE49-F238E27FC236}">
                <a16:creationId xmlns:a16="http://schemas.microsoft.com/office/drawing/2014/main" id="{F4254712-F1F9-F018-24D8-2705D0F4C2D3}"/>
              </a:ext>
            </a:extLst>
          </p:cNvPr>
          <p:cNvPicPr preferRelativeResize="0"/>
          <p:nvPr/>
        </p:nvPicPr>
        <p:blipFill rotWithShape="1">
          <a:blip r:embed="rId2">
            <a:alphaModFix/>
          </a:blip>
          <a:srcRect/>
          <a:stretch/>
        </p:blipFill>
        <p:spPr>
          <a:xfrm>
            <a:off x="5001552" y="1432711"/>
            <a:ext cx="3160296" cy="2192806"/>
          </a:xfrm>
          <a:prstGeom prst="rect">
            <a:avLst/>
          </a:prstGeom>
          <a:noFill/>
          <a:ln>
            <a:noFill/>
          </a:ln>
        </p:spPr>
      </p:pic>
    </p:spTree>
    <p:extLst>
      <p:ext uri="{BB962C8B-B14F-4D97-AF65-F5344CB8AC3E}">
        <p14:creationId xmlns:p14="http://schemas.microsoft.com/office/powerpoint/2010/main" val="485596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032F-46C9-001C-6B8D-C8DC64D5F2E5}"/>
              </a:ext>
            </a:extLst>
          </p:cNvPr>
          <p:cNvSpPr>
            <a:spLocks noGrp="1"/>
          </p:cNvSpPr>
          <p:nvPr>
            <p:ph type="title"/>
          </p:nvPr>
        </p:nvSpPr>
        <p:spPr/>
        <p:txBody>
          <a:bodyPr/>
          <a:lstStyle/>
          <a:p>
            <a:r>
              <a:rPr lang="en-US" dirty="0"/>
              <a:t>Apply It:  Saving Money for My Goals</a:t>
            </a:r>
          </a:p>
        </p:txBody>
      </p:sp>
      <p:sp>
        <p:nvSpPr>
          <p:cNvPr id="3" name="Slide Number Placeholder 2">
            <a:extLst>
              <a:ext uri="{FF2B5EF4-FFF2-40B4-BE49-F238E27FC236}">
                <a16:creationId xmlns:a16="http://schemas.microsoft.com/office/drawing/2014/main" id="{FD46F238-BB7D-6B38-6F61-6E58AD3A3B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4" name="Picture 3">
            <a:extLst>
              <a:ext uri="{FF2B5EF4-FFF2-40B4-BE49-F238E27FC236}">
                <a16:creationId xmlns:a16="http://schemas.microsoft.com/office/drawing/2014/main" id="{947AB7C7-4B05-0468-C847-5209E26F3D59}"/>
              </a:ext>
            </a:extLst>
          </p:cNvPr>
          <p:cNvPicPr>
            <a:picLocks noChangeAspect="1"/>
          </p:cNvPicPr>
          <p:nvPr/>
        </p:nvPicPr>
        <p:blipFill>
          <a:blip r:embed="rId2"/>
          <a:stretch>
            <a:fillRect/>
          </a:stretch>
        </p:blipFill>
        <p:spPr>
          <a:xfrm>
            <a:off x="352927" y="1359384"/>
            <a:ext cx="7371347" cy="4706064"/>
          </a:xfrm>
          <a:prstGeom prst="rect">
            <a:avLst/>
          </a:prstGeom>
        </p:spPr>
      </p:pic>
    </p:spTree>
    <p:extLst>
      <p:ext uri="{BB962C8B-B14F-4D97-AF65-F5344CB8AC3E}">
        <p14:creationId xmlns:p14="http://schemas.microsoft.com/office/powerpoint/2010/main" val="285483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0807-AC25-61D1-65F2-80AA1B6E07D2}"/>
              </a:ext>
            </a:extLst>
          </p:cNvPr>
          <p:cNvSpPr>
            <a:spLocks noGrp="1"/>
          </p:cNvSpPr>
          <p:nvPr>
            <p:ph type="title"/>
          </p:nvPr>
        </p:nvSpPr>
        <p:spPr/>
        <p:txBody>
          <a:bodyPr/>
          <a:lstStyle/>
          <a:p>
            <a:r>
              <a:rPr lang="en-US" dirty="0"/>
              <a:t>Your Savings</a:t>
            </a:r>
          </a:p>
        </p:txBody>
      </p:sp>
      <p:sp>
        <p:nvSpPr>
          <p:cNvPr id="3" name="Slide Number Placeholder 2">
            <a:extLst>
              <a:ext uri="{FF2B5EF4-FFF2-40B4-BE49-F238E27FC236}">
                <a16:creationId xmlns:a16="http://schemas.microsoft.com/office/drawing/2014/main" id="{9CE64A9E-DCD4-56B7-4C9D-89C62A8BC5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Google Shape;135;p19" descr="Iconic picture for Module 5. Piggy bank with coin about to be put in. Pig divided into 6 sections with graphics conveying family, travel, shopping, housing, education and electronics.">
            <a:extLst>
              <a:ext uri="{FF2B5EF4-FFF2-40B4-BE49-F238E27FC236}">
                <a16:creationId xmlns:a16="http://schemas.microsoft.com/office/drawing/2014/main" id="{F8F36F3F-1BA9-2D8D-D343-2C2A406F91D4}"/>
              </a:ext>
            </a:extLst>
          </p:cNvPr>
          <p:cNvPicPr preferRelativeResize="0"/>
          <p:nvPr/>
        </p:nvPicPr>
        <p:blipFill rotWithShape="1">
          <a:blip r:embed="rId2">
            <a:alphaModFix/>
          </a:blip>
          <a:srcRect l="1514" t="13856" r="731" b="17518"/>
          <a:stretch/>
        </p:blipFill>
        <p:spPr>
          <a:xfrm>
            <a:off x="719328" y="2596896"/>
            <a:ext cx="5984292" cy="4152765"/>
          </a:xfrm>
          <a:prstGeom prst="rect">
            <a:avLst/>
          </a:prstGeom>
          <a:noFill/>
          <a:ln>
            <a:noFill/>
          </a:ln>
        </p:spPr>
      </p:pic>
      <p:pic>
        <p:nvPicPr>
          <p:cNvPr id="7" name="Google Shape;138;p19" descr="Money Smart logo ">
            <a:extLst>
              <a:ext uri="{FF2B5EF4-FFF2-40B4-BE49-F238E27FC236}">
                <a16:creationId xmlns:a16="http://schemas.microsoft.com/office/drawing/2014/main" id="{3A7CD417-938D-3736-5F3E-A8ECC9B2246B}"/>
              </a:ext>
            </a:extLst>
          </p:cNvPr>
          <p:cNvPicPr preferRelativeResize="0"/>
          <p:nvPr/>
        </p:nvPicPr>
        <p:blipFill rotWithShape="1">
          <a:blip r:embed="rId3">
            <a:alphaModFix/>
          </a:blip>
          <a:srcRect/>
          <a:stretch/>
        </p:blipFill>
        <p:spPr>
          <a:xfrm>
            <a:off x="6975299" y="2736762"/>
            <a:ext cx="1833420" cy="1728558"/>
          </a:xfrm>
          <a:prstGeom prst="rect">
            <a:avLst/>
          </a:prstGeom>
          <a:noFill/>
          <a:ln>
            <a:noFill/>
          </a:ln>
        </p:spPr>
      </p:pic>
      <p:sp>
        <p:nvSpPr>
          <p:cNvPr id="6" name="TextBox 5">
            <a:extLst>
              <a:ext uri="{FF2B5EF4-FFF2-40B4-BE49-F238E27FC236}">
                <a16:creationId xmlns:a16="http://schemas.microsoft.com/office/drawing/2014/main" id="{C52748C3-482C-ECDB-2355-A48CE0A8CE42}"/>
              </a:ext>
            </a:extLst>
          </p:cNvPr>
          <p:cNvSpPr txBox="1"/>
          <p:nvPr/>
        </p:nvSpPr>
        <p:spPr>
          <a:xfrm>
            <a:off x="293716" y="1391580"/>
            <a:ext cx="8515004" cy="126188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latin typeface="Roboto Condensed" panose="02000000000000000000" pitchFamily="2" charset="0"/>
                <a:ea typeface="Roboto Condensed" panose="02000000000000000000" pitchFamily="2" charset="0"/>
              </a:rPr>
              <a:t>Lunch &amp; Learn Recorded Session  </a:t>
            </a:r>
          </a:p>
          <a:p>
            <a:r>
              <a:rPr lang="en-US" b="1" dirty="0">
                <a:solidFill>
                  <a:srgbClr val="0E71EB"/>
                </a:solidFill>
                <a:highlight>
                  <a:srgbClr val="FFFF00"/>
                </a:highlight>
                <a:latin typeface="Roboto Condensed" panose="02000000000000000000" pitchFamily="2" charset="0"/>
                <a:ea typeface="Roboto Condensed" panose="02000000000000000000" pitchFamily="2" charset="0"/>
                <a:hlinkClick r:id="rId4"/>
              </a:rPr>
              <a:t>Link:  </a:t>
            </a:r>
            <a:r>
              <a:rPr lang="en-US" dirty="0">
                <a:solidFill>
                  <a:srgbClr val="0E71EB"/>
                </a:solidFill>
                <a:highlight>
                  <a:srgbClr val="FFFF00"/>
                </a:highlight>
                <a:latin typeface="Lato" panose="020F0502020204030203" pitchFamily="34" charset="0"/>
                <a:hlinkClick r:id="rId4"/>
              </a:rPr>
              <a:t>https://cadencebank.zoom.us/rec/share/ifu5Sh3bctnBsUnozFZKpU7UfO7UW_Pif9VucPQRks5kCNJWDr8B0Hs4n-ryOcLR.8is2ikcF3tzt2LnT</a:t>
            </a:r>
            <a:br>
              <a:rPr lang="en-US" dirty="0">
                <a:highlight>
                  <a:srgbClr val="FFFF00"/>
                </a:highlight>
              </a:rPr>
            </a:br>
            <a:r>
              <a:rPr lang="en-US" dirty="0">
                <a:solidFill>
                  <a:srgbClr val="232333"/>
                </a:solidFill>
                <a:highlight>
                  <a:srgbClr val="FFFF00"/>
                </a:highlight>
                <a:latin typeface="Lato" panose="020F0502020204030203" pitchFamily="34" charset="0"/>
              </a:rPr>
              <a:t>Passcode: 0^VK@V7v</a:t>
            </a:r>
            <a:endParaRPr lang="en-US" sz="1400" b="1" dirty="0">
              <a:highlight>
                <a:srgbClr val="FFFF00"/>
              </a:highligh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903106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D5CA-94C2-2F25-D847-A81C48465836}"/>
              </a:ext>
            </a:extLst>
          </p:cNvPr>
          <p:cNvSpPr>
            <a:spLocks noGrp="1"/>
          </p:cNvSpPr>
          <p:nvPr>
            <p:ph type="title"/>
          </p:nvPr>
        </p:nvSpPr>
        <p:spPr/>
        <p:txBody>
          <a:bodyPr/>
          <a:lstStyle/>
          <a:p>
            <a:r>
              <a:rPr lang="en-US" dirty="0"/>
              <a:t>Large Expenses</a:t>
            </a:r>
          </a:p>
        </p:txBody>
      </p:sp>
      <p:sp>
        <p:nvSpPr>
          <p:cNvPr id="3" name="Slide Number Placeholder 2">
            <a:extLst>
              <a:ext uri="{FF2B5EF4-FFF2-40B4-BE49-F238E27FC236}">
                <a16:creationId xmlns:a16="http://schemas.microsoft.com/office/drawing/2014/main" id="{0AA2AC8C-CE6E-C7D6-18D2-10E3CD1F86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5" name="TextBox 4">
            <a:extLst>
              <a:ext uri="{FF2B5EF4-FFF2-40B4-BE49-F238E27FC236}">
                <a16:creationId xmlns:a16="http://schemas.microsoft.com/office/drawing/2014/main" id="{3DF0C23A-491E-9CA4-0715-EBCFD4C8E118}"/>
              </a:ext>
            </a:extLst>
          </p:cNvPr>
          <p:cNvSpPr txBox="1"/>
          <p:nvPr/>
        </p:nvSpPr>
        <p:spPr>
          <a:xfrm>
            <a:off x="457200" y="1323473"/>
            <a:ext cx="5767137" cy="2246769"/>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Many goals are related to large expenses</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Large expenses generally require more money than you have leftover after one or two paychecks</a:t>
            </a:r>
          </a:p>
        </p:txBody>
      </p:sp>
      <p:pic>
        <p:nvPicPr>
          <p:cNvPr id="7" name="Picture 6">
            <a:extLst>
              <a:ext uri="{FF2B5EF4-FFF2-40B4-BE49-F238E27FC236}">
                <a16:creationId xmlns:a16="http://schemas.microsoft.com/office/drawing/2014/main" id="{88E2BE9A-341B-B25B-9DF4-28BAABFC3DF3}"/>
              </a:ext>
            </a:extLst>
          </p:cNvPr>
          <p:cNvPicPr>
            <a:picLocks noChangeAspect="1"/>
          </p:cNvPicPr>
          <p:nvPr/>
        </p:nvPicPr>
        <p:blipFill>
          <a:blip r:embed="rId2"/>
          <a:stretch>
            <a:fillRect/>
          </a:stretch>
        </p:blipFill>
        <p:spPr>
          <a:xfrm>
            <a:off x="5732891" y="3297936"/>
            <a:ext cx="2346536" cy="3214939"/>
          </a:xfrm>
          <a:prstGeom prst="rect">
            <a:avLst/>
          </a:prstGeom>
        </p:spPr>
      </p:pic>
    </p:spTree>
    <p:extLst>
      <p:ext uri="{BB962C8B-B14F-4D97-AF65-F5344CB8AC3E}">
        <p14:creationId xmlns:p14="http://schemas.microsoft.com/office/powerpoint/2010/main" val="157215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3BCD-0AAB-CD1F-BDE3-62165B323E0F}"/>
              </a:ext>
            </a:extLst>
          </p:cNvPr>
          <p:cNvSpPr>
            <a:spLocks noGrp="1"/>
          </p:cNvSpPr>
          <p:nvPr>
            <p:ph type="title"/>
          </p:nvPr>
        </p:nvSpPr>
        <p:spPr/>
        <p:txBody>
          <a:bodyPr/>
          <a:lstStyle/>
          <a:p>
            <a:r>
              <a:rPr lang="en-US" dirty="0"/>
              <a:t>Savings &amp; Public Benefits</a:t>
            </a:r>
          </a:p>
        </p:txBody>
      </p:sp>
      <p:sp>
        <p:nvSpPr>
          <p:cNvPr id="3" name="Slide Number Placeholder 2">
            <a:extLst>
              <a:ext uri="{FF2B5EF4-FFF2-40B4-BE49-F238E27FC236}">
                <a16:creationId xmlns:a16="http://schemas.microsoft.com/office/drawing/2014/main" id="{94DA23BF-5C38-3502-B21D-CD102E8524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5" name="Google Shape;512;p68">
            <a:extLst>
              <a:ext uri="{FF2B5EF4-FFF2-40B4-BE49-F238E27FC236}">
                <a16:creationId xmlns:a16="http://schemas.microsoft.com/office/drawing/2014/main" id="{FEAE2A39-BD6F-1444-AC91-48D6EB27548E}"/>
              </a:ext>
            </a:extLst>
          </p:cNvPr>
          <p:cNvSpPr txBox="1">
            <a:spLocks/>
          </p:cNvSpPr>
          <p:nvPr/>
        </p:nvSpPr>
        <p:spPr>
          <a:xfrm>
            <a:off x="457200" y="1372569"/>
            <a:ext cx="3761327" cy="49580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i="1" dirty="0">
                <a:latin typeface="Roboto Condensed" panose="02000000000000000000" pitchFamily="2" charset="0"/>
                <a:ea typeface="Roboto Condensed" panose="02000000000000000000" pitchFamily="2" charset="0"/>
              </a:rPr>
              <a:t>Some public benefits may be reduced or removed when you exceed income or asset limits. However, some special accounts enable people to save more money without losing eligibility for their benefits.</a:t>
            </a:r>
            <a:endParaRPr lang="en-US" sz="2800" dirty="0">
              <a:latin typeface="Roboto Condensed" panose="02000000000000000000" pitchFamily="2" charset="0"/>
              <a:ea typeface="Roboto Condensed" panose="02000000000000000000" pitchFamily="2" charset="0"/>
            </a:endParaRPr>
          </a:p>
          <a:p>
            <a:pPr marL="256032" indent="-103632">
              <a:lnSpc>
                <a:spcPct val="140000"/>
              </a:lnSpc>
              <a:spcBef>
                <a:spcPts val="1680"/>
              </a:spcBef>
              <a:buSzPts val="2400"/>
            </a:pPr>
            <a:endParaRPr lang="en-US" dirty="0"/>
          </a:p>
        </p:txBody>
      </p:sp>
      <p:pic>
        <p:nvPicPr>
          <p:cNvPr id="6" name="Google Shape;505;p67" descr="Photo of man and woman looking at papers with young girl in background">
            <a:extLst>
              <a:ext uri="{FF2B5EF4-FFF2-40B4-BE49-F238E27FC236}">
                <a16:creationId xmlns:a16="http://schemas.microsoft.com/office/drawing/2014/main" id="{3F191504-FEDD-0F5A-D310-CDBDB4F2BE2C}"/>
              </a:ext>
            </a:extLst>
          </p:cNvPr>
          <p:cNvPicPr preferRelativeResize="0"/>
          <p:nvPr/>
        </p:nvPicPr>
        <p:blipFill rotWithShape="1">
          <a:blip r:embed="rId2">
            <a:alphaModFix/>
          </a:blip>
          <a:srcRect l="28278" r="2983" b="1305"/>
          <a:stretch/>
        </p:blipFill>
        <p:spPr>
          <a:xfrm>
            <a:off x="5140586" y="1460453"/>
            <a:ext cx="3761327" cy="3745210"/>
          </a:xfrm>
          <a:prstGeom prst="rect">
            <a:avLst/>
          </a:prstGeom>
          <a:noFill/>
          <a:ln>
            <a:noFill/>
          </a:ln>
        </p:spPr>
      </p:pic>
    </p:spTree>
    <p:extLst>
      <p:ext uri="{BB962C8B-B14F-4D97-AF65-F5344CB8AC3E}">
        <p14:creationId xmlns:p14="http://schemas.microsoft.com/office/powerpoint/2010/main" val="2322941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4406-36F7-A314-F202-476CCFCA6A3A}"/>
              </a:ext>
            </a:extLst>
          </p:cNvPr>
          <p:cNvSpPr>
            <a:spLocks noGrp="1"/>
          </p:cNvSpPr>
          <p:nvPr>
            <p:ph type="title"/>
          </p:nvPr>
        </p:nvSpPr>
        <p:spPr/>
        <p:txBody>
          <a:bodyPr/>
          <a:lstStyle/>
          <a:p>
            <a:r>
              <a:rPr lang="en-US" dirty="0"/>
              <a:t>Assets and Income Limits</a:t>
            </a:r>
          </a:p>
        </p:txBody>
      </p:sp>
      <p:sp>
        <p:nvSpPr>
          <p:cNvPr id="3" name="Slide Number Placeholder 2">
            <a:extLst>
              <a:ext uri="{FF2B5EF4-FFF2-40B4-BE49-F238E27FC236}">
                <a16:creationId xmlns:a16="http://schemas.microsoft.com/office/drawing/2014/main" id="{D2C03023-87F8-4DFB-7BA1-7F014BC28E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4" name="Picture 3">
            <a:extLst>
              <a:ext uri="{FF2B5EF4-FFF2-40B4-BE49-F238E27FC236}">
                <a16:creationId xmlns:a16="http://schemas.microsoft.com/office/drawing/2014/main" id="{87AD5573-3D6F-7246-4953-3FF6997D0ADC}"/>
              </a:ext>
            </a:extLst>
          </p:cNvPr>
          <p:cNvPicPr>
            <a:picLocks noChangeAspect="1"/>
          </p:cNvPicPr>
          <p:nvPr/>
        </p:nvPicPr>
        <p:blipFill>
          <a:blip r:embed="rId2"/>
          <a:stretch>
            <a:fillRect/>
          </a:stretch>
        </p:blipFill>
        <p:spPr>
          <a:xfrm>
            <a:off x="548304" y="1239378"/>
            <a:ext cx="7352433" cy="5007759"/>
          </a:xfrm>
          <a:prstGeom prst="rect">
            <a:avLst/>
          </a:prstGeom>
        </p:spPr>
      </p:pic>
    </p:spTree>
    <p:extLst>
      <p:ext uri="{BB962C8B-B14F-4D97-AF65-F5344CB8AC3E}">
        <p14:creationId xmlns:p14="http://schemas.microsoft.com/office/powerpoint/2010/main" val="2649390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DB22-D39B-400D-A454-404DBD15680E}"/>
              </a:ext>
            </a:extLst>
          </p:cNvPr>
          <p:cNvSpPr>
            <a:spLocks noGrp="1"/>
          </p:cNvSpPr>
          <p:nvPr>
            <p:ph type="title"/>
          </p:nvPr>
        </p:nvSpPr>
        <p:spPr/>
        <p:txBody>
          <a:bodyPr/>
          <a:lstStyle/>
          <a:p>
            <a:r>
              <a:rPr lang="en-US" dirty="0"/>
              <a:t>ABLE Accounts</a:t>
            </a:r>
          </a:p>
        </p:txBody>
      </p:sp>
      <p:sp>
        <p:nvSpPr>
          <p:cNvPr id="3" name="Slide Number Placeholder 2">
            <a:extLst>
              <a:ext uri="{FF2B5EF4-FFF2-40B4-BE49-F238E27FC236}">
                <a16:creationId xmlns:a16="http://schemas.microsoft.com/office/drawing/2014/main" id="{50E1DAAE-0065-287E-169D-294022A3AB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5" name="TextBox 4">
            <a:extLst>
              <a:ext uri="{FF2B5EF4-FFF2-40B4-BE49-F238E27FC236}">
                <a16:creationId xmlns:a16="http://schemas.microsoft.com/office/drawing/2014/main" id="{BC848517-904D-C6E8-8996-BF3482F4293A}"/>
              </a:ext>
            </a:extLst>
          </p:cNvPr>
          <p:cNvSpPr txBox="1"/>
          <p:nvPr/>
        </p:nvSpPr>
        <p:spPr>
          <a:xfrm>
            <a:off x="393032" y="1331495"/>
            <a:ext cx="8293768" cy="526297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Tax-advantaged savings accounts for individuals with disabilities</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Blind or qualifying disability that began before 26th birthday; can be any age when account is opened </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Save money without losing eligibility for Supplemental Security Income (SSI), Medicaid, or other federal means-tested public benefits</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Anyone can contribute </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Can only have one ABLE account</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Total annual contributions limit set each year</a:t>
            </a:r>
          </a:p>
          <a:p>
            <a:pPr marL="342900" lvl="6" indent="-342900">
              <a:buFont typeface="Wingdings" panose="05000000000000000000" pitchFamily="2" charset="2"/>
              <a:buChar char="ü"/>
            </a:pPr>
            <a:r>
              <a:rPr lang="en-US" sz="2400" dirty="0">
                <a:latin typeface="Roboto Condensed" panose="02000000000000000000" pitchFamily="2" charset="0"/>
                <a:ea typeface="Roboto Condensed" panose="02000000000000000000" pitchFamily="2" charset="0"/>
              </a:rPr>
              <a:t>Federal gift tax exclusion limit</a:t>
            </a:r>
          </a:p>
          <a:p>
            <a:pPr marL="342900" lvl="4" indent="-342900">
              <a:buFont typeface="Wingdings" panose="05000000000000000000" pitchFamily="2" charset="2"/>
              <a:buChar char="ü"/>
            </a:pPr>
            <a:r>
              <a:rPr lang="en-US" sz="2400" dirty="0">
                <a:latin typeface="Roboto Condensed" panose="02000000000000000000" pitchFamily="2" charset="0"/>
                <a:ea typeface="Roboto Condensed" panose="02000000000000000000" pitchFamily="2" charset="0"/>
              </a:rPr>
              <a:t>Can be higher if account owner contributes earned income</a:t>
            </a:r>
          </a:p>
          <a:p>
            <a:pPr marL="342900" lvl="4" indent="-342900">
              <a:buFont typeface="Wingdings" panose="05000000000000000000" pitchFamily="2" charset="2"/>
              <a:buChar char="ü"/>
            </a:pPr>
            <a:r>
              <a:rPr lang="en-US" sz="2400" dirty="0">
                <a:latin typeface="Roboto Condensed" panose="02000000000000000000" pitchFamily="2" charset="0"/>
                <a:ea typeface="Roboto Condensed" panose="02000000000000000000" pitchFamily="2" charset="0"/>
              </a:rPr>
              <a:t>Can include transfers from 529 accounts</a:t>
            </a:r>
          </a:p>
          <a:p>
            <a:pPr marL="342900" indent="-342900">
              <a:buFont typeface="Arial" panose="020B0604020202020204" pitchFamily="34" charset="0"/>
              <a:buChar char="•"/>
            </a:pPr>
            <a:endParaRPr lang="en-US" sz="24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465964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F084-BB7D-3ED8-82D7-AFA1B80127A2}"/>
              </a:ext>
            </a:extLst>
          </p:cNvPr>
          <p:cNvSpPr>
            <a:spLocks noGrp="1"/>
          </p:cNvSpPr>
          <p:nvPr>
            <p:ph type="title"/>
          </p:nvPr>
        </p:nvSpPr>
        <p:spPr/>
        <p:txBody>
          <a:bodyPr/>
          <a:lstStyle/>
          <a:p>
            <a:r>
              <a:rPr lang="en-US" dirty="0"/>
              <a:t>ABLE Account Balance Limits</a:t>
            </a:r>
          </a:p>
        </p:txBody>
      </p:sp>
      <p:sp>
        <p:nvSpPr>
          <p:cNvPr id="3" name="Slide Number Placeholder 2">
            <a:extLst>
              <a:ext uri="{FF2B5EF4-FFF2-40B4-BE49-F238E27FC236}">
                <a16:creationId xmlns:a16="http://schemas.microsoft.com/office/drawing/2014/main" id="{CECB4F13-AB00-B4EF-9D70-6EB431DB2C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5" name="TextBox 4">
            <a:extLst>
              <a:ext uri="{FF2B5EF4-FFF2-40B4-BE49-F238E27FC236}">
                <a16:creationId xmlns:a16="http://schemas.microsoft.com/office/drawing/2014/main" id="{A0897225-39DD-93BF-DBA8-AA1B71ED8726}"/>
              </a:ext>
            </a:extLst>
          </p:cNvPr>
          <p:cNvSpPr txBox="1"/>
          <p:nvPr/>
        </p:nvSpPr>
        <p:spPr>
          <a:xfrm>
            <a:off x="296779" y="1395663"/>
            <a:ext cx="8261684" cy="326243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Up to $100,000: SSI cash benefit continues</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Over $100,000: SSI eligibility retained but cash benefit suspended</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Total account limit: set by sponsoring state </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Shop around </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Open ABLE account on state program website, not at a bank </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Use money in ABLE account for “qualified disability expenses” </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If used for anything else, withdrawal becomes taxable</a:t>
            </a:r>
          </a:p>
          <a:p>
            <a:endParaRPr lang="en-US" dirty="0"/>
          </a:p>
        </p:txBody>
      </p:sp>
      <p:pic>
        <p:nvPicPr>
          <p:cNvPr id="9" name="Picture 8">
            <a:extLst>
              <a:ext uri="{FF2B5EF4-FFF2-40B4-BE49-F238E27FC236}">
                <a16:creationId xmlns:a16="http://schemas.microsoft.com/office/drawing/2014/main" id="{5EE2AAAA-857A-68DE-4B10-A7B135DFCE7B}"/>
              </a:ext>
            </a:extLst>
          </p:cNvPr>
          <p:cNvPicPr>
            <a:picLocks noChangeAspect="1"/>
          </p:cNvPicPr>
          <p:nvPr/>
        </p:nvPicPr>
        <p:blipFill>
          <a:blip r:embed="rId2"/>
          <a:stretch>
            <a:fillRect/>
          </a:stretch>
        </p:blipFill>
        <p:spPr>
          <a:xfrm>
            <a:off x="2838664" y="4567259"/>
            <a:ext cx="3466672" cy="2018268"/>
          </a:xfrm>
          <a:prstGeom prst="rect">
            <a:avLst/>
          </a:prstGeom>
        </p:spPr>
      </p:pic>
    </p:spTree>
    <p:extLst>
      <p:ext uri="{BB962C8B-B14F-4D97-AF65-F5344CB8AC3E}">
        <p14:creationId xmlns:p14="http://schemas.microsoft.com/office/powerpoint/2010/main" val="48133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7AAB-033F-BC76-F80E-8AF03A3539EB}"/>
              </a:ext>
            </a:extLst>
          </p:cNvPr>
          <p:cNvSpPr>
            <a:spLocks noGrp="1"/>
          </p:cNvSpPr>
          <p:nvPr>
            <p:ph type="title"/>
          </p:nvPr>
        </p:nvSpPr>
        <p:spPr/>
        <p:txBody>
          <a:bodyPr/>
          <a:lstStyle/>
          <a:p>
            <a:r>
              <a:rPr lang="en-US" dirty="0"/>
              <a:t>Qualified Disability Expenses</a:t>
            </a:r>
          </a:p>
        </p:txBody>
      </p:sp>
      <p:sp>
        <p:nvSpPr>
          <p:cNvPr id="3" name="Slide Number Placeholder 2">
            <a:extLst>
              <a:ext uri="{FF2B5EF4-FFF2-40B4-BE49-F238E27FC236}">
                <a16:creationId xmlns:a16="http://schemas.microsoft.com/office/drawing/2014/main" id="{E244DED0-4BCD-D001-B761-E4FE93D0D4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5" name="TextBox 4">
            <a:extLst>
              <a:ext uri="{FF2B5EF4-FFF2-40B4-BE49-F238E27FC236}">
                <a16:creationId xmlns:a16="http://schemas.microsoft.com/office/drawing/2014/main" id="{14A605F5-55A5-2423-13B0-5640AC59728F}"/>
              </a:ext>
            </a:extLst>
          </p:cNvPr>
          <p:cNvSpPr txBox="1"/>
          <p:nvPr/>
        </p:nvSpPr>
        <p:spPr>
          <a:xfrm>
            <a:off x="200526" y="1307432"/>
            <a:ext cx="6669505" cy="267765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Education, Housing, Transportation</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Employment training and support</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Assistive technology, personal support services</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Health care expenses</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Financial management and administrative services </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Other expenses which help improve health, independence, and/or quality of life</a:t>
            </a:r>
          </a:p>
        </p:txBody>
      </p:sp>
      <p:pic>
        <p:nvPicPr>
          <p:cNvPr id="7" name="Picture 6">
            <a:extLst>
              <a:ext uri="{FF2B5EF4-FFF2-40B4-BE49-F238E27FC236}">
                <a16:creationId xmlns:a16="http://schemas.microsoft.com/office/drawing/2014/main" id="{1E239DE4-533B-033A-6226-AFAD3BFCBFF6}"/>
              </a:ext>
            </a:extLst>
          </p:cNvPr>
          <p:cNvPicPr>
            <a:picLocks noChangeAspect="1"/>
          </p:cNvPicPr>
          <p:nvPr/>
        </p:nvPicPr>
        <p:blipFill>
          <a:blip r:embed="rId2"/>
          <a:stretch>
            <a:fillRect/>
          </a:stretch>
        </p:blipFill>
        <p:spPr>
          <a:xfrm>
            <a:off x="2419422" y="4130675"/>
            <a:ext cx="4305155" cy="2447408"/>
          </a:xfrm>
          <a:prstGeom prst="rect">
            <a:avLst/>
          </a:prstGeom>
        </p:spPr>
      </p:pic>
    </p:spTree>
    <p:extLst>
      <p:ext uri="{BB962C8B-B14F-4D97-AF65-F5344CB8AC3E}">
        <p14:creationId xmlns:p14="http://schemas.microsoft.com/office/powerpoint/2010/main" val="376970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0578-78D1-3CED-9D9F-FC3D2DE85521}"/>
              </a:ext>
            </a:extLst>
          </p:cNvPr>
          <p:cNvSpPr>
            <a:spLocks noGrp="1"/>
          </p:cNvSpPr>
          <p:nvPr>
            <p:ph type="title"/>
          </p:nvPr>
        </p:nvSpPr>
        <p:spPr/>
        <p:txBody>
          <a:bodyPr/>
          <a:lstStyle/>
          <a:p>
            <a:r>
              <a:rPr lang="en-US" dirty="0"/>
              <a:t>Special Needs Trusts</a:t>
            </a:r>
          </a:p>
        </p:txBody>
      </p:sp>
      <p:sp>
        <p:nvSpPr>
          <p:cNvPr id="3" name="Slide Number Placeholder 2">
            <a:extLst>
              <a:ext uri="{FF2B5EF4-FFF2-40B4-BE49-F238E27FC236}">
                <a16:creationId xmlns:a16="http://schemas.microsoft.com/office/drawing/2014/main" id="{CB1E8B78-19D8-6BBB-312F-343D878F47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5" name="TextBox 4">
            <a:extLst>
              <a:ext uri="{FF2B5EF4-FFF2-40B4-BE49-F238E27FC236}">
                <a16:creationId xmlns:a16="http://schemas.microsoft.com/office/drawing/2014/main" id="{D690930A-A6BF-4BFB-259E-F82E39801EAD}"/>
              </a:ext>
            </a:extLst>
          </p:cNvPr>
          <p:cNvSpPr txBox="1"/>
          <p:nvPr/>
        </p:nvSpPr>
        <p:spPr>
          <a:xfrm>
            <a:off x="457200" y="1371599"/>
            <a:ext cx="5149273" cy="5232202"/>
          </a:xfrm>
          <a:prstGeom prst="rect">
            <a:avLst/>
          </a:prstGeom>
          <a:noFill/>
        </p:spPr>
        <p:txBody>
          <a:bodyPr wrap="square">
            <a:spAutoFit/>
          </a:bodyPr>
          <a:lstStyle/>
          <a:p>
            <a:r>
              <a:rPr lang="en-US" sz="2800" dirty="0">
                <a:latin typeface="Roboto Condensed" panose="02000000000000000000" pitchFamily="2" charset="0"/>
                <a:ea typeface="Roboto Condensed" panose="02000000000000000000" pitchFamily="2" charset="0"/>
              </a:rPr>
              <a:t>Special Needs Trust:</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Designed to fund long-term expenses and needs of someone with a disability</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Can be complicated; may need an attorney</a:t>
            </a:r>
          </a:p>
          <a:p>
            <a:endParaRPr lang="en-US" sz="2400" dirty="0">
              <a:latin typeface="Roboto Condensed" panose="02000000000000000000" pitchFamily="2" charset="0"/>
              <a:ea typeface="Roboto Condensed" panose="02000000000000000000" pitchFamily="2" charset="0"/>
            </a:endParaRPr>
          </a:p>
          <a:p>
            <a:r>
              <a:rPr lang="en-US" sz="2800" dirty="0">
                <a:latin typeface="Roboto Condensed" panose="02000000000000000000" pitchFamily="2" charset="0"/>
                <a:ea typeface="Roboto Condensed" panose="02000000000000000000" pitchFamily="2" charset="0"/>
              </a:rPr>
              <a:t>Pooled Special Needs Trust:</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Provides benefits of a special needs trust, but costs less</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Single entity manages sub-accounts </a:t>
            </a:r>
          </a:p>
          <a:p>
            <a:pPr marL="285750" indent="-28575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Nonprofit corporation usually manages trust</a:t>
            </a:r>
          </a:p>
          <a:p>
            <a:endParaRPr lang="en-US" dirty="0"/>
          </a:p>
        </p:txBody>
      </p:sp>
      <p:pic>
        <p:nvPicPr>
          <p:cNvPr id="7" name="Picture 6">
            <a:extLst>
              <a:ext uri="{FF2B5EF4-FFF2-40B4-BE49-F238E27FC236}">
                <a16:creationId xmlns:a16="http://schemas.microsoft.com/office/drawing/2014/main" id="{D8808BF0-6085-632D-8E4C-BE3711024975}"/>
              </a:ext>
            </a:extLst>
          </p:cNvPr>
          <p:cNvPicPr>
            <a:picLocks noChangeAspect="1"/>
          </p:cNvPicPr>
          <p:nvPr/>
        </p:nvPicPr>
        <p:blipFill>
          <a:blip r:embed="rId2"/>
          <a:stretch>
            <a:fillRect/>
          </a:stretch>
        </p:blipFill>
        <p:spPr>
          <a:xfrm>
            <a:off x="5502563" y="2517817"/>
            <a:ext cx="3384399" cy="2165020"/>
          </a:xfrm>
          <a:prstGeom prst="rect">
            <a:avLst/>
          </a:prstGeom>
        </p:spPr>
      </p:pic>
    </p:spTree>
    <p:extLst>
      <p:ext uri="{BB962C8B-B14F-4D97-AF65-F5344CB8AC3E}">
        <p14:creationId xmlns:p14="http://schemas.microsoft.com/office/powerpoint/2010/main" val="2860214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E970-A5A7-75BF-A15F-05CAD8F2BB94}"/>
              </a:ext>
            </a:extLst>
          </p:cNvPr>
          <p:cNvSpPr>
            <a:spLocks noGrp="1"/>
          </p:cNvSpPr>
          <p:nvPr>
            <p:ph type="title"/>
          </p:nvPr>
        </p:nvSpPr>
        <p:spPr/>
        <p:txBody>
          <a:bodyPr/>
          <a:lstStyle/>
          <a:p>
            <a:r>
              <a:rPr lang="en-US" dirty="0"/>
              <a:t>Plan to Achieve Self Support</a:t>
            </a:r>
          </a:p>
        </p:txBody>
      </p:sp>
      <p:sp>
        <p:nvSpPr>
          <p:cNvPr id="3" name="Slide Number Placeholder 2">
            <a:extLst>
              <a:ext uri="{FF2B5EF4-FFF2-40B4-BE49-F238E27FC236}">
                <a16:creationId xmlns:a16="http://schemas.microsoft.com/office/drawing/2014/main" id="{9BFBB225-BA76-E286-A135-566DDC7BDD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5" name="TextBox 4">
            <a:extLst>
              <a:ext uri="{FF2B5EF4-FFF2-40B4-BE49-F238E27FC236}">
                <a16:creationId xmlns:a16="http://schemas.microsoft.com/office/drawing/2014/main" id="{8B0189F2-B671-6ACA-CA5E-C1161BFBCE0F}"/>
              </a:ext>
            </a:extLst>
          </p:cNvPr>
          <p:cNvSpPr txBox="1"/>
          <p:nvPr/>
        </p:nvSpPr>
        <p:spPr>
          <a:xfrm>
            <a:off x="385011" y="1323474"/>
            <a:ext cx="8382000" cy="4431983"/>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Set aside money for items or services needed to achieve a specific education or work goal </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Objective: Employment (including self-employment) that reduces or eliminates the need for disability benefits</a:t>
            </a:r>
          </a:p>
          <a:p>
            <a:endParaRPr lang="en-US" sz="2400" dirty="0">
              <a:latin typeface="Roboto Condensed" panose="02000000000000000000" pitchFamily="2" charset="0"/>
              <a:ea typeface="Roboto Condensed" panose="02000000000000000000" pitchFamily="2" charset="0"/>
            </a:endParaRPr>
          </a:p>
          <a:p>
            <a:r>
              <a:rPr lang="en-US" sz="2800" dirty="0">
                <a:latin typeface="Roboto Condensed" panose="02000000000000000000" pitchFamily="2" charset="0"/>
                <a:ea typeface="Roboto Condensed" panose="02000000000000000000" pitchFamily="2" charset="0"/>
              </a:rPr>
              <a:t>PASS Uses:</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Supplies to start a business</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School expenses</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Equipment, tools, uniforms</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Transportation</a:t>
            </a:r>
          </a:p>
          <a:p>
            <a:pPr marL="342900" indent="-342900">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Other items or services needed to reach employment goals</a:t>
            </a:r>
          </a:p>
          <a:p>
            <a:endParaRPr lang="en-US" dirty="0"/>
          </a:p>
        </p:txBody>
      </p:sp>
    </p:spTree>
    <p:extLst>
      <p:ext uri="{BB962C8B-B14F-4D97-AF65-F5344CB8AC3E}">
        <p14:creationId xmlns:p14="http://schemas.microsoft.com/office/powerpoint/2010/main" val="2403549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5436-7889-BEDD-035E-B20ADD129B08}"/>
              </a:ext>
            </a:extLst>
          </p:cNvPr>
          <p:cNvSpPr>
            <a:spLocks noGrp="1"/>
          </p:cNvSpPr>
          <p:nvPr>
            <p:ph type="title"/>
          </p:nvPr>
        </p:nvSpPr>
        <p:spPr/>
        <p:txBody>
          <a:bodyPr/>
          <a:lstStyle/>
          <a:p>
            <a:r>
              <a:rPr lang="en-US" dirty="0"/>
              <a:t>Matched Savings Accounts</a:t>
            </a:r>
          </a:p>
        </p:txBody>
      </p:sp>
      <p:sp>
        <p:nvSpPr>
          <p:cNvPr id="3" name="Slide Number Placeholder 2">
            <a:extLst>
              <a:ext uri="{FF2B5EF4-FFF2-40B4-BE49-F238E27FC236}">
                <a16:creationId xmlns:a16="http://schemas.microsoft.com/office/drawing/2014/main" id="{3B72AB8D-5955-A7F5-96E9-6E2F86CF01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5" name="TextBox 4">
            <a:extLst>
              <a:ext uri="{FF2B5EF4-FFF2-40B4-BE49-F238E27FC236}">
                <a16:creationId xmlns:a16="http://schemas.microsoft.com/office/drawing/2014/main" id="{4037440E-F7C0-A958-FDAD-E8E8717411F2}"/>
              </a:ext>
            </a:extLst>
          </p:cNvPr>
          <p:cNvSpPr txBox="1"/>
          <p:nvPr/>
        </p:nvSpPr>
        <p:spPr>
          <a:xfrm>
            <a:off x="385010" y="1371600"/>
            <a:ext cx="8301789" cy="5539978"/>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Encourage saving money for specific purpose</a:t>
            </a: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Usually run by local community-based organizations </a:t>
            </a: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Savings matched by organization running program</a:t>
            </a: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Individual Development Accounts (IDAs) and Children’s Savings Accounts (CSAs)</a:t>
            </a: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Allowable purposes may include:</a:t>
            </a:r>
          </a:p>
          <a:p>
            <a:pPr marL="342900" indent="-342900">
              <a:buFont typeface="Wingdings" panose="05000000000000000000" pitchFamily="2" charset="2"/>
              <a:buChar char="ü"/>
            </a:pPr>
            <a:r>
              <a:rPr lang="en-US" sz="2000" dirty="0">
                <a:latin typeface="Roboto Condensed" panose="02000000000000000000" pitchFamily="2" charset="0"/>
                <a:ea typeface="Roboto Condensed" panose="02000000000000000000" pitchFamily="2" charset="0"/>
              </a:rPr>
              <a:t>Job training</a:t>
            </a:r>
          </a:p>
          <a:p>
            <a:pPr marL="342900" indent="-342900">
              <a:buFont typeface="Wingdings" panose="05000000000000000000" pitchFamily="2" charset="2"/>
              <a:buChar char="ü"/>
            </a:pPr>
            <a:r>
              <a:rPr lang="en-US" sz="2000" dirty="0">
                <a:latin typeface="Roboto Condensed" panose="02000000000000000000" pitchFamily="2" charset="0"/>
                <a:ea typeface="Roboto Condensed" panose="02000000000000000000" pitchFamily="2" charset="0"/>
              </a:rPr>
              <a:t>College education</a:t>
            </a:r>
          </a:p>
          <a:p>
            <a:pPr marL="342900" indent="-342900">
              <a:buFont typeface="Wingdings" panose="05000000000000000000" pitchFamily="2" charset="2"/>
              <a:buChar char="ü"/>
            </a:pPr>
            <a:r>
              <a:rPr lang="en-US" sz="2000" dirty="0">
                <a:latin typeface="Roboto Condensed" panose="02000000000000000000" pitchFamily="2" charset="0"/>
                <a:ea typeface="Roboto Condensed" panose="02000000000000000000" pitchFamily="2" charset="0"/>
              </a:rPr>
              <a:t>Small business start-up</a:t>
            </a:r>
          </a:p>
          <a:p>
            <a:pPr marL="342900" indent="-342900">
              <a:buFont typeface="Wingdings" panose="05000000000000000000" pitchFamily="2" charset="2"/>
              <a:buChar char="ü"/>
            </a:pPr>
            <a:r>
              <a:rPr lang="en-US" sz="2000" dirty="0">
                <a:latin typeface="Roboto Condensed" panose="02000000000000000000" pitchFamily="2" charset="0"/>
                <a:ea typeface="Roboto Condensed" panose="02000000000000000000" pitchFamily="2" charset="0"/>
              </a:rPr>
              <a:t>Purchasing a home</a:t>
            </a: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May require financial education courses </a:t>
            </a: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May not count against benefits if federally funded or part of a PASS</a:t>
            </a:r>
          </a:p>
          <a:p>
            <a:pPr marL="285750" indent="-285750">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r>
              <a:rPr lang="en-US" sz="1800" i="1" dirty="0">
                <a:latin typeface="Roboto Condensed" panose="02000000000000000000" pitchFamily="2" charset="0"/>
                <a:ea typeface="Roboto Condensed" panose="02000000000000000000" pitchFamily="2" charset="0"/>
              </a:rPr>
              <a:t>Some public benefits may be reduced or removed when you exceed income or asset limits. However, some special accounts enable people to save more money without losing eligibility for their benefits. </a:t>
            </a:r>
          </a:p>
          <a:p>
            <a:endParaRPr lang="en-US" sz="2000" dirty="0">
              <a:latin typeface="Roboto Condensed" panose="02000000000000000000" pitchFamily="2" charset="0"/>
              <a:ea typeface="Roboto Condensed" panose="02000000000000000000" pitchFamily="2" charset="0"/>
            </a:endParaRPr>
          </a:p>
          <a:p>
            <a:endParaRPr lang="en-US" dirty="0"/>
          </a:p>
        </p:txBody>
      </p:sp>
      <p:pic>
        <p:nvPicPr>
          <p:cNvPr id="7" name="Picture 6">
            <a:extLst>
              <a:ext uri="{FF2B5EF4-FFF2-40B4-BE49-F238E27FC236}">
                <a16:creationId xmlns:a16="http://schemas.microsoft.com/office/drawing/2014/main" id="{965D989A-8160-E49E-525C-AE80D1D9F21E}"/>
              </a:ext>
            </a:extLst>
          </p:cNvPr>
          <p:cNvPicPr>
            <a:picLocks noChangeAspect="1"/>
          </p:cNvPicPr>
          <p:nvPr/>
        </p:nvPicPr>
        <p:blipFill>
          <a:blip r:embed="rId2"/>
          <a:stretch>
            <a:fillRect/>
          </a:stretch>
        </p:blipFill>
        <p:spPr>
          <a:xfrm>
            <a:off x="5883225" y="2804391"/>
            <a:ext cx="2505075" cy="1600200"/>
          </a:xfrm>
          <a:prstGeom prst="rect">
            <a:avLst/>
          </a:prstGeom>
        </p:spPr>
      </p:pic>
    </p:spTree>
    <p:extLst>
      <p:ext uri="{BB962C8B-B14F-4D97-AF65-F5344CB8AC3E}">
        <p14:creationId xmlns:p14="http://schemas.microsoft.com/office/powerpoint/2010/main" val="349277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p:txBody>
          <a:bodyPr/>
          <a:lstStyle/>
          <a:p>
            <a:pPr lvl="0"/>
            <a:r>
              <a:rPr lang="en-US" dirty="0"/>
              <a:t>Contact Information</a:t>
            </a:r>
          </a:p>
        </p:txBody>
      </p:sp>
      <p:sp>
        <p:nvSpPr>
          <p:cNvPr id="2" name="TextBox 1">
            <a:extLst>
              <a:ext uri="{FF2B5EF4-FFF2-40B4-BE49-F238E27FC236}">
                <a16:creationId xmlns:a16="http://schemas.microsoft.com/office/drawing/2014/main" id="{FF043675-1D24-4127-50AB-131E9D5C2096}"/>
              </a:ext>
            </a:extLst>
          </p:cNvPr>
          <p:cNvSpPr txBox="1"/>
          <p:nvPr/>
        </p:nvSpPr>
        <p:spPr>
          <a:xfrm>
            <a:off x="314389" y="1445597"/>
            <a:ext cx="7207322" cy="4955203"/>
          </a:xfrm>
          <a:prstGeom prst="rect">
            <a:avLst/>
          </a:prstGeom>
          <a:noFill/>
        </p:spPr>
        <p:txBody>
          <a:bodyPr wrap="square" rtlCol="0">
            <a:spAutoFit/>
          </a:bodyPr>
          <a:lstStyle/>
          <a:p>
            <a:r>
              <a:rPr lang="en-US" sz="1600" dirty="0"/>
              <a:t>Cadence Bank:</a:t>
            </a:r>
          </a:p>
          <a:p>
            <a:endParaRPr lang="en-US" sz="1600" dirty="0"/>
          </a:p>
          <a:p>
            <a:r>
              <a:rPr lang="en-US" sz="1600" dirty="0"/>
              <a:t>Sudha Menon, VP Retail Banking Fort Bend County</a:t>
            </a:r>
          </a:p>
          <a:p>
            <a:r>
              <a:rPr lang="en-US" sz="1600" dirty="0"/>
              <a:t>281-313-1783         	</a:t>
            </a:r>
            <a:r>
              <a:rPr lang="en-US" sz="1600" dirty="0">
                <a:hlinkClick r:id="rId3"/>
              </a:rPr>
              <a:t>sudha.menon@cadencebank.com</a:t>
            </a:r>
            <a:endParaRPr lang="en-US" sz="1600" dirty="0"/>
          </a:p>
          <a:p>
            <a:endParaRPr lang="en-US" sz="1600" dirty="0"/>
          </a:p>
          <a:p>
            <a:r>
              <a:rPr lang="en-US" sz="1600" dirty="0"/>
              <a:t>Kim Bonney, Branch Manager Sugar Land</a:t>
            </a:r>
          </a:p>
          <a:p>
            <a:r>
              <a:rPr lang="en-US" sz="1600" dirty="0"/>
              <a:t>DeJuan Edwards, Branch Manager Fulshear</a:t>
            </a:r>
          </a:p>
          <a:p>
            <a:r>
              <a:rPr lang="en-US" sz="1600" dirty="0"/>
              <a:t>Miranda Montoya, Branch Manager Cinco Ranch</a:t>
            </a:r>
          </a:p>
          <a:p>
            <a:endParaRPr lang="en-US" sz="1600" dirty="0"/>
          </a:p>
          <a:p>
            <a:endParaRPr lang="en-US" sz="1600" dirty="0"/>
          </a:p>
          <a:p>
            <a:r>
              <a:rPr lang="en-US" sz="1600" dirty="0"/>
              <a:t>Katrina King-Michalk, EVP Treasury Management</a:t>
            </a:r>
          </a:p>
          <a:p>
            <a:r>
              <a:rPr lang="en-US" sz="1600" dirty="0"/>
              <a:t>713-871-3916	</a:t>
            </a:r>
            <a:r>
              <a:rPr lang="en-US" sz="1600" dirty="0">
                <a:hlinkClick r:id="rId4"/>
              </a:rPr>
              <a:t>katrina.Michalk@cadencebank.com</a:t>
            </a:r>
            <a:endParaRPr lang="en-US" sz="1600" dirty="0"/>
          </a:p>
          <a:p>
            <a:endParaRPr lang="en-US" sz="1600" dirty="0"/>
          </a:p>
          <a:p>
            <a:r>
              <a:rPr lang="en-US" sz="1600" dirty="0"/>
              <a:t>Melissa Silva, SVP Treasury Management</a:t>
            </a:r>
          </a:p>
          <a:p>
            <a:r>
              <a:rPr lang="en-US" sz="1600" dirty="0"/>
              <a:t>713-871-4129	</a:t>
            </a:r>
            <a:r>
              <a:rPr lang="en-US" sz="1600" dirty="0">
                <a:hlinkClick r:id="rId5"/>
              </a:rPr>
              <a:t>melissa.silva@cadencebank.com</a:t>
            </a:r>
            <a:endParaRPr lang="en-US" sz="1600" dirty="0"/>
          </a:p>
          <a:p>
            <a:endParaRPr lang="en-US" sz="1600" dirty="0"/>
          </a:p>
          <a:p>
            <a:r>
              <a:rPr lang="en-US" sz="1600" dirty="0"/>
              <a:t>Vikki McDonald, VP Community Development</a:t>
            </a:r>
          </a:p>
          <a:p>
            <a:r>
              <a:rPr lang="en-US" sz="1600" b="0" i="0" dirty="0">
                <a:solidFill>
                  <a:srgbClr val="222222"/>
                </a:solidFill>
                <a:effectLst/>
                <a:latin typeface="Arial" panose="020B0604020202020204" pitchFamily="34" charset="0"/>
              </a:rPr>
              <a:t>813-425-8215	</a:t>
            </a:r>
            <a:r>
              <a:rPr lang="en-US" sz="1600" dirty="0">
                <a:solidFill>
                  <a:srgbClr val="222222"/>
                </a:solidFill>
                <a:latin typeface="Arial" panose="020B0604020202020204" pitchFamily="34" charset="0"/>
                <a:hlinkClick r:id="rId6"/>
              </a:rPr>
              <a:t>vikki.mcdonald</a:t>
            </a:r>
            <a:r>
              <a:rPr lang="en-US" sz="1600" b="0" i="0" dirty="0">
                <a:solidFill>
                  <a:srgbClr val="222222"/>
                </a:solidFill>
                <a:effectLst/>
                <a:latin typeface="Arial" panose="020B0604020202020204" pitchFamily="34" charset="0"/>
                <a:hlinkClick r:id="rId6"/>
              </a:rPr>
              <a:t>@cadencebank.com</a:t>
            </a:r>
            <a:endParaRPr lang="en-US" sz="1600"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dirty="0"/>
          </a:p>
        </p:txBody>
      </p:sp>
      <p:sp>
        <p:nvSpPr>
          <p:cNvPr id="7" name="Slide Number Placeholder 1">
            <a:extLst>
              <a:ext uri="{FF2B5EF4-FFF2-40B4-BE49-F238E27FC236}">
                <a16:creationId xmlns:a16="http://schemas.microsoft.com/office/drawing/2014/main" id="{41133011-8F6F-493B-AE36-C4A105D7997A}"/>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39</a:t>
            </a:fld>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7EF0-5867-880D-D34C-8929070BB90A}"/>
              </a:ext>
            </a:extLst>
          </p:cNvPr>
          <p:cNvSpPr>
            <a:spLocks noGrp="1"/>
          </p:cNvSpPr>
          <p:nvPr>
            <p:ph type="title"/>
          </p:nvPr>
        </p:nvSpPr>
        <p:spPr/>
        <p:txBody>
          <a:bodyPr/>
          <a:lstStyle/>
          <a:p>
            <a:r>
              <a:rPr lang="en-US" dirty="0"/>
              <a:t>What is Savings?</a:t>
            </a:r>
          </a:p>
        </p:txBody>
      </p:sp>
      <p:sp>
        <p:nvSpPr>
          <p:cNvPr id="3" name="Slide Number Placeholder 2">
            <a:extLst>
              <a:ext uri="{FF2B5EF4-FFF2-40B4-BE49-F238E27FC236}">
                <a16:creationId xmlns:a16="http://schemas.microsoft.com/office/drawing/2014/main" id="{7E88C383-2F92-DA48-44D0-1268DC7262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extBox 4">
            <a:extLst>
              <a:ext uri="{FF2B5EF4-FFF2-40B4-BE49-F238E27FC236}">
                <a16:creationId xmlns:a16="http://schemas.microsoft.com/office/drawing/2014/main" id="{F80B2F55-6201-AA78-ABB3-1A1ABB7E8FCB}"/>
              </a:ext>
            </a:extLst>
          </p:cNvPr>
          <p:cNvSpPr txBox="1"/>
          <p:nvPr/>
        </p:nvSpPr>
        <p:spPr>
          <a:xfrm>
            <a:off x="320040" y="1478280"/>
            <a:ext cx="3794760" cy="3539430"/>
          </a:xfrm>
          <a:prstGeom prst="rect">
            <a:avLst/>
          </a:prstGeom>
          <a:noFill/>
        </p:spPr>
        <p:txBody>
          <a:bodyPr wrap="square">
            <a:spAutoFit/>
          </a:bodyPr>
          <a:lstStyle/>
          <a:p>
            <a:r>
              <a:rPr lang="en-US" sz="2800" dirty="0">
                <a:latin typeface="Roboto Condensed" panose="02000000000000000000" pitchFamily="2" charset="0"/>
                <a:ea typeface="Roboto Condensed" panose="02000000000000000000" pitchFamily="2" charset="0"/>
              </a:rPr>
              <a:t>Set aside some money every time you get income. </a:t>
            </a:r>
          </a:p>
          <a:p>
            <a:endParaRPr lang="en-US" sz="2800" dirty="0">
              <a:latin typeface="Roboto Condensed" panose="02000000000000000000" pitchFamily="2" charset="0"/>
              <a:ea typeface="Roboto Condensed" panose="02000000000000000000" pitchFamily="2" charset="0"/>
            </a:endParaRPr>
          </a:p>
          <a:p>
            <a:r>
              <a:rPr lang="en-US" sz="2800" dirty="0">
                <a:latin typeface="Roboto Condensed" panose="02000000000000000000" pitchFamily="2" charset="0"/>
                <a:ea typeface="Roboto Condensed" panose="02000000000000000000" pitchFamily="2" charset="0"/>
              </a:rPr>
              <a:t>Regularly saving money, even if only a small amount, can make a big difference over time.</a:t>
            </a:r>
          </a:p>
        </p:txBody>
      </p:sp>
      <p:pic>
        <p:nvPicPr>
          <p:cNvPr id="6" name="Google Shape;157;p21" descr="Picture of person's hand in a car, holding a stack of $20 bills and a bank deposit slp for $500.00&#10;">
            <a:extLst>
              <a:ext uri="{FF2B5EF4-FFF2-40B4-BE49-F238E27FC236}">
                <a16:creationId xmlns:a16="http://schemas.microsoft.com/office/drawing/2014/main" id="{8660E497-022C-A030-AD3F-0B63AD1105F4}"/>
              </a:ext>
            </a:extLst>
          </p:cNvPr>
          <p:cNvPicPr preferRelativeResize="0"/>
          <p:nvPr/>
        </p:nvPicPr>
        <p:blipFill rotWithShape="1">
          <a:blip r:embed="rId2">
            <a:alphaModFix/>
          </a:blip>
          <a:srcRect l="7541" t="1613" r="26493" b="2317"/>
          <a:stretch/>
        </p:blipFill>
        <p:spPr>
          <a:xfrm>
            <a:off x="4509060" y="1701409"/>
            <a:ext cx="4145280" cy="4006832"/>
          </a:xfrm>
          <a:prstGeom prst="rect">
            <a:avLst/>
          </a:prstGeom>
          <a:noFill/>
          <a:ln>
            <a:noFill/>
          </a:ln>
        </p:spPr>
      </p:pic>
    </p:spTree>
    <p:extLst>
      <p:ext uri="{BB962C8B-B14F-4D97-AF65-F5344CB8AC3E}">
        <p14:creationId xmlns:p14="http://schemas.microsoft.com/office/powerpoint/2010/main" val="3672404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C564-A14D-9458-827F-53EEDB96D6E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E7A538EE-946C-F1DB-097A-114EB0C33F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5" name="TextBox 4">
            <a:extLst>
              <a:ext uri="{FF2B5EF4-FFF2-40B4-BE49-F238E27FC236}">
                <a16:creationId xmlns:a16="http://schemas.microsoft.com/office/drawing/2014/main" id="{2BC19EE1-045D-399D-E75D-BD31621A8490}"/>
              </a:ext>
            </a:extLst>
          </p:cNvPr>
          <p:cNvSpPr txBox="1"/>
          <p:nvPr/>
        </p:nvSpPr>
        <p:spPr>
          <a:xfrm>
            <a:off x="457200" y="1377696"/>
            <a:ext cx="8089392" cy="3046988"/>
          </a:xfrm>
          <a:prstGeom prst="rect">
            <a:avLst/>
          </a:prstGeom>
          <a:noFill/>
        </p:spPr>
        <p:txBody>
          <a:bodyPr wrap="square">
            <a:spAutoFit/>
          </a:bodyPr>
          <a:lstStyle/>
          <a:p>
            <a:r>
              <a:rPr lang="en-US" sz="2400" u="sng" dirty="0"/>
              <a:t>FDIC Insurance Options:</a:t>
            </a:r>
          </a:p>
          <a:p>
            <a:r>
              <a:rPr lang="en-US" sz="2400" dirty="0"/>
              <a:t>https://www.fdic.gov/resources/deposit-insurance/brochures/documents/your-insured-deposits-english.pdf</a:t>
            </a:r>
          </a:p>
          <a:p>
            <a:endParaRPr lang="en-US" sz="2400" dirty="0"/>
          </a:p>
          <a:p>
            <a:r>
              <a:rPr lang="en-US" sz="2400" u="sng" dirty="0"/>
              <a:t>Compounding Interest Calculator:</a:t>
            </a:r>
          </a:p>
          <a:p>
            <a:r>
              <a:rPr lang="en-US" sz="2400" dirty="0"/>
              <a:t>https://www.investor.gov/financial-tools-calculators/calculators/compound-interest-calculator</a:t>
            </a:r>
          </a:p>
        </p:txBody>
      </p:sp>
    </p:spTree>
    <p:extLst>
      <p:ext uri="{BB962C8B-B14F-4D97-AF65-F5344CB8AC3E}">
        <p14:creationId xmlns:p14="http://schemas.microsoft.com/office/powerpoint/2010/main" val="966109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309D-219F-C482-B1A8-3B294B58EA20}"/>
              </a:ext>
            </a:extLst>
          </p:cNvPr>
          <p:cNvSpPr>
            <a:spLocks noGrp="1"/>
          </p:cNvSpPr>
          <p:nvPr>
            <p:ph type="title"/>
          </p:nvPr>
        </p:nvSpPr>
        <p:spPr/>
        <p:txBody>
          <a:bodyPr/>
          <a:lstStyle/>
          <a:p>
            <a:r>
              <a:rPr lang="en-US" dirty="0"/>
              <a:t>Who to Contact for help</a:t>
            </a:r>
          </a:p>
        </p:txBody>
      </p:sp>
      <p:sp>
        <p:nvSpPr>
          <p:cNvPr id="3" name="Slide Number Placeholder 2">
            <a:extLst>
              <a:ext uri="{FF2B5EF4-FFF2-40B4-BE49-F238E27FC236}">
                <a16:creationId xmlns:a16="http://schemas.microsoft.com/office/drawing/2014/main" id="{19C3C668-AC71-1840-8D62-00415E5395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pic>
        <p:nvPicPr>
          <p:cNvPr id="5" name="Picture 4">
            <a:extLst>
              <a:ext uri="{FF2B5EF4-FFF2-40B4-BE49-F238E27FC236}">
                <a16:creationId xmlns:a16="http://schemas.microsoft.com/office/drawing/2014/main" id="{327C16A3-04C6-EFDC-7C83-CEDBCCBF276A}"/>
              </a:ext>
            </a:extLst>
          </p:cNvPr>
          <p:cNvPicPr>
            <a:picLocks noChangeAspect="1"/>
          </p:cNvPicPr>
          <p:nvPr/>
        </p:nvPicPr>
        <p:blipFill>
          <a:blip r:embed="rId3"/>
          <a:stretch>
            <a:fillRect/>
          </a:stretch>
        </p:blipFill>
        <p:spPr>
          <a:xfrm>
            <a:off x="4770615" y="1185469"/>
            <a:ext cx="4368242" cy="5665225"/>
          </a:xfrm>
          <a:prstGeom prst="rect">
            <a:avLst/>
          </a:prstGeom>
        </p:spPr>
      </p:pic>
      <p:pic>
        <p:nvPicPr>
          <p:cNvPr id="7" name="Picture 6">
            <a:extLst>
              <a:ext uri="{FF2B5EF4-FFF2-40B4-BE49-F238E27FC236}">
                <a16:creationId xmlns:a16="http://schemas.microsoft.com/office/drawing/2014/main" id="{88803F44-A54A-958D-88D7-211E833B5D89}"/>
              </a:ext>
            </a:extLst>
          </p:cNvPr>
          <p:cNvPicPr>
            <a:picLocks noChangeAspect="1"/>
          </p:cNvPicPr>
          <p:nvPr/>
        </p:nvPicPr>
        <p:blipFill>
          <a:blip r:embed="rId4"/>
          <a:stretch>
            <a:fillRect/>
          </a:stretch>
        </p:blipFill>
        <p:spPr>
          <a:xfrm>
            <a:off x="1" y="1195744"/>
            <a:ext cx="4294598" cy="3059550"/>
          </a:xfrm>
          <a:prstGeom prst="rect">
            <a:avLst/>
          </a:prstGeom>
        </p:spPr>
      </p:pic>
      <p:pic>
        <p:nvPicPr>
          <p:cNvPr id="9" name="Picture 8">
            <a:extLst>
              <a:ext uri="{FF2B5EF4-FFF2-40B4-BE49-F238E27FC236}">
                <a16:creationId xmlns:a16="http://schemas.microsoft.com/office/drawing/2014/main" id="{2D2BC146-6DA3-5C31-108F-1235C58E87BB}"/>
              </a:ext>
            </a:extLst>
          </p:cNvPr>
          <p:cNvPicPr>
            <a:picLocks noChangeAspect="1"/>
          </p:cNvPicPr>
          <p:nvPr/>
        </p:nvPicPr>
        <p:blipFill>
          <a:blip r:embed="rId5"/>
          <a:stretch>
            <a:fillRect/>
          </a:stretch>
        </p:blipFill>
        <p:spPr>
          <a:xfrm>
            <a:off x="10280" y="5322013"/>
            <a:ext cx="4771561" cy="1528681"/>
          </a:xfrm>
          <a:prstGeom prst="rect">
            <a:avLst/>
          </a:prstGeom>
        </p:spPr>
      </p:pic>
      <p:pic>
        <p:nvPicPr>
          <p:cNvPr id="11" name="Picture 10">
            <a:extLst>
              <a:ext uri="{FF2B5EF4-FFF2-40B4-BE49-F238E27FC236}">
                <a16:creationId xmlns:a16="http://schemas.microsoft.com/office/drawing/2014/main" id="{92EBE257-0DC9-8F06-9378-79E34659D9A3}"/>
              </a:ext>
            </a:extLst>
          </p:cNvPr>
          <p:cNvPicPr>
            <a:picLocks noChangeAspect="1"/>
          </p:cNvPicPr>
          <p:nvPr/>
        </p:nvPicPr>
        <p:blipFill>
          <a:blip r:embed="rId6"/>
          <a:stretch>
            <a:fillRect/>
          </a:stretch>
        </p:blipFill>
        <p:spPr>
          <a:xfrm>
            <a:off x="92475" y="4371935"/>
            <a:ext cx="1593599" cy="735507"/>
          </a:xfrm>
          <a:prstGeom prst="rect">
            <a:avLst/>
          </a:prstGeom>
        </p:spPr>
      </p:pic>
      <p:sp>
        <p:nvSpPr>
          <p:cNvPr id="12" name="TextBox 11">
            <a:extLst>
              <a:ext uri="{FF2B5EF4-FFF2-40B4-BE49-F238E27FC236}">
                <a16:creationId xmlns:a16="http://schemas.microsoft.com/office/drawing/2014/main" id="{C5FCA818-131A-E024-737D-5419E6562223}"/>
              </a:ext>
            </a:extLst>
          </p:cNvPr>
          <p:cNvSpPr txBox="1"/>
          <p:nvPr/>
        </p:nvSpPr>
        <p:spPr>
          <a:xfrm>
            <a:off x="1654140" y="4271355"/>
            <a:ext cx="3179072" cy="923330"/>
          </a:xfrm>
          <a:prstGeom prst="rect">
            <a:avLst/>
          </a:prstGeom>
          <a:noFill/>
        </p:spPr>
        <p:txBody>
          <a:bodyPr wrap="square" rtlCol="0">
            <a:spAutoFit/>
          </a:bodyPr>
          <a:lstStyle/>
          <a:p>
            <a:r>
              <a:rPr lang="en-US" dirty="0"/>
              <a:t>Sandy Clark</a:t>
            </a:r>
          </a:p>
          <a:p>
            <a:r>
              <a:rPr lang="en-US" sz="1000" dirty="0"/>
              <a:t>America’s Financial Wellbeing Coach</a:t>
            </a:r>
          </a:p>
          <a:p>
            <a:r>
              <a:rPr lang="en-US" sz="1000" dirty="0"/>
              <a:t>Operation HOPE Inside Powered by Bancorp South</a:t>
            </a:r>
          </a:p>
          <a:p>
            <a:r>
              <a:rPr lang="en-US" sz="1000" dirty="0"/>
              <a:t>832-237-6747</a:t>
            </a:r>
          </a:p>
          <a:p>
            <a:r>
              <a:rPr lang="en-US" sz="1000" dirty="0"/>
              <a:t>Sandy.clark@operationhope.org</a:t>
            </a:r>
          </a:p>
        </p:txBody>
      </p:sp>
      <p:sp>
        <p:nvSpPr>
          <p:cNvPr id="10" name="Slide Number Placeholder 1">
            <a:extLst>
              <a:ext uri="{FF2B5EF4-FFF2-40B4-BE49-F238E27FC236}">
                <a16:creationId xmlns:a16="http://schemas.microsoft.com/office/drawing/2014/main" id="{AB5B5352-F9A9-464C-A0CB-36DAF270EC4D}"/>
              </a:ext>
            </a:extLst>
          </p:cNvPr>
          <p:cNvSpPr txBox="1">
            <a:spLocks/>
          </p:cNvSpPr>
          <p:nvPr/>
        </p:nvSpPr>
        <p:spPr>
          <a:xfrm>
            <a:off x="8540700" y="6412800"/>
            <a:ext cx="298500" cy="140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fld id="{00000000-1234-1234-1234-123412341234}" type="slidenum">
              <a:rPr lang="en" smtClean="0"/>
              <a:pPr/>
              <a:t>41</a:t>
            </a:fld>
            <a:endParaRPr lang="en" dirty="0"/>
          </a:p>
        </p:txBody>
      </p:sp>
    </p:spTree>
    <p:extLst>
      <p:ext uri="{BB962C8B-B14F-4D97-AF65-F5344CB8AC3E}">
        <p14:creationId xmlns:p14="http://schemas.microsoft.com/office/powerpoint/2010/main" val="106057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C65E-520C-8790-E50D-8143F0C9451C}"/>
              </a:ext>
            </a:extLst>
          </p:cNvPr>
          <p:cNvSpPr>
            <a:spLocks noGrp="1"/>
          </p:cNvSpPr>
          <p:nvPr>
            <p:ph type="title"/>
          </p:nvPr>
        </p:nvSpPr>
        <p:spPr/>
        <p:txBody>
          <a:bodyPr/>
          <a:lstStyle/>
          <a:p>
            <a:r>
              <a:rPr lang="en-US" dirty="0"/>
              <a:t>What does saving mean?</a:t>
            </a:r>
          </a:p>
        </p:txBody>
      </p:sp>
      <p:sp>
        <p:nvSpPr>
          <p:cNvPr id="3" name="Slide Number Placeholder 2">
            <a:extLst>
              <a:ext uri="{FF2B5EF4-FFF2-40B4-BE49-F238E27FC236}">
                <a16:creationId xmlns:a16="http://schemas.microsoft.com/office/drawing/2014/main" id="{3A0ABE6E-0D9F-F9C6-26DD-27022B38C6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5" name="TextBox 4">
            <a:extLst>
              <a:ext uri="{FF2B5EF4-FFF2-40B4-BE49-F238E27FC236}">
                <a16:creationId xmlns:a16="http://schemas.microsoft.com/office/drawing/2014/main" id="{FF15E6BF-BDF5-F511-C55A-FB6E77A6094F}"/>
              </a:ext>
            </a:extLst>
          </p:cNvPr>
          <p:cNvSpPr txBox="1"/>
          <p:nvPr/>
        </p:nvSpPr>
        <p:spPr>
          <a:xfrm>
            <a:off x="368969" y="1435484"/>
            <a:ext cx="7513320" cy="3046988"/>
          </a:xfrm>
          <a:prstGeom prst="rect">
            <a:avLst/>
          </a:prstGeom>
          <a:noFill/>
        </p:spPr>
        <p:txBody>
          <a:bodyPr wrap="square">
            <a:spAutoFit/>
          </a:bodyPr>
          <a:lstStyle/>
          <a:p>
            <a:r>
              <a:rPr lang="en-US" sz="2400" dirty="0">
                <a:latin typeface="Roboto Condensed" panose="02000000000000000000" pitchFamily="2" charset="0"/>
                <a:ea typeface="Roboto Condensed" panose="02000000000000000000" pitchFamily="2" charset="0"/>
              </a:rPr>
              <a:t>Is Spending Less Money the Same as Saving Money?</a:t>
            </a:r>
          </a:p>
          <a:p>
            <a:endParaRPr lang="en-US" sz="2400" dirty="0">
              <a:latin typeface="Roboto Condensed" panose="02000000000000000000" pitchFamily="2" charset="0"/>
              <a:ea typeface="Roboto Condensed" panose="02000000000000000000" pitchFamily="2" charset="0"/>
            </a:endParaRPr>
          </a:p>
          <a:p>
            <a:pPr marL="256032" lvl="0" indent="-256032" algn="l" rtl="0">
              <a:lnSpc>
                <a:spcPct val="100000"/>
              </a:lnSpc>
              <a:spcBef>
                <a:spcPts val="0"/>
              </a:spcBef>
              <a:spcAft>
                <a:spcPts val="0"/>
              </a:spcAft>
              <a:buSzPts val="2800"/>
              <a:buFont typeface="Noto Sans Symbols"/>
              <a:buChar char="▪"/>
            </a:pPr>
            <a:r>
              <a:rPr lang="en-US" sz="2400" dirty="0">
                <a:latin typeface="Roboto Condensed" panose="02000000000000000000" pitchFamily="2" charset="0"/>
                <a:ea typeface="Roboto Condensed" panose="02000000000000000000" pitchFamily="2" charset="0"/>
              </a:rPr>
              <a:t>Only if you save what you didn’t spend</a:t>
            </a:r>
          </a:p>
          <a:p>
            <a:pPr marL="256032" lvl="0" indent="-256032" algn="l" rtl="0">
              <a:lnSpc>
                <a:spcPct val="100000"/>
              </a:lnSpc>
              <a:spcBef>
                <a:spcPts val="1160"/>
              </a:spcBef>
              <a:spcAft>
                <a:spcPts val="0"/>
              </a:spcAft>
              <a:buSzPts val="2800"/>
              <a:buFont typeface="Noto Sans Symbols"/>
              <a:buChar char="▪"/>
            </a:pPr>
            <a:r>
              <a:rPr lang="en-US" sz="2400" dirty="0">
                <a:latin typeface="Roboto Condensed" panose="02000000000000000000" pitchFamily="2" charset="0"/>
                <a:ea typeface="Roboto Condensed" panose="02000000000000000000" pitchFamily="2" charset="0"/>
              </a:rPr>
              <a:t>Saving is setting aside money today for the future</a:t>
            </a:r>
          </a:p>
          <a:p>
            <a:pPr marL="256032" lvl="0" indent="-256032" algn="l" rtl="0">
              <a:lnSpc>
                <a:spcPct val="100000"/>
              </a:lnSpc>
              <a:spcBef>
                <a:spcPts val="1160"/>
              </a:spcBef>
              <a:spcAft>
                <a:spcPts val="0"/>
              </a:spcAft>
              <a:buSzPts val="2800"/>
              <a:buFont typeface="Noto Sans Symbols"/>
              <a:buChar char="▪"/>
            </a:pPr>
            <a:r>
              <a:rPr lang="en-US" sz="2400" dirty="0">
                <a:latin typeface="Roboto Condensed" panose="02000000000000000000" pitchFamily="2" charset="0"/>
                <a:ea typeface="Roboto Condensed" panose="02000000000000000000" pitchFamily="2" charset="0"/>
              </a:rPr>
              <a:t>To build savings, Spend less money and put some or all of what you didn’t spend into savings </a:t>
            </a:r>
          </a:p>
          <a:p>
            <a:endParaRPr lang="en-US" dirty="0"/>
          </a:p>
          <a:p>
            <a:endParaRPr lang="en-US" dirty="0"/>
          </a:p>
        </p:txBody>
      </p:sp>
      <p:pic>
        <p:nvPicPr>
          <p:cNvPr id="6" name="Google Shape;181;p24" descr="Wooden seesaw/balance with white piggy bank on left side which is lower than the other side which has a shopping cart. ">
            <a:extLst>
              <a:ext uri="{FF2B5EF4-FFF2-40B4-BE49-F238E27FC236}">
                <a16:creationId xmlns:a16="http://schemas.microsoft.com/office/drawing/2014/main" id="{582B076D-E8C3-90E8-627D-93EF67FBB357}"/>
              </a:ext>
            </a:extLst>
          </p:cNvPr>
          <p:cNvPicPr preferRelativeResize="0"/>
          <p:nvPr/>
        </p:nvPicPr>
        <p:blipFill rotWithShape="1">
          <a:blip r:embed="rId2">
            <a:alphaModFix/>
          </a:blip>
          <a:srcRect/>
          <a:stretch/>
        </p:blipFill>
        <p:spPr>
          <a:xfrm>
            <a:off x="1682322" y="4350926"/>
            <a:ext cx="4886614" cy="2143180"/>
          </a:xfrm>
          <a:prstGeom prst="rect">
            <a:avLst/>
          </a:prstGeom>
          <a:noFill/>
          <a:ln>
            <a:noFill/>
          </a:ln>
        </p:spPr>
      </p:pic>
    </p:spTree>
    <p:extLst>
      <p:ext uri="{BB962C8B-B14F-4D97-AF65-F5344CB8AC3E}">
        <p14:creationId xmlns:p14="http://schemas.microsoft.com/office/powerpoint/2010/main" val="324196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408F-C497-ABE0-B524-4C3FF8451992}"/>
              </a:ext>
            </a:extLst>
          </p:cNvPr>
          <p:cNvSpPr>
            <a:spLocks noGrp="1"/>
          </p:cNvSpPr>
          <p:nvPr>
            <p:ph type="title"/>
          </p:nvPr>
        </p:nvSpPr>
        <p:spPr/>
        <p:txBody>
          <a:bodyPr/>
          <a:lstStyle/>
          <a:p>
            <a:r>
              <a:rPr lang="en-US" dirty="0"/>
              <a:t>Why Save Money?</a:t>
            </a:r>
          </a:p>
        </p:txBody>
      </p:sp>
      <p:sp>
        <p:nvSpPr>
          <p:cNvPr id="3" name="Slide Number Placeholder 2">
            <a:extLst>
              <a:ext uri="{FF2B5EF4-FFF2-40B4-BE49-F238E27FC236}">
                <a16:creationId xmlns:a16="http://schemas.microsoft.com/office/drawing/2014/main" id="{7BF71B19-A574-158E-C71E-4272E4D208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5" name="TextBox 4">
            <a:extLst>
              <a:ext uri="{FF2B5EF4-FFF2-40B4-BE49-F238E27FC236}">
                <a16:creationId xmlns:a16="http://schemas.microsoft.com/office/drawing/2014/main" id="{7F7EF429-E026-60EE-81A2-F628E943F6BB}"/>
              </a:ext>
            </a:extLst>
          </p:cNvPr>
          <p:cNvSpPr txBox="1"/>
          <p:nvPr/>
        </p:nvSpPr>
        <p:spPr>
          <a:xfrm>
            <a:off x="344905" y="1347537"/>
            <a:ext cx="6525126" cy="3970318"/>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Goals</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Build wealth</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Emergencies</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Times with less income or more expenses</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Peace of mind</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Get and keep a job</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Buy a home</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Plan for retirement</a:t>
            </a:r>
          </a:p>
          <a:p>
            <a:pPr marL="457200" indent="-457200">
              <a:buFont typeface="Arial" panose="020B0604020202020204" pitchFamily="34" charset="0"/>
              <a:buChar char="•"/>
            </a:pPr>
            <a:r>
              <a:rPr lang="en-US" sz="2800" dirty="0">
                <a:latin typeface="Roboto Condensed" panose="02000000000000000000" pitchFamily="2" charset="0"/>
                <a:ea typeface="Roboto Condensed" panose="02000000000000000000" pitchFamily="2" charset="0"/>
              </a:rPr>
              <a:t>Other reasons</a:t>
            </a:r>
          </a:p>
        </p:txBody>
      </p:sp>
      <p:pic>
        <p:nvPicPr>
          <p:cNvPr id="7" name="Picture 6">
            <a:extLst>
              <a:ext uri="{FF2B5EF4-FFF2-40B4-BE49-F238E27FC236}">
                <a16:creationId xmlns:a16="http://schemas.microsoft.com/office/drawing/2014/main" id="{66538A02-3954-5C84-9F68-7F118B664855}"/>
              </a:ext>
            </a:extLst>
          </p:cNvPr>
          <p:cNvPicPr>
            <a:picLocks noChangeAspect="1"/>
          </p:cNvPicPr>
          <p:nvPr/>
        </p:nvPicPr>
        <p:blipFill>
          <a:blip r:embed="rId2"/>
          <a:stretch>
            <a:fillRect/>
          </a:stretch>
        </p:blipFill>
        <p:spPr>
          <a:xfrm>
            <a:off x="4811483" y="3748333"/>
            <a:ext cx="3576817" cy="2177767"/>
          </a:xfrm>
          <a:prstGeom prst="rect">
            <a:avLst/>
          </a:prstGeom>
        </p:spPr>
      </p:pic>
    </p:spTree>
    <p:extLst>
      <p:ext uri="{BB962C8B-B14F-4D97-AF65-F5344CB8AC3E}">
        <p14:creationId xmlns:p14="http://schemas.microsoft.com/office/powerpoint/2010/main" val="79941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5233-7DEC-BECA-E00F-BB21D015AEF1}"/>
              </a:ext>
            </a:extLst>
          </p:cNvPr>
          <p:cNvSpPr>
            <a:spLocks noGrp="1"/>
          </p:cNvSpPr>
          <p:nvPr>
            <p:ph type="title"/>
          </p:nvPr>
        </p:nvSpPr>
        <p:spPr/>
        <p:txBody>
          <a:bodyPr/>
          <a:lstStyle/>
          <a:p>
            <a:r>
              <a:rPr lang="en-US" dirty="0"/>
              <a:t>Quick Tips for finding money to save</a:t>
            </a:r>
          </a:p>
        </p:txBody>
      </p:sp>
      <p:sp>
        <p:nvSpPr>
          <p:cNvPr id="3" name="Slide Number Placeholder 2">
            <a:extLst>
              <a:ext uri="{FF2B5EF4-FFF2-40B4-BE49-F238E27FC236}">
                <a16:creationId xmlns:a16="http://schemas.microsoft.com/office/drawing/2014/main" id="{8853A7D4-029C-1E9D-AD7D-AA2864995B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4" name="Google Shape;202;p27" descr="Screenshot of Apply It: My Quick Tips for Finding Money to Save from Participant Guide. For navigational purposes only&#10;&#10;">
            <a:extLst>
              <a:ext uri="{FF2B5EF4-FFF2-40B4-BE49-F238E27FC236}">
                <a16:creationId xmlns:a16="http://schemas.microsoft.com/office/drawing/2014/main" id="{26DEBC31-2C99-CD80-E001-E36D45502ADC}"/>
              </a:ext>
            </a:extLst>
          </p:cNvPr>
          <p:cNvPicPr preferRelativeResize="0"/>
          <p:nvPr/>
        </p:nvPicPr>
        <p:blipFill rotWithShape="1">
          <a:blip r:embed="rId2">
            <a:alphaModFix/>
          </a:blip>
          <a:srcRect t="12564"/>
          <a:stretch/>
        </p:blipFill>
        <p:spPr>
          <a:xfrm>
            <a:off x="527084" y="1418632"/>
            <a:ext cx="7937500" cy="4341748"/>
          </a:xfrm>
          <a:prstGeom prst="rect">
            <a:avLst/>
          </a:prstGeom>
          <a:solidFill>
            <a:srgbClr val="ECECEC"/>
          </a:solidFill>
          <a:ln>
            <a:noFill/>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68418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1248-7611-1636-4482-C9EE9AC47FB4}"/>
              </a:ext>
            </a:extLst>
          </p:cNvPr>
          <p:cNvSpPr>
            <a:spLocks noGrp="1"/>
          </p:cNvSpPr>
          <p:nvPr>
            <p:ph type="title"/>
          </p:nvPr>
        </p:nvSpPr>
        <p:spPr/>
        <p:txBody>
          <a:bodyPr/>
          <a:lstStyle/>
          <a:p>
            <a:r>
              <a:rPr lang="en-US" dirty="0"/>
              <a:t>Where to Build Your Savings</a:t>
            </a:r>
            <a:br>
              <a:rPr lang="en-US" dirty="0"/>
            </a:br>
            <a:endParaRPr lang="en-US" dirty="0"/>
          </a:p>
        </p:txBody>
      </p:sp>
      <p:sp>
        <p:nvSpPr>
          <p:cNvPr id="3" name="Slide Number Placeholder 2">
            <a:extLst>
              <a:ext uri="{FF2B5EF4-FFF2-40B4-BE49-F238E27FC236}">
                <a16:creationId xmlns:a16="http://schemas.microsoft.com/office/drawing/2014/main" id="{773BBDE3-E0CF-2FB3-6894-B3D575ECA6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TextBox 4">
            <a:extLst>
              <a:ext uri="{FF2B5EF4-FFF2-40B4-BE49-F238E27FC236}">
                <a16:creationId xmlns:a16="http://schemas.microsoft.com/office/drawing/2014/main" id="{4191A85C-C653-4100-53F0-F024CDFF7D84}"/>
              </a:ext>
            </a:extLst>
          </p:cNvPr>
          <p:cNvSpPr txBox="1"/>
          <p:nvPr/>
        </p:nvSpPr>
        <p:spPr>
          <a:xfrm>
            <a:off x="360946" y="1379621"/>
            <a:ext cx="4042612" cy="4801314"/>
          </a:xfrm>
          <a:prstGeom prst="rect">
            <a:avLst/>
          </a:prstGeom>
          <a:noFill/>
        </p:spPr>
        <p:txBody>
          <a:bodyPr wrap="square">
            <a:spAutoFit/>
          </a:bodyPr>
          <a:lstStyle/>
          <a:p>
            <a:r>
              <a:rPr lang="en-US" sz="2400" dirty="0">
                <a:latin typeface="Roboto Condensed" panose="02000000000000000000" pitchFamily="2" charset="0"/>
                <a:ea typeface="Roboto Condensed" panose="02000000000000000000" pitchFamily="2" charset="0"/>
              </a:rPr>
              <a:t>Consider the advantages and disadvantages of savings options before choosing where to build your savings:</a:t>
            </a:r>
          </a:p>
          <a:p>
            <a:endParaRPr lang="en-US" sz="2400" dirty="0">
              <a:latin typeface="Roboto Condensed" panose="02000000000000000000" pitchFamily="2" charset="0"/>
              <a:ea typeface="Roboto Condensed" panose="02000000000000000000" pitchFamily="2" charset="0"/>
            </a:endParaRPr>
          </a:p>
          <a:p>
            <a:pPr marL="256032" lvl="0" indent="-256032" algn="l" rtl="0">
              <a:lnSpc>
                <a:spcPct val="100000"/>
              </a:lnSpc>
              <a:spcBef>
                <a:spcPts val="0"/>
              </a:spcBef>
              <a:spcAft>
                <a:spcPts val="0"/>
              </a:spcAft>
              <a:buSzPts val="3200"/>
              <a:buFont typeface="Noto Sans Symbols"/>
              <a:buChar char="▪"/>
            </a:pPr>
            <a:r>
              <a:rPr lang="en-US" sz="2400" dirty="0">
                <a:latin typeface="Roboto Condensed" panose="02000000000000000000" pitchFamily="2" charset="0"/>
                <a:ea typeface="Roboto Condensed" panose="02000000000000000000" pitchFamily="2" charset="0"/>
              </a:rPr>
              <a:t>Many options</a:t>
            </a:r>
          </a:p>
          <a:p>
            <a:pPr marL="285750" lvl="0" indent="-285750" algn="l" rtl="0">
              <a:lnSpc>
                <a:spcPct val="100000"/>
              </a:lnSpc>
              <a:spcBef>
                <a:spcPts val="0"/>
              </a:spcBef>
              <a:spcAft>
                <a:spcPts val="0"/>
              </a:spcAft>
              <a:buSzPts val="3200"/>
              <a:buFont typeface="Arial" panose="020B0604020202020204" pitchFamily="34" charset="0"/>
              <a:buChar char="•"/>
            </a:pPr>
            <a:r>
              <a:rPr lang="en-US" sz="1600" dirty="0">
                <a:latin typeface="Roboto Condensed" panose="02000000000000000000" pitchFamily="2" charset="0"/>
                <a:ea typeface="Roboto Condensed" panose="02000000000000000000" pitchFamily="2" charset="0"/>
              </a:rPr>
              <a:t>Home</a:t>
            </a:r>
          </a:p>
          <a:p>
            <a:pPr marL="285750" lvl="0" indent="-285750" algn="l" rtl="0">
              <a:lnSpc>
                <a:spcPct val="100000"/>
              </a:lnSpc>
              <a:spcBef>
                <a:spcPts val="0"/>
              </a:spcBef>
              <a:spcAft>
                <a:spcPts val="0"/>
              </a:spcAft>
              <a:buSzPts val="3200"/>
              <a:buFont typeface="Arial" panose="020B0604020202020204" pitchFamily="34" charset="0"/>
              <a:buChar char="•"/>
            </a:pPr>
            <a:r>
              <a:rPr lang="en-US" sz="1600" dirty="0">
                <a:latin typeface="Roboto Condensed" panose="02000000000000000000" pitchFamily="2" charset="0"/>
                <a:ea typeface="Roboto Condensed" panose="02000000000000000000" pitchFamily="2" charset="0"/>
              </a:rPr>
              <a:t>Friend or Family</a:t>
            </a:r>
          </a:p>
          <a:p>
            <a:pPr marL="285750" lvl="0" indent="-285750" algn="l" rtl="0">
              <a:lnSpc>
                <a:spcPct val="100000"/>
              </a:lnSpc>
              <a:spcBef>
                <a:spcPts val="0"/>
              </a:spcBef>
              <a:spcAft>
                <a:spcPts val="0"/>
              </a:spcAft>
              <a:buSzPts val="3200"/>
              <a:buFont typeface="Arial" panose="020B0604020202020204" pitchFamily="34" charset="0"/>
              <a:buChar char="•"/>
            </a:pPr>
            <a:r>
              <a:rPr lang="en-US" sz="1600" dirty="0">
                <a:latin typeface="Roboto Condensed" panose="02000000000000000000" pitchFamily="2" charset="0"/>
                <a:ea typeface="Roboto Condensed" panose="02000000000000000000" pitchFamily="2" charset="0"/>
              </a:rPr>
              <a:t>Prepaid Cards</a:t>
            </a:r>
          </a:p>
          <a:p>
            <a:pPr marL="285750" lvl="0" indent="-285750" algn="l" rtl="0">
              <a:lnSpc>
                <a:spcPct val="100000"/>
              </a:lnSpc>
              <a:spcBef>
                <a:spcPts val="0"/>
              </a:spcBef>
              <a:spcAft>
                <a:spcPts val="0"/>
              </a:spcAft>
              <a:buSzPts val="3200"/>
              <a:buFont typeface="Arial" panose="020B0604020202020204" pitchFamily="34" charset="0"/>
              <a:buChar char="•"/>
            </a:pPr>
            <a:r>
              <a:rPr lang="en-US" sz="1600" dirty="0">
                <a:latin typeface="Roboto Condensed" panose="02000000000000000000" pitchFamily="2" charset="0"/>
                <a:ea typeface="Roboto Condensed" panose="02000000000000000000" pitchFamily="2" charset="0"/>
              </a:rPr>
              <a:t>Rotating Savings or Credit Unions</a:t>
            </a:r>
          </a:p>
          <a:p>
            <a:pPr marL="285750" lvl="0" indent="-285750" algn="l" rtl="0">
              <a:lnSpc>
                <a:spcPct val="100000"/>
              </a:lnSpc>
              <a:spcBef>
                <a:spcPts val="0"/>
              </a:spcBef>
              <a:spcAft>
                <a:spcPts val="0"/>
              </a:spcAft>
              <a:buSzPts val="3200"/>
              <a:buFont typeface="Arial" panose="020B0604020202020204" pitchFamily="34" charset="0"/>
              <a:buChar char="•"/>
            </a:pPr>
            <a:r>
              <a:rPr lang="en-US" sz="1600" dirty="0">
                <a:latin typeface="Roboto Condensed" panose="02000000000000000000" pitchFamily="2" charset="0"/>
                <a:ea typeface="Roboto Condensed" panose="02000000000000000000" pitchFamily="2" charset="0"/>
              </a:rPr>
              <a:t>Savings Account</a:t>
            </a:r>
          </a:p>
          <a:p>
            <a:pPr marL="256032" lvl="0" indent="-256032" algn="l" rtl="0">
              <a:lnSpc>
                <a:spcPct val="100000"/>
              </a:lnSpc>
              <a:spcBef>
                <a:spcPts val="1200"/>
              </a:spcBef>
              <a:spcAft>
                <a:spcPts val="0"/>
              </a:spcAft>
              <a:buSzPts val="3200"/>
              <a:buFont typeface="Noto Sans Symbols"/>
              <a:buChar char="▪"/>
            </a:pPr>
            <a:r>
              <a:rPr lang="en-US" sz="2400" dirty="0">
                <a:latin typeface="Roboto Condensed" panose="02000000000000000000" pitchFamily="2" charset="0"/>
                <a:ea typeface="Roboto Condensed" panose="02000000000000000000" pitchFamily="2" charset="0"/>
              </a:rPr>
              <a:t>Each one has advantages and disadvantages</a:t>
            </a:r>
          </a:p>
          <a:p>
            <a:r>
              <a:rPr lang="en-US" sz="2400" dirty="0">
                <a:latin typeface="Roboto Condensed" panose="02000000000000000000" pitchFamily="2" charset="0"/>
                <a:ea typeface="Roboto Condensed" panose="02000000000000000000" pitchFamily="2" charset="0"/>
              </a:rPr>
              <a:t> </a:t>
            </a:r>
          </a:p>
        </p:txBody>
      </p:sp>
      <p:pic>
        <p:nvPicPr>
          <p:cNvPr id="6" name="Google Shape;219;p29" descr="Toy cranes &quot;building&quot; a $100 bill that is made up of blocks">
            <a:extLst>
              <a:ext uri="{FF2B5EF4-FFF2-40B4-BE49-F238E27FC236}">
                <a16:creationId xmlns:a16="http://schemas.microsoft.com/office/drawing/2014/main" id="{5DC17585-9653-341F-A40B-0C06775D5C6C}"/>
              </a:ext>
            </a:extLst>
          </p:cNvPr>
          <p:cNvPicPr preferRelativeResize="0"/>
          <p:nvPr/>
        </p:nvPicPr>
        <p:blipFill rotWithShape="1">
          <a:blip r:embed="rId2">
            <a:alphaModFix/>
          </a:blip>
          <a:srcRect/>
          <a:stretch/>
        </p:blipFill>
        <p:spPr>
          <a:xfrm>
            <a:off x="4403558" y="1933074"/>
            <a:ext cx="4740442" cy="2785134"/>
          </a:xfrm>
          <a:prstGeom prst="rect">
            <a:avLst/>
          </a:prstGeom>
          <a:noFill/>
          <a:ln>
            <a:noFill/>
          </a:ln>
        </p:spPr>
      </p:pic>
    </p:spTree>
    <p:extLst>
      <p:ext uri="{BB962C8B-B14F-4D97-AF65-F5344CB8AC3E}">
        <p14:creationId xmlns:p14="http://schemas.microsoft.com/office/powerpoint/2010/main" val="2922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F094-4B97-CC2A-35C6-24B291BC5FBF}"/>
              </a:ext>
            </a:extLst>
          </p:cNvPr>
          <p:cNvSpPr>
            <a:spLocks noGrp="1"/>
          </p:cNvSpPr>
          <p:nvPr>
            <p:ph type="title"/>
          </p:nvPr>
        </p:nvSpPr>
        <p:spPr/>
        <p:txBody>
          <a:bodyPr/>
          <a:lstStyle/>
          <a:p>
            <a:r>
              <a:rPr lang="en-US" dirty="0"/>
              <a:t>Home</a:t>
            </a:r>
          </a:p>
        </p:txBody>
      </p:sp>
      <p:sp>
        <p:nvSpPr>
          <p:cNvPr id="3" name="Slide Number Placeholder 2">
            <a:extLst>
              <a:ext uri="{FF2B5EF4-FFF2-40B4-BE49-F238E27FC236}">
                <a16:creationId xmlns:a16="http://schemas.microsoft.com/office/drawing/2014/main" id="{295E23F1-9CD5-DBFE-ADD4-71DD034C0D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4" name="Picture 3">
            <a:extLst>
              <a:ext uri="{FF2B5EF4-FFF2-40B4-BE49-F238E27FC236}">
                <a16:creationId xmlns:a16="http://schemas.microsoft.com/office/drawing/2014/main" id="{17648196-EF1D-AE50-6D30-5EB80337AEDA}"/>
              </a:ext>
            </a:extLst>
          </p:cNvPr>
          <p:cNvPicPr>
            <a:picLocks noChangeAspect="1"/>
          </p:cNvPicPr>
          <p:nvPr/>
        </p:nvPicPr>
        <p:blipFill>
          <a:blip r:embed="rId2"/>
          <a:stretch>
            <a:fillRect/>
          </a:stretch>
        </p:blipFill>
        <p:spPr>
          <a:xfrm>
            <a:off x="715946" y="1502497"/>
            <a:ext cx="7712108" cy="3853006"/>
          </a:xfrm>
          <a:prstGeom prst="rect">
            <a:avLst/>
          </a:prstGeom>
        </p:spPr>
      </p:pic>
    </p:spTree>
    <p:extLst>
      <p:ext uri="{BB962C8B-B14F-4D97-AF65-F5344CB8AC3E}">
        <p14:creationId xmlns:p14="http://schemas.microsoft.com/office/powerpoint/2010/main" val="184769616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1461</Words>
  <Application>Microsoft Office PowerPoint</Application>
  <PresentationFormat>On-screen Show (4:3)</PresentationFormat>
  <Paragraphs>266</Paragraphs>
  <Slides>41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Roboto Medium</vt:lpstr>
      <vt:lpstr>Arial</vt:lpstr>
      <vt:lpstr>Roboto Condensed Light</vt:lpstr>
      <vt:lpstr>Calibri</vt:lpstr>
      <vt:lpstr>Roboto Condensed</vt:lpstr>
      <vt:lpstr>Roboto</vt:lpstr>
      <vt:lpstr>Noto Sans Symbols</vt:lpstr>
      <vt:lpstr>Lato</vt:lpstr>
      <vt:lpstr>Wingdings</vt:lpstr>
      <vt:lpstr>Simple Light</vt:lpstr>
      <vt:lpstr>Budget and Saving for Everyone</vt:lpstr>
      <vt:lpstr>Hosted by:  Bill Rickert,  Fort Bend County Treasurer</vt:lpstr>
      <vt:lpstr>Your Savings</vt:lpstr>
      <vt:lpstr>What is Savings?</vt:lpstr>
      <vt:lpstr>What does saving mean?</vt:lpstr>
      <vt:lpstr>Why Save Money?</vt:lpstr>
      <vt:lpstr>Quick Tips for finding money to save</vt:lpstr>
      <vt:lpstr>Where to Build Your Savings </vt:lpstr>
      <vt:lpstr>Home</vt:lpstr>
      <vt:lpstr>Friend or Family</vt:lpstr>
      <vt:lpstr>Prepaid Cards</vt:lpstr>
      <vt:lpstr>Rotating Savings &amp; Credit Association</vt:lpstr>
      <vt:lpstr>Savings Account</vt:lpstr>
      <vt:lpstr>Other Places for Savings</vt:lpstr>
      <vt:lpstr>Apply It:  My Savings Options</vt:lpstr>
      <vt:lpstr>Understanding Deposit Insurance</vt:lpstr>
      <vt:lpstr>Interest and Compounding</vt:lpstr>
      <vt:lpstr>Mattress versus Bank Account</vt:lpstr>
      <vt:lpstr>Interest combined with regular savings of $5.00 per month</vt:lpstr>
      <vt:lpstr>Annual Percentage Yield (APY)</vt:lpstr>
      <vt:lpstr>The Rule of 72</vt:lpstr>
      <vt:lpstr>Rule of 72 Examples</vt:lpstr>
      <vt:lpstr>Saving for the Unexpected Expenses</vt:lpstr>
      <vt:lpstr>Try It: Unexpected Expenses</vt:lpstr>
      <vt:lpstr>Emergency Savings Fund Goal</vt:lpstr>
      <vt:lpstr>Anticipating Changes to Income &amp; Expenses</vt:lpstr>
      <vt:lpstr>Saving for Your Goals</vt:lpstr>
      <vt:lpstr>More Likely to Achieve Your Goals</vt:lpstr>
      <vt:lpstr>Apply It:  Saving Money for My Goals</vt:lpstr>
      <vt:lpstr>Large Expenses</vt:lpstr>
      <vt:lpstr>Savings &amp; Public Benefits</vt:lpstr>
      <vt:lpstr>Assets and Income Limits</vt:lpstr>
      <vt:lpstr>ABLE Accounts</vt:lpstr>
      <vt:lpstr>ABLE Account Balance Limits</vt:lpstr>
      <vt:lpstr>Qualified Disability Expenses</vt:lpstr>
      <vt:lpstr>Special Needs Trusts</vt:lpstr>
      <vt:lpstr>Plan to Achieve Self Support</vt:lpstr>
      <vt:lpstr>Matched Savings Accounts</vt:lpstr>
      <vt:lpstr>Contact Information</vt:lpstr>
      <vt:lpstr>Resources</vt:lpstr>
      <vt:lpstr>Who to Contact for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Katrina Michalk</dc:creator>
  <cp:lastModifiedBy>Miranda Cutberth</cp:lastModifiedBy>
  <cp:revision>16</cp:revision>
  <dcterms:modified xsi:type="dcterms:W3CDTF">2022-09-15T15:38:45Z</dcterms:modified>
</cp:coreProperties>
</file>