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5" r:id="rId1"/>
  </p:sldMasterIdLst>
  <p:notesMasterIdLst>
    <p:notesMasterId r:id="rId47"/>
  </p:notesMasterIdLst>
  <p:sldIdLst>
    <p:sldId id="322" r:id="rId2"/>
    <p:sldId id="324" r:id="rId3"/>
    <p:sldId id="327" r:id="rId4"/>
    <p:sldId id="365" r:id="rId5"/>
    <p:sldId id="390" r:id="rId6"/>
    <p:sldId id="391" r:id="rId7"/>
    <p:sldId id="393" r:id="rId8"/>
    <p:sldId id="392" r:id="rId9"/>
    <p:sldId id="398" r:id="rId10"/>
    <p:sldId id="397" r:id="rId11"/>
    <p:sldId id="396" r:id="rId12"/>
    <p:sldId id="395" r:id="rId13"/>
    <p:sldId id="394" r:id="rId14"/>
    <p:sldId id="389" r:id="rId15"/>
    <p:sldId id="402" r:id="rId16"/>
    <p:sldId id="400" r:id="rId17"/>
    <p:sldId id="388" r:id="rId18"/>
    <p:sldId id="403" r:id="rId19"/>
    <p:sldId id="406" r:id="rId20"/>
    <p:sldId id="405" r:id="rId21"/>
    <p:sldId id="404" r:id="rId22"/>
    <p:sldId id="407" r:id="rId23"/>
    <p:sldId id="410" r:id="rId24"/>
    <p:sldId id="409" r:id="rId25"/>
    <p:sldId id="408" r:id="rId26"/>
    <p:sldId id="413" r:id="rId27"/>
    <p:sldId id="412" r:id="rId28"/>
    <p:sldId id="411" r:id="rId29"/>
    <p:sldId id="416" r:id="rId30"/>
    <p:sldId id="415" r:id="rId31"/>
    <p:sldId id="414" r:id="rId32"/>
    <p:sldId id="417" r:id="rId33"/>
    <p:sldId id="418" r:id="rId34"/>
    <p:sldId id="419" r:id="rId35"/>
    <p:sldId id="420" r:id="rId36"/>
    <p:sldId id="323" r:id="rId37"/>
    <p:sldId id="325" r:id="rId38"/>
    <p:sldId id="421" r:id="rId39"/>
    <p:sldId id="423" r:id="rId40"/>
    <p:sldId id="426" r:id="rId41"/>
    <p:sldId id="430" r:id="rId42"/>
    <p:sldId id="429" r:id="rId43"/>
    <p:sldId id="428" r:id="rId44"/>
    <p:sldId id="427" r:id="rId45"/>
    <p:sldId id="425" r:id="rId46"/>
  </p:sldIdLst>
  <p:sldSz cx="9144000" cy="6858000" type="screen4x3"/>
  <p:notesSz cx="6858000" cy="9144000"/>
  <p:embeddedFontLst>
    <p:embeddedFont>
      <p:font typeface="Calibri" panose="020F0502020204030204" pitchFamily="34" charset="0"/>
      <p:regular r:id="rId48"/>
      <p:bold r:id="rId49"/>
      <p:italic r:id="rId50"/>
      <p:boldItalic r:id="rId51"/>
    </p:embeddedFont>
    <p:embeddedFont>
      <p:font typeface="Lato" panose="020F0502020204030203" pitchFamily="34" charset="0"/>
      <p:regular r:id="rId52"/>
      <p:bold r:id="rId53"/>
      <p:italic r:id="rId54"/>
      <p:boldItalic r:id="rId55"/>
    </p:embeddedFont>
    <p:embeddedFont>
      <p:font typeface="Roboto" panose="02000000000000000000" pitchFamily="2" charset="0"/>
      <p:regular r:id="rId56"/>
      <p:bold r:id="rId57"/>
      <p:italic r:id="rId58"/>
      <p:boldItalic r:id="rId59"/>
    </p:embeddedFont>
    <p:embeddedFont>
      <p:font typeface="Roboto Condensed" panose="02000000000000000000" pitchFamily="2" charset="0"/>
      <p:regular r:id="rId60"/>
      <p:bold r:id="rId61"/>
      <p:italic r:id="rId62"/>
      <p:boldItalic r:id="rId63"/>
    </p:embeddedFont>
    <p:embeddedFont>
      <p:font typeface="Roboto Condensed Light" panose="02000000000000000000" pitchFamily="2" charset="0"/>
      <p:regular r:id="rId64"/>
      <p:bold r:id="rId65"/>
      <p:italic r:id="rId66"/>
      <p:boldItalic r:id="rId67"/>
    </p:embeddedFont>
    <p:embeddedFont>
      <p:font typeface="Roboto Medium" panose="02000000000000000000" pitchFamily="2" charset="0"/>
      <p:regular r:id="rId68"/>
      <p:bold r:id="rId69"/>
      <p:italic r:id="rId70"/>
      <p:boldItalic r:id="rId7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6D76498-E54E-4A36-83E9-190C8A2B72B5}">
  <a:tblStyle styleId="{16D76498-E54E-4A36-83E9-190C8A2B72B5}"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8" d="100"/>
          <a:sy n="128" d="100"/>
        </p:scale>
        <p:origin x="1032" y="1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font" Target="fonts/font16.fntdata"/><Relationship Id="rId68" Type="http://schemas.openxmlformats.org/officeDocument/2006/relationships/font" Target="fonts/font21.fntdata"/><Relationship Id="rId7" Type="http://schemas.openxmlformats.org/officeDocument/2006/relationships/slide" Target="slides/slide6.xml"/><Relationship Id="rId71" Type="http://schemas.openxmlformats.org/officeDocument/2006/relationships/font" Target="fonts/font24.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font" Target="fonts/font19.fntdata"/><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61"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font" Target="fonts/font18.fntdata"/><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font" Target="fonts/font17.fntdata"/><Relationship Id="rId69" Type="http://schemas.openxmlformats.org/officeDocument/2006/relationships/font" Target="fonts/font22.fntdata"/><Relationship Id="rId8" Type="http://schemas.openxmlformats.org/officeDocument/2006/relationships/slide" Target="slides/slide7.xml"/><Relationship Id="rId51" Type="http://schemas.openxmlformats.org/officeDocument/2006/relationships/font" Target="fonts/font4.fntdata"/><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2.fntdata"/><Relationship Id="rId67" Type="http://schemas.openxmlformats.org/officeDocument/2006/relationships/font" Target="fonts/font2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62" Type="http://schemas.openxmlformats.org/officeDocument/2006/relationships/font" Target="fonts/font15.fntdata"/><Relationship Id="rId70" Type="http://schemas.openxmlformats.org/officeDocument/2006/relationships/font" Target="fonts/font23.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 name="Google Shape;20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0" name="Google Shape;18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510300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ullet Slide - Template 2">
  <p:cSld name="TITLE_AND_BODY_2">
    <p:spTree>
      <p:nvGrpSpPr>
        <p:cNvPr id="1" name="Shape 22"/>
        <p:cNvGrpSpPr/>
        <p:nvPr/>
      </p:nvGrpSpPr>
      <p:grpSpPr>
        <a:xfrm>
          <a:off x="0" y="0"/>
          <a:ext cx="0" cy="0"/>
          <a:chOff x="0" y="0"/>
          <a:chExt cx="0" cy="0"/>
        </a:xfrm>
      </p:grpSpPr>
      <p:sp>
        <p:nvSpPr>
          <p:cNvPr id="23" name="Google Shape;23;p4"/>
          <p:cNvSpPr/>
          <p:nvPr/>
        </p:nvSpPr>
        <p:spPr>
          <a:xfrm>
            <a:off x="-5700" y="5375"/>
            <a:ext cx="6825600" cy="1143000"/>
          </a:xfrm>
          <a:prstGeom prst="rect">
            <a:avLst/>
          </a:prstGeom>
          <a:solidFill>
            <a:srgbClr val="006648"/>
          </a:solidFill>
          <a:ln w="28575" cap="flat" cmpd="sng">
            <a:solidFill>
              <a:srgbClr val="00664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4"/>
          <p:cNvSpPr/>
          <p:nvPr/>
        </p:nvSpPr>
        <p:spPr>
          <a:xfrm>
            <a:off x="6890400" y="5375"/>
            <a:ext cx="2259300" cy="1143000"/>
          </a:xfrm>
          <a:prstGeom prst="rect">
            <a:avLst/>
          </a:prstGeom>
          <a:solidFill>
            <a:srgbClr val="0A2C56"/>
          </a:solidFill>
          <a:ln w="28575" cap="flat" cmpd="sng">
            <a:solidFill>
              <a:srgbClr val="0A2C5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4"/>
          <p:cNvSpPr txBox="1">
            <a:spLocks noGrp="1"/>
          </p:cNvSpPr>
          <p:nvPr>
            <p:ph type="title"/>
          </p:nvPr>
        </p:nvSpPr>
        <p:spPr>
          <a:xfrm>
            <a:off x="457200" y="345125"/>
            <a:ext cx="6124500" cy="4635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FFFFFF"/>
              </a:buClr>
              <a:buSzPts val="3200"/>
              <a:buFont typeface="Roboto Condensed"/>
              <a:buNone/>
              <a:defRPr sz="3200">
                <a:solidFill>
                  <a:srgbClr val="FFFFFF"/>
                </a:solidFill>
                <a:latin typeface="Roboto Condensed"/>
                <a:ea typeface="Roboto Condensed"/>
                <a:cs typeface="Roboto Condensed"/>
                <a:sym typeface="Roboto Condensed"/>
              </a:defRPr>
            </a:lvl1pPr>
            <a:lvl2pPr lvl="1"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2pPr>
            <a:lvl3pPr lvl="2"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3pPr>
            <a:lvl4pPr lvl="3"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4pPr>
            <a:lvl5pPr lvl="4"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5pPr>
            <a:lvl6pPr lvl="5"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6pPr>
            <a:lvl7pPr lvl="6"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7pPr>
            <a:lvl8pPr lvl="7"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8pPr>
            <a:lvl9pPr lvl="8"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9pPr>
          </a:lstStyle>
          <a:p>
            <a:endParaRPr/>
          </a:p>
        </p:txBody>
      </p:sp>
      <p:sp>
        <p:nvSpPr>
          <p:cNvPr id="26" name="Google Shape;26;p4"/>
          <p:cNvSpPr txBox="1">
            <a:spLocks noGrp="1"/>
          </p:cNvSpPr>
          <p:nvPr>
            <p:ph type="sldNum" idx="12"/>
          </p:nvPr>
        </p:nvSpPr>
        <p:spPr>
          <a:xfrm>
            <a:off x="8388300" y="6260400"/>
            <a:ext cx="298500" cy="1404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
        <p:nvSpPr>
          <p:cNvPr id="27" name="Google Shape;27;p4"/>
          <p:cNvSpPr txBox="1">
            <a:spLocks noGrp="1"/>
          </p:cNvSpPr>
          <p:nvPr>
            <p:ph type="body" idx="1"/>
          </p:nvPr>
        </p:nvSpPr>
        <p:spPr>
          <a:xfrm>
            <a:off x="457200" y="1622975"/>
            <a:ext cx="8229600" cy="4320600"/>
          </a:xfrm>
          <a:prstGeom prst="rect">
            <a:avLst/>
          </a:prstGeom>
          <a:noFill/>
          <a:ln>
            <a:noFill/>
          </a:ln>
        </p:spPr>
        <p:txBody>
          <a:bodyPr spcFirstLastPara="1" wrap="square" lIns="0" tIns="0" rIns="0" bIns="0" anchor="t" anchorCtr="0">
            <a:noAutofit/>
          </a:bodyPr>
          <a:lstStyle>
            <a:lvl1pPr marL="457200" lvl="0" indent="-355600" algn="l">
              <a:lnSpc>
                <a:spcPct val="115000"/>
              </a:lnSpc>
              <a:spcBef>
                <a:spcPts val="0"/>
              </a:spcBef>
              <a:spcAft>
                <a:spcPts val="0"/>
              </a:spcAft>
              <a:buClr>
                <a:srgbClr val="0A2C56"/>
              </a:buClr>
              <a:buSzPts val="2000"/>
              <a:buFont typeface="Roboto Condensed"/>
              <a:buChar char="●"/>
              <a:defRPr sz="2000">
                <a:solidFill>
                  <a:srgbClr val="0A2C56"/>
                </a:solidFill>
                <a:latin typeface="Roboto Condensed"/>
                <a:ea typeface="Roboto Condensed"/>
                <a:cs typeface="Roboto Condensed"/>
                <a:sym typeface="Roboto Condensed"/>
              </a:defRPr>
            </a:lvl1pPr>
            <a:lvl2pPr marL="914400" lvl="1" indent="-355600" algn="l">
              <a:lnSpc>
                <a:spcPct val="115000"/>
              </a:lnSpc>
              <a:spcBef>
                <a:spcPts val="1200"/>
              </a:spcBef>
              <a:spcAft>
                <a:spcPts val="0"/>
              </a:spcAft>
              <a:buClr>
                <a:srgbClr val="0A2C56"/>
              </a:buClr>
              <a:buSzPts val="2000"/>
              <a:buFont typeface="Roboto Condensed"/>
              <a:buChar char="○"/>
              <a:defRPr sz="2000">
                <a:solidFill>
                  <a:srgbClr val="0A2C56"/>
                </a:solidFill>
                <a:latin typeface="Roboto Condensed"/>
                <a:ea typeface="Roboto Condensed"/>
                <a:cs typeface="Roboto Condensed"/>
                <a:sym typeface="Roboto Condensed"/>
              </a:defRPr>
            </a:lvl2pPr>
            <a:lvl3pPr marL="1371600" lvl="2" indent="-355600" algn="l">
              <a:lnSpc>
                <a:spcPct val="115000"/>
              </a:lnSpc>
              <a:spcBef>
                <a:spcPts val="1200"/>
              </a:spcBef>
              <a:spcAft>
                <a:spcPts val="0"/>
              </a:spcAft>
              <a:buClr>
                <a:srgbClr val="0A2C56"/>
              </a:buClr>
              <a:buSzPts val="2000"/>
              <a:buFont typeface="Roboto Condensed"/>
              <a:buChar char="■"/>
              <a:defRPr sz="2000">
                <a:solidFill>
                  <a:srgbClr val="0A2C56"/>
                </a:solidFill>
                <a:latin typeface="Roboto Condensed"/>
                <a:ea typeface="Roboto Condensed"/>
                <a:cs typeface="Roboto Condensed"/>
                <a:sym typeface="Roboto Condensed"/>
              </a:defRPr>
            </a:lvl3pPr>
            <a:lvl4pPr marL="1828800" lvl="3" indent="-355600" algn="l">
              <a:lnSpc>
                <a:spcPct val="115000"/>
              </a:lnSpc>
              <a:spcBef>
                <a:spcPts val="1200"/>
              </a:spcBef>
              <a:spcAft>
                <a:spcPts val="0"/>
              </a:spcAft>
              <a:buClr>
                <a:srgbClr val="0A2C56"/>
              </a:buClr>
              <a:buSzPts val="2000"/>
              <a:buFont typeface="Roboto Condensed"/>
              <a:buChar char="●"/>
              <a:defRPr sz="2000">
                <a:solidFill>
                  <a:srgbClr val="0A2C56"/>
                </a:solidFill>
                <a:latin typeface="Roboto Condensed"/>
                <a:ea typeface="Roboto Condensed"/>
                <a:cs typeface="Roboto Condensed"/>
                <a:sym typeface="Roboto Condensed"/>
              </a:defRPr>
            </a:lvl4pPr>
            <a:lvl5pPr marL="2286000" lvl="4" indent="-355600" algn="l">
              <a:lnSpc>
                <a:spcPct val="115000"/>
              </a:lnSpc>
              <a:spcBef>
                <a:spcPts val="1200"/>
              </a:spcBef>
              <a:spcAft>
                <a:spcPts val="0"/>
              </a:spcAft>
              <a:buClr>
                <a:srgbClr val="0A2C56"/>
              </a:buClr>
              <a:buSzPts val="2000"/>
              <a:buFont typeface="Roboto Condensed"/>
              <a:buChar char="○"/>
              <a:defRPr sz="2000">
                <a:solidFill>
                  <a:srgbClr val="0A2C56"/>
                </a:solidFill>
                <a:latin typeface="Roboto Condensed"/>
                <a:ea typeface="Roboto Condensed"/>
                <a:cs typeface="Roboto Condensed"/>
                <a:sym typeface="Roboto Condensed"/>
              </a:defRPr>
            </a:lvl5pPr>
            <a:lvl6pPr marL="2743200" lvl="5" indent="-355600" algn="l">
              <a:lnSpc>
                <a:spcPct val="115000"/>
              </a:lnSpc>
              <a:spcBef>
                <a:spcPts val="1200"/>
              </a:spcBef>
              <a:spcAft>
                <a:spcPts val="0"/>
              </a:spcAft>
              <a:buClr>
                <a:srgbClr val="0A2C56"/>
              </a:buClr>
              <a:buSzPts val="2000"/>
              <a:buFont typeface="Roboto Condensed"/>
              <a:buChar char="■"/>
              <a:defRPr sz="2000">
                <a:solidFill>
                  <a:srgbClr val="0A2C56"/>
                </a:solidFill>
                <a:latin typeface="Roboto Condensed"/>
                <a:ea typeface="Roboto Condensed"/>
                <a:cs typeface="Roboto Condensed"/>
                <a:sym typeface="Roboto Condensed"/>
              </a:defRPr>
            </a:lvl6pPr>
            <a:lvl7pPr marL="3200400" lvl="6" indent="-355600" algn="l">
              <a:lnSpc>
                <a:spcPct val="115000"/>
              </a:lnSpc>
              <a:spcBef>
                <a:spcPts val="1200"/>
              </a:spcBef>
              <a:spcAft>
                <a:spcPts val="0"/>
              </a:spcAft>
              <a:buClr>
                <a:srgbClr val="0A2C56"/>
              </a:buClr>
              <a:buSzPts val="2000"/>
              <a:buFont typeface="Roboto Condensed"/>
              <a:buChar char="●"/>
              <a:defRPr sz="2000">
                <a:solidFill>
                  <a:srgbClr val="0A2C56"/>
                </a:solidFill>
                <a:latin typeface="Roboto Condensed"/>
                <a:ea typeface="Roboto Condensed"/>
                <a:cs typeface="Roboto Condensed"/>
                <a:sym typeface="Roboto Condensed"/>
              </a:defRPr>
            </a:lvl7pPr>
            <a:lvl8pPr marL="3657600" lvl="7" indent="-355600" algn="l">
              <a:lnSpc>
                <a:spcPct val="115000"/>
              </a:lnSpc>
              <a:spcBef>
                <a:spcPts val="1200"/>
              </a:spcBef>
              <a:spcAft>
                <a:spcPts val="0"/>
              </a:spcAft>
              <a:buClr>
                <a:srgbClr val="0A2C56"/>
              </a:buClr>
              <a:buSzPts val="2000"/>
              <a:buFont typeface="Roboto Condensed"/>
              <a:buChar char="○"/>
              <a:defRPr sz="2000">
                <a:solidFill>
                  <a:srgbClr val="0A2C56"/>
                </a:solidFill>
                <a:latin typeface="Roboto Condensed"/>
                <a:ea typeface="Roboto Condensed"/>
                <a:cs typeface="Roboto Condensed"/>
                <a:sym typeface="Roboto Condensed"/>
              </a:defRPr>
            </a:lvl8pPr>
            <a:lvl9pPr marL="4114800" lvl="8" indent="-355600" algn="l">
              <a:lnSpc>
                <a:spcPct val="115000"/>
              </a:lnSpc>
              <a:spcBef>
                <a:spcPts val="1200"/>
              </a:spcBef>
              <a:spcAft>
                <a:spcPts val="1200"/>
              </a:spcAft>
              <a:buClr>
                <a:srgbClr val="0A2C56"/>
              </a:buClr>
              <a:buSzPts val="2000"/>
              <a:buFont typeface="Roboto Condensed"/>
              <a:buChar char="■"/>
              <a:defRPr sz="2000">
                <a:solidFill>
                  <a:srgbClr val="0A2C56"/>
                </a:solidFill>
                <a:latin typeface="Roboto Condensed"/>
                <a:ea typeface="Roboto Condensed"/>
                <a:cs typeface="Roboto Condensed"/>
                <a:sym typeface="Roboto Condensed"/>
              </a:defRPr>
            </a:lvl9pPr>
          </a:lstStyle>
          <a:p>
            <a:endParaRPr/>
          </a:p>
        </p:txBody>
      </p:sp>
      <p:pic>
        <p:nvPicPr>
          <p:cNvPr id="28" name="Google Shape;28;p4"/>
          <p:cNvPicPr preferRelativeResize="0"/>
          <p:nvPr/>
        </p:nvPicPr>
        <p:blipFill rotWithShape="1">
          <a:blip r:embed="rId2">
            <a:alphaModFix/>
          </a:blip>
          <a:srcRect/>
          <a:stretch/>
        </p:blipFill>
        <p:spPr>
          <a:xfrm>
            <a:off x="7193293" y="331215"/>
            <a:ext cx="1645918" cy="56307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Slide - Template 4">
  <p:cSld name="TITLE_AND_BODY_2_2">
    <p:spTree>
      <p:nvGrpSpPr>
        <p:cNvPr id="1" name="Shape 65"/>
        <p:cNvGrpSpPr/>
        <p:nvPr/>
      </p:nvGrpSpPr>
      <p:grpSpPr>
        <a:xfrm>
          <a:off x="0" y="0"/>
          <a:ext cx="0" cy="0"/>
          <a:chOff x="0" y="0"/>
          <a:chExt cx="0" cy="0"/>
        </a:xfrm>
      </p:grpSpPr>
      <p:sp>
        <p:nvSpPr>
          <p:cNvPr id="66" name="Google Shape;66;p10"/>
          <p:cNvSpPr/>
          <p:nvPr/>
        </p:nvSpPr>
        <p:spPr>
          <a:xfrm>
            <a:off x="-5700" y="5375"/>
            <a:ext cx="6825600" cy="1143000"/>
          </a:xfrm>
          <a:prstGeom prst="rect">
            <a:avLst/>
          </a:prstGeom>
          <a:solidFill>
            <a:srgbClr val="006648"/>
          </a:solidFill>
          <a:ln w="28575" cap="flat" cmpd="sng">
            <a:solidFill>
              <a:srgbClr val="00664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10"/>
          <p:cNvSpPr/>
          <p:nvPr/>
        </p:nvSpPr>
        <p:spPr>
          <a:xfrm>
            <a:off x="6890400" y="5375"/>
            <a:ext cx="2259300" cy="1143000"/>
          </a:xfrm>
          <a:prstGeom prst="rect">
            <a:avLst/>
          </a:prstGeom>
          <a:solidFill>
            <a:srgbClr val="0A2C56"/>
          </a:solidFill>
          <a:ln w="28575" cap="flat" cmpd="sng">
            <a:solidFill>
              <a:srgbClr val="0A2C5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10"/>
          <p:cNvSpPr txBox="1">
            <a:spLocks noGrp="1"/>
          </p:cNvSpPr>
          <p:nvPr>
            <p:ph type="title"/>
          </p:nvPr>
        </p:nvSpPr>
        <p:spPr>
          <a:xfrm>
            <a:off x="457200" y="345125"/>
            <a:ext cx="6124500" cy="4635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FFFFFF"/>
              </a:buClr>
              <a:buSzPts val="3200"/>
              <a:buFont typeface="Roboto Condensed"/>
              <a:buNone/>
              <a:defRPr sz="3200">
                <a:solidFill>
                  <a:srgbClr val="FFFFFF"/>
                </a:solidFill>
                <a:latin typeface="Roboto Condensed"/>
                <a:ea typeface="Roboto Condensed"/>
                <a:cs typeface="Roboto Condensed"/>
                <a:sym typeface="Roboto Condensed"/>
              </a:defRPr>
            </a:lvl1pPr>
            <a:lvl2pPr lvl="1"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2pPr>
            <a:lvl3pPr lvl="2"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3pPr>
            <a:lvl4pPr lvl="3"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4pPr>
            <a:lvl5pPr lvl="4"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5pPr>
            <a:lvl6pPr lvl="5"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6pPr>
            <a:lvl7pPr lvl="6"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7pPr>
            <a:lvl8pPr lvl="7"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8pPr>
            <a:lvl9pPr lvl="8"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9pPr>
          </a:lstStyle>
          <a:p>
            <a:endParaRPr/>
          </a:p>
        </p:txBody>
      </p:sp>
      <p:sp>
        <p:nvSpPr>
          <p:cNvPr id="69" name="Google Shape;69;p10"/>
          <p:cNvSpPr txBox="1">
            <a:spLocks noGrp="1"/>
          </p:cNvSpPr>
          <p:nvPr>
            <p:ph type="sldNum" idx="12"/>
          </p:nvPr>
        </p:nvSpPr>
        <p:spPr>
          <a:xfrm>
            <a:off x="8388300" y="6260400"/>
            <a:ext cx="298500" cy="1404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pic>
        <p:nvPicPr>
          <p:cNvPr id="70" name="Google Shape;70;p10"/>
          <p:cNvPicPr preferRelativeResize="0"/>
          <p:nvPr/>
        </p:nvPicPr>
        <p:blipFill rotWithShape="1">
          <a:blip r:embed="rId2">
            <a:alphaModFix/>
          </a:blip>
          <a:srcRect/>
          <a:stretch/>
        </p:blipFill>
        <p:spPr>
          <a:xfrm>
            <a:off x="7193293" y="331215"/>
            <a:ext cx="1645918" cy="56307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 Template 2">
  <p:cSld name="TITLE_1_1">
    <p:spTree>
      <p:nvGrpSpPr>
        <p:cNvPr id="1" name="Shape 77"/>
        <p:cNvGrpSpPr/>
        <p:nvPr/>
      </p:nvGrpSpPr>
      <p:grpSpPr>
        <a:xfrm>
          <a:off x="0" y="0"/>
          <a:ext cx="0" cy="0"/>
          <a:chOff x="0" y="0"/>
          <a:chExt cx="0" cy="0"/>
        </a:xfrm>
      </p:grpSpPr>
      <p:sp>
        <p:nvSpPr>
          <p:cNvPr id="78" name="Google Shape;78;p13"/>
          <p:cNvSpPr/>
          <p:nvPr/>
        </p:nvSpPr>
        <p:spPr>
          <a:xfrm>
            <a:off x="4181475" y="5400675"/>
            <a:ext cx="4962600" cy="1457400"/>
          </a:xfrm>
          <a:prstGeom prst="rect">
            <a:avLst/>
          </a:prstGeom>
          <a:solidFill>
            <a:srgbClr val="0A2C56"/>
          </a:solidFill>
          <a:ln w="19050" cap="flat" cmpd="sng">
            <a:solidFill>
              <a:srgbClr val="0A2C5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79" name="Google Shape;79;p13"/>
          <p:cNvSpPr/>
          <p:nvPr/>
        </p:nvSpPr>
        <p:spPr>
          <a:xfrm>
            <a:off x="150" y="5400600"/>
            <a:ext cx="4352700" cy="1457400"/>
          </a:xfrm>
          <a:prstGeom prst="rect">
            <a:avLst/>
          </a:prstGeom>
          <a:solidFill>
            <a:srgbClr val="006648"/>
          </a:solidFill>
          <a:ln w="19050" cap="flat" cmpd="sng">
            <a:solidFill>
              <a:srgbClr val="00664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80" name="Google Shape;80;p13"/>
          <p:cNvSpPr txBox="1">
            <a:spLocks noGrp="1"/>
          </p:cNvSpPr>
          <p:nvPr>
            <p:ph type="ctrTitle"/>
          </p:nvPr>
        </p:nvSpPr>
        <p:spPr>
          <a:xfrm>
            <a:off x="2127450" y="2983375"/>
            <a:ext cx="4889100" cy="4329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rgbClr val="006648"/>
              </a:buClr>
              <a:buSzPts val="3300"/>
              <a:buFont typeface="Roboto Condensed"/>
              <a:buNone/>
              <a:defRPr sz="3300">
                <a:solidFill>
                  <a:srgbClr val="006648"/>
                </a:solidFill>
                <a:latin typeface="Roboto Condensed"/>
                <a:ea typeface="Roboto Condensed"/>
                <a:cs typeface="Roboto Condensed"/>
                <a:sym typeface="Roboto Condensed"/>
              </a:defRPr>
            </a:lvl1pPr>
            <a:lvl2pPr lvl="1" algn="ctr">
              <a:lnSpc>
                <a:spcPct val="100000"/>
              </a:lnSpc>
              <a:spcBef>
                <a:spcPts val="0"/>
              </a:spcBef>
              <a:spcAft>
                <a:spcPts val="0"/>
              </a:spcAft>
              <a:buClr>
                <a:srgbClr val="006648"/>
              </a:buClr>
              <a:buSzPts val="5200"/>
              <a:buNone/>
              <a:defRPr sz="5200">
                <a:solidFill>
                  <a:srgbClr val="006648"/>
                </a:solidFill>
              </a:defRPr>
            </a:lvl2pPr>
            <a:lvl3pPr lvl="2" algn="ctr">
              <a:lnSpc>
                <a:spcPct val="100000"/>
              </a:lnSpc>
              <a:spcBef>
                <a:spcPts val="0"/>
              </a:spcBef>
              <a:spcAft>
                <a:spcPts val="0"/>
              </a:spcAft>
              <a:buClr>
                <a:srgbClr val="006648"/>
              </a:buClr>
              <a:buSzPts val="5200"/>
              <a:buNone/>
              <a:defRPr sz="5200">
                <a:solidFill>
                  <a:srgbClr val="006648"/>
                </a:solidFill>
              </a:defRPr>
            </a:lvl3pPr>
            <a:lvl4pPr lvl="3" algn="ctr">
              <a:lnSpc>
                <a:spcPct val="100000"/>
              </a:lnSpc>
              <a:spcBef>
                <a:spcPts val="0"/>
              </a:spcBef>
              <a:spcAft>
                <a:spcPts val="0"/>
              </a:spcAft>
              <a:buClr>
                <a:srgbClr val="006648"/>
              </a:buClr>
              <a:buSzPts val="5200"/>
              <a:buNone/>
              <a:defRPr sz="5200">
                <a:solidFill>
                  <a:srgbClr val="006648"/>
                </a:solidFill>
              </a:defRPr>
            </a:lvl4pPr>
            <a:lvl5pPr lvl="4" algn="ctr">
              <a:lnSpc>
                <a:spcPct val="100000"/>
              </a:lnSpc>
              <a:spcBef>
                <a:spcPts val="0"/>
              </a:spcBef>
              <a:spcAft>
                <a:spcPts val="0"/>
              </a:spcAft>
              <a:buClr>
                <a:srgbClr val="006648"/>
              </a:buClr>
              <a:buSzPts val="5200"/>
              <a:buNone/>
              <a:defRPr sz="5200">
                <a:solidFill>
                  <a:srgbClr val="006648"/>
                </a:solidFill>
              </a:defRPr>
            </a:lvl5pPr>
            <a:lvl6pPr lvl="5" algn="ctr">
              <a:lnSpc>
                <a:spcPct val="100000"/>
              </a:lnSpc>
              <a:spcBef>
                <a:spcPts val="0"/>
              </a:spcBef>
              <a:spcAft>
                <a:spcPts val="0"/>
              </a:spcAft>
              <a:buClr>
                <a:srgbClr val="006648"/>
              </a:buClr>
              <a:buSzPts val="5200"/>
              <a:buNone/>
              <a:defRPr sz="5200">
                <a:solidFill>
                  <a:srgbClr val="006648"/>
                </a:solidFill>
              </a:defRPr>
            </a:lvl6pPr>
            <a:lvl7pPr lvl="6" algn="ctr">
              <a:lnSpc>
                <a:spcPct val="100000"/>
              </a:lnSpc>
              <a:spcBef>
                <a:spcPts val="0"/>
              </a:spcBef>
              <a:spcAft>
                <a:spcPts val="0"/>
              </a:spcAft>
              <a:buClr>
                <a:srgbClr val="006648"/>
              </a:buClr>
              <a:buSzPts val="5200"/>
              <a:buNone/>
              <a:defRPr sz="5200">
                <a:solidFill>
                  <a:srgbClr val="006648"/>
                </a:solidFill>
              </a:defRPr>
            </a:lvl7pPr>
            <a:lvl8pPr lvl="7" algn="ctr">
              <a:lnSpc>
                <a:spcPct val="100000"/>
              </a:lnSpc>
              <a:spcBef>
                <a:spcPts val="0"/>
              </a:spcBef>
              <a:spcAft>
                <a:spcPts val="0"/>
              </a:spcAft>
              <a:buClr>
                <a:srgbClr val="006648"/>
              </a:buClr>
              <a:buSzPts val="5200"/>
              <a:buNone/>
              <a:defRPr sz="5200">
                <a:solidFill>
                  <a:srgbClr val="006648"/>
                </a:solidFill>
              </a:defRPr>
            </a:lvl8pPr>
            <a:lvl9pPr lvl="8" algn="ctr">
              <a:lnSpc>
                <a:spcPct val="100000"/>
              </a:lnSpc>
              <a:spcBef>
                <a:spcPts val="0"/>
              </a:spcBef>
              <a:spcAft>
                <a:spcPts val="0"/>
              </a:spcAft>
              <a:buClr>
                <a:srgbClr val="006648"/>
              </a:buClr>
              <a:buSzPts val="5200"/>
              <a:buNone/>
              <a:defRPr sz="5200">
                <a:solidFill>
                  <a:srgbClr val="006648"/>
                </a:solidFill>
              </a:defRPr>
            </a:lvl9pPr>
          </a:lstStyle>
          <a:p>
            <a:endParaRPr/>
          </a:p>
        </p:txBody>
      </p:sp>
      <p:sp>
        <p:nvSpPr>
          <p:cNvPr id="81" name="Google Shape;81;p13"/>
          <p:cNvSpPr txBox="1">
            <a:spLocks noGrp="1"/>
          </p:cNvSpPr>
          <p:nvPr>
            <p:ph type="subTitle" idx="1"/>
          </p:nvPr>
        </p:nvSpPr>
        <p:spPr>
          <a:xfrm>
            <a:off x="2127450" y="3509475"/>
            <a:ext cx="4889100" cy="11883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rgbClr val="006648"/>
              </a:buClr>
              <a:buSzPts val="2200"/>
              <a:buFont typeface="Roboto Condensed"/>
              <a:buNone/>
              <a:defRPr sz="2200">
                <a:solidFill>
                  <a:srgbClr val="006648"/>
                </a:solidFill>
                <a:latin typeface="Roboto Condensed"/>
                <a:ea typeface="Roboto Condensed"/>
                <a:cs typeface="Roboto Condensed"/>
                <a:sym typeface="Roboto Condensed"/>
              </a:defRPr>
            </a:lvl1pPr>
            <a:lvl2pPr lvl="1" algn="ctr">
              <a:lnSpc>
                <a:spcPct val="100000"/>
              </a:lnSpc>
              <a:spcBef>
                <a:spcPts val="0"/>
              </a:spcBef>
              <a:spcAft>
                <a:spcPts val="0"/>
              </a:spcAft>
              <a:buClr>
                <a:srgbClr val="006648"/>
              </a:buClr>
              <a:buSzPts val="2800"/>
              <a:buNone/>
              <a:defRPr sz="2800">
                <a:solidFill>
                  <a:srgbClr val="006648"/>
                </a:solidFill>
              </a:defRPr>
            </a:lvl2pPr>
            <a:lvl3pPr lvl="2" algn="ctr">
              <a:lnSpc>
                <a:spcPct val="100000"/>
              </a:lnSpc>
              <a:spcBef>
                <a:spcPts val="0"/>
              </a:spcBef>
              <a:spcAft>
                <a:spcPts val="0"/>
              </a:spcAft>
              <a:buClr>
                <a:srgbClr val="006648"/>
              </a:buClr>
              <a:buSzPts val="2800"/>
              <a:buNone/>
              <a:defRPr sz="2800">
                <a:solidFill>
                  <a:srgbClr val="006648"/>
                </a:solidFill>
              </a:defRPr>
            </a:lvl3pPr>
            <a:lvl4pPr lvl="3" algn="ctr">
              <a:lnSpc>
                <a:spcPct val="100000"/>
              </a:lnSpc>
              <a:spcBef>
                <a:spcPts val="0"/>
              </a:spcBef>
              <a:spcAft>
                <a:spcPts val="0"/>
              </a:spcAft>
              <a:buClr>
                <a:srgbClr val="006648"/>
              </a:buClr>
              <a:buSzPts val="2800"/>
              <a:buNone/>
              <a:defRPr sz="2800">
                <a:solidFill>
                  <a:srgbClr val="006648"/>
                </a:solidFill>
              </a:defRPr>
            </a:lvl4pPr>
            <a:lvl5pPr lvl="4" algn="ctr">
              <a:lnSpc>
                <a:spcPct val="100000"/>
              </a:lnSpc>
              <a:spcBef>
                <a:spcPts val="0"/>
              </a:spcBef>
              <a:spcAft>
                <a:spcPts val="0"/>
              </a:spcAft>
              <a:buClr>
                <a:srgbClr val="006648"/>
              </a:buClr>
              <a:buSzPts val="2800"/>
              <a:buNone/>
              <a:defRPr sz="2800">
                <a:solidFill>
                  <a:srgbClr val="006648"/>
                </a:solidFill>
              </a:defRPr>
            </a:lvl5pPr>
            <a:lvl6pPr lvl="5" algn="ctr">
              <a:lnSpc>
                <a:spcPct val="100000"/>
              </a:lnSpc>
              <a:spcBef>
                <a:spcPts val="0"/>
              </a:spcBef>
              <a:spcAft>
                <a:spcPts val="0"/>
              </a:spcAft>
              <a:buClr>
                <a:srgbClr val="006648"/>
              </a:buClr>
              <a:buSzPts val="2800"/>
              <a:buNone/>
              <a:defRPr sz="2800">
                <a:solidFill>
                  <a:srgbClr val="006648"/>
                </a:solidFill>
              </a:defRPr>
            </a:lvl6pPr>
            <a:lvl7pPr lvl="6" algn="ctr">
              <a:lnSpc>
                <a:spcPct val="100000"/>
              </a:lnSpc>
              <a:spcBef>
                <a:spcPts val="0"/>
              </a:spcBef>
              <a:spcAft>
                <a:spcPts val="0"/>
              </a:spcAft>
              <a:buClr>
                <a:srgbClr val="006648"/>
              </a:buClr>
              <a:buSzPts val="2800"/>
              <a:buNone/>
              <a:defRPr sz="2800">
                <a:solidFill>
                  <a:srgbClr val="006648"/>
                </a:solidFill>
              </a:defRPr>
            </a:lvl7pPr>
            <a:lvl8pPr lvl="7" algn="ctr">
              <a:lnSpc>
                <a:spcPct val="100000"/>
              </a:lnSpc>
              <a:spcBef>
                <a:spcPts val="0"/>
              </a:spcBef>
              <a:spcAft>
                <a:spcPts val="0"/>
              </a:spcAft>
              <a:buClr>
                <a:srgbClr val="006648"/>
              </a:buClr>
              <a:buSzPts val="2800"/>
              <a:buNone/>
              <a:defRPr sz="2800">
                <a:solidFill>
                  <a:srgbClr val="006648"/>
                </a:solidFill>
              </a:defRPr>
            </a:lvl8pPr>
            <a:lvl9pPr lvl="8" algn="ctr">
              <a:lnSpc>
                <a:spcPct val="100000"/>
              </a:lnSpc>
              <a:spcBef>
                <a:spcPts val="0"/>
              </a:spcBef>
              <a:spcAft>
                <a:spcPts val="0"/>
              </a:spcAft>
              <a:buClr>
                <a:srgbClr val="006648"/>
              </a:buClr>
              <a:buSzPts val="2800"/>
              <a:buNone/>
              <a:defRPr sz="2800">
                <a:solidFill>
                  <a:srgbClr val="006648"/>
                </a:solidFill>
              </a:defRPr>
            </a:lvl9pPr>
          </a:lstStyle>
          <a:p>
            <a:endParaRPr/>
          </a:p>
        </p:txBody>
      </p:sp>
      <p:sp>
        <p:nvSpPr>
          <p:cNvPr id="82" name="Google Shape;82;p13"/>
          <p:cNvSpPr txBox="1">
            <a:spLocks noGrp="1"/>
          </p:cNvSpPr>
          <p:nvPr>
            <p:ph type="title" idx="2"/>
          </p:nvPr>
        </p:nvSpPr>
        <p:spPr>
          <a:xfrm>
            <a:off x="571500" y="1219200"/>
            <a:ext cx="8001000" cy="13098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3000"/>
              <a:buNone/>
              <a:defRPr sz="4000" b="1">
                <a:solidFill>
                  <a:srgbClr val="006648"/>
                </a:solidFill>
                <a:latin typeface="Roboto Condensed"/>
                <a:ea typeface="Roboto Condensed"/>
                <a:cs typeface="Roboto Condensed"/>
                <a:sym typeface="Roboto Condensed"/>
              </a:defRPr>
            </a:lvl1pPr>
            <a:lvl2pPr lvl="1" algn="l">
              <a:lnSpc>
                <a:spcPct val="100000"/>
              </a:lnSpc>
              <a:spcBef>
                <a:spcPts val="0"/>
              </a:spcBef>
              <a:spcAft>
                <a:spcPts val="0"/>
              </a:spcAft>
              <a:buSzPts val="2800"/>
              <a:buNone/>
              <a:defRPr>
                <a:solidFill>
                  <a:srgbClr val="0A2C56"/>
                </a:solidFill>
              </a:defRPr>
            </a:lvl2pPr>
            <a:lvl3pPr lvl="2" algn="l">
              <a:lnSpc>
                <a:spcPct val="100000"/>
              </a:lnSpc>
              <a:spcBef>
                <a:spcPts val="0"/>
              </a:spcBef>
              <a:spcAft>
                <a:spcPts val="0"/>
              </a:spcAft>
              <a:buSzPts val="2800"/>
              <a:buNone/>
              <a:defRPr>
                <a:solidFill>
                  <a:srgbClr val="0A2C56"/>
                </a:solidFill>
              </a:defRPr>
            </a:lvl3pPr>
            <a:lvl4pPr lvl="3" algn="l">
              <a:lnSpc>
                <a:spcPct val="100000"/>
              </a:lnSpc>
              <a:spcBef>
                <a:spcPts val="0"/>
              </a:spcBef>
              <a:spcAft>
                <a:spcPts val="0"/>
              </a:spcAft>
              <a:buSzPts val="2800"/>
              <a:buNone/>
              <a:defRPr>
                <a:solidFill>
                  <a:srgbClr val="0A2C56"/>
                </a:solidFill>
              </a:defRPr>
            </a:lvl4pPr>
            <a:lvl5pPr lvl="4" algn="l">
              <a:lnSpc>
                <a:spcPct val="100000"/>
              </a:lnSpc>
              <a:spcBef>
                <a:spcPts val="0"/>
              </a:spcBef>
              <a:spcAft>
                <a:spcPts val="0"/>
              </a:spcAft>
              <a:buSzPts val="2800"/>
              <a:buNone/>
              <a:defRPr>
                <a:solidFill>
                  <a:srgbClr val="0A2C56"/>
                </a:solidFill>
              </a:defRPr>
            </a:lvl5pPr>
            <a:lvl6pPr lvl="5" algn="l">
              <a:lnSpc>
                <a:spcPct val="100000"/>
              </a:lnSpc>
              <a:spcBef>
                <a:spcPts val="0"/>
              </a:spcBef>
              <a:spcAft>
                <a:spcPts val="0"/>
              </a:spcAft>
              <a:buSzPts val="2800"/>
              <a:buNone/>
              <a:defRPr>
                <a:solidFill>
                  <a:srgbClr val="0A2C56"/>
                </a:solidFill>
              </a:defRPr>
            </a:lvl6pPr>
            <a:lvl7pPr lvl="6" algn="l">
              <a:lnSpc>
                <a:spcPct val="100000"/>
              </a:lnSpc>
              <a:spcBef>
                <a:spcPts val="0"/>
              </a:spcBef>
              <a:spcAft>
                <a:spcPts val="0"/>
              </a:spcAft>
              <a:buSzPts val="2800"/>
              <a:buNone/>
              <a:defRPr>
                <a:solidFill>
                  <a:srgbClr val="0A2C56"/>
                </a:solidFill>
              </a:defRPr>
            </a:lvl7pPr>
            <a:lvl8pPr lvl="7" algn="l">
              <a:lnSpc>
                <a:spcPct val="100000"/>
              </a:lnSpc>
              <a:spcBef>
                <a:spcPts val="0"/>
              </a:spcBef>
              <a:spcAft>
                <a:spcPts val="0"/>
              </a:spcAft>
              <a:buSzPts val="2800"/>
              <a:buNone/>
              <a:defRPr>
                <a:solidFill>
                  <a:srgbClr val="0A2C56"/>
                </a:solidFill>
              </a:defRPr>
            </a:lvl8pPr>
            <a:lvl9pPr lvl="8" algn="l">
              <a:lnSpc>
                <a:spcPct val="100000"/>
              </a:lnSpc>
              <a:spcBef>
                <a:spcPts val="0"/>
              </a:spcBef>
              <a:spcAft>
                <a:spcPts val="0"/>
              </a:spcAft>
              <a:buSzPts val="2800"/>
              <a:buNone/>
              <a:defRPr>
                <a:solidFill>
                  <a:srgbClr val="0A2C56"/>
                </a:solidFill>
              </a:defRPr>
            </a:lvl9pPr>
          </a:lstStyle>
          <a:p>
            <a:endParaRPr/>
          </a:p>
        </p:txBody>
      </p:sp>
      <p:pic>
        <p:nvPicPr>
          <p:cNvPr id="83" name="Google Shape;83;p13"/>
          <p:cNvPicPr preferRelativeResize="0"/>
          <p:nvPr/>
        </p:nvPicPr>
        <p:blipFill rotWithShape="1">
          <a:blip r:embed="rId2">
            <a:alphaModFix/>
          </a:blip>
          <a:srcRect/>
          <a:stretch/>
        </p:blipFill>
        <p:spPr>
          <a:xfrm>
            <a:off x="3086075" y="5637650"/>
            <a:ext cx="2971850" cy="9943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 Template 3" type="secHead">
  <p:cSld name="SECTION_HEADER">
    <p:spTree>
      <p:nvGrpSpPr>
        <p:cNvPr id="1" name="Shape 84"/>
        <p:cNvGrpSpPr/>
        <p:nvPr/>
      </p:nvGrpSpPr>
      <p:grpSpPr>
        <a:xfrm>
          <a:off x="0" y="0"/>
          <a:ext cx="0" cy="0"/>
          <a:chOff x="0" y="0"/>
          <a:chExt cx="0" cy="0"/>
        </a:xfrm>
      </p:grpSpPr>
      <p:sp>
        <p:nvSpPr>
          <p:cNvPr id="85" name="Google Shape;85;p14"/>
          <p:cNvSpPr/>
          <p:nvPr/>
        </p:nvSpPr>
        <p:spPr>
          <a:xfrm>
            <a:off x="150" y="0"/>
            <a:ext cx="9144000" cy="5257800"/>
          </a:xfrm>
          <a:prstGeom prst="rect">
            <a:avLst/>
          </a:prstGeom>
          <a:solidFill>
            <a:srgbClr val="006648"/>
          </a:solidFill>
          <a:ln w="19050" cap="flat" cmpd="sng">
            <a:solidFill>
              <a:srgbClr val="00664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d</a:t>
            </a:r>
            <a:endParaRPr sz="1400" b="0" i="0" u="none" strike="noStrike" cap="none">
              <a:solidFill>
                <a:srgbClr val="000000"/>
              </a:solidFill>
              <a:latin typeface="Arial"/>
              <a:ea typeface="Arial"/>
              <a:cs typeface="Arial"/>
              <a:sym typeface="Arial"/>
            </a:endParaRPr>
          </a:p>
        </p:txBody>
      </p:sp>
      <p:sp>
        <p:nvSpPr>
          <p:cNvPr id="86" name="Google Shape;86;p14"/>
          <p:cNvSpPr txBox="1">
            <a:spLocks noGrp="1"/>
          </p:cNvSpPr>
          <p:nvPr>
            <p:ph type="title"/>
          </p:nvPr>
        </p:nvSpPr>
        <p:spPr>
          <a:xfrm>
            <a:off x="311700" y="1238250"/>
            <a:ext cx="8520600" cy="13443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Clr>
                <a:srgbClr val="FFFFFF"/>
              </a:buClr>
              <a:buSzPts val="4000"/>
              <a:buFont typeface="Roboto Condensed"/>
              <a:buNone/>
              <a:defRPr sz="4000" b="1">
                <a:solidFill>
                  <a:srgbClr val="FFFFFF"/>
                </a:solidFill>
                <a:latin typeface="Roboto Condensed"/>
                <a:ea typeface="Roboto Condensed"/>
                <a:cs typeface="Roboto Condensed"/>
                <a:sym typeface="Roboto Condensed"/>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87" name="Google Shape;87;p14"/>
          <p:cNvSpPr txBox="1">
            <a:spLocks noGrp="1"/>
          </p:cNvSpPr>
          <p:nvPr>
            <p:ph type="subTitle" idx="1"/>
          </p:nvPr>
        </p:nvSpPr>
        <p:spPr>
          <a:xfrm>
            <a:off x="1038300" y="3239850"/>
            <a:ext cx="7067400" cy="4845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rgbClr val="FFFFFF"/>
              </a:buClr>
              <a:buSzPts val="3200"/>
              <a:buFont typeface="Roboto Condensed"/>
              <a:buNone/>
              <a:defRPr sz="3200">
                <a:solidFill>
                  <a:srgbClr val="FFFFFF"/>
                </a:solidFill>
                <a:latin typeface="Roboto Condensed"/>
                <a:ea typeface="Roboto Condensed"/>
                <a:cs typeface="Roboto Condensed"/>
                <a:sym typeface="Roboto Condensed"/>
              </a:defRPr>
            </a:lvl1pPr>
            <a:lvl2pPr lvl="1" algn="ctr">
              <a:lnSpc>
                <a:spcPct val="100000"/>
              </a:lnSpc>
              <a:spcBef>
                <a:spcPts val="0"/>
              </a:spcBef>
              <a:spcAft>
                <a:spcPts val="0"/>
              </a:spcAft>
              <a:buClr>
                <a:srgbClr val="FFFFFF"/>
              </a:buClr>
              <a:buSzPts val="2800"/>
              <a:buNone/>
              <a:defRPr sz="2800">
                <a:solidFill>
                  <a:srgbClr val="FFFFFF"/>
                </a:solidFill>
              </a:defRPr>
            </a:lvl2pPr>
            <a:lvl3pPr lvl="2" algn="ctr">
              <a:lnSpc>
                <a:spcPct val="100000"/>
              </a:lnSpc>
              <a:spcBef>
                <a:spcPts val="0"/>
              </a:spcBef>
              <a:spcAft>
                <a:spcPts val="0"/>
              </a:spcAft>
              <a:buClr>
                <a:srgbClr val="FFFFFF"/>
              </a:buClr>
              <a:buSzPts val="2800"/>
              <a:buNone/>
              <a:defRPr sz="2800">
                <a:solidFill>
                  <a:srgbClr val="FFFFFF"/>
                </a:solidFill>
              </a:defRPr>
            </a:lvl3pPr>
            <a:lvl4pPr lvl="3" algn="ctr">
              <a:lnSpc>
                <a:spcPct val="100000"/>
              </a:lnSpc>
              <a:spcBef>
                <a:spcPts val="0"/>
              </a:spcBef>
              <a:spcAft>
                <a:spcPts val="0"/>
              </a:spcAft>
              <a:buClr>
                <a:srgbClr val="FFFFFF"/>
              </a:buClr>
              <a:buSzPts val="2800"/>
              <a:buNone/>
              <a:defRPr sz="2800">
                <a:solidFill>
                  <a:srgbClr val="FFFFFF"/>
                </a:solidFill>
              </a:defRPr>
            </a:lvl4pPr>
            <a:lvl5pPr lvl="4" algn="ctr">
              <a:lnSpc>
                <a:spcPct val="100000"/>
              </a:lnSpc>
              <a:spcBef>
                <a:spcPts val="0"/>
              </a:spcBef>
              <a:spcAft>
                <a:spcPts val="0"/>
              </a:spcAft>
              <a:buClr>
                <a:srgbClr val="FFFFFF"/>
              </a:buClr>
              <a:buSzPts val="2800"/>
              <a:buNone/>
              <a:defRPr sz="2800">
                <a:solidFill>
                  <a:srgbClr val="FFFFFF"/>
                </a:solidFill>
              </a:defRPr>
            </a:lvl5pPr>
            <a:lvl6pPr lvl="5" algn="ctr">
              <a:lnSpc>
                <a:spcPct val="100000"/>
              </a:lnSpc>
              <a:spcBef>
                <a:spcPts val="0"/>
              </a:spcBef>
              <a:spcAft>
                <a:spcPts val="0"/>
              </a:spcAft>
              <a:buClr>
                <a:srgbClr val="FFFFFF"/>
              </a:buClr>
              <a:buSzPts val="2800"/>
              <a:buNone/>
              <a:defRPr sz="2800">
                <a:solidFill>
                  <a:srgbClr val="FFFFFF"/>
                </a:solidFill>
              </a:defRPr>
            </a:lvl6pPr>
            <a:lvl7pPr lvl="6" algn="ctr">
              <a:lnSpc>
                <a:spcPct val="100000"/>
              </a:lnSpc>
              <a:spcBef>
                <a:spcPts val="0"/>
              </a:spcBef>
              <a:spcAft>
                <a:spcPts val="0"/>
              </a:spcAft>
              <a:buClr>
                <a:srgbClr val="FFFFFF"/>
              </a:buClr>
              <a:buSzPts val="2800"/>
              <a:buNone/>
              <a:defRPr sz="2800">
                <a:solidFill>
                  <a:srgbClr val="FFFFFF"/>
                </a:solidFill>
              </a:defRPr>
            </a:lvl7pPr>
            <a:lvl8pPr lvl="7" algn="ctr">
              <a:lnSpc>
                <a:spcPct val="100000"/>
              </a:lnSpc>
              <a:spcBef>
                <a:spcPts val="0"/>
              </a:spcBef>
              <a:spcAft>
                <a:spcPts val="0"/>
              </a:spcAft>
              <a:buClr>
                <a:srgbClr val="FFFFFF"/>
              </a:buClr>
              <a:buSzPts val="2800"/>
              <a:buNone/>
              <a:defRPr sz="2800">
                <a:solidFill>
                  <a:srgbClr val="FFFFFF"/>
                </a:solidFill>
              </a:defRPr>
            </a:lvl8pPr>
            <a:lvl9pPr lvl="8" algn="ctr">
              <a:lnSpc>
                <a:spcPct val="100000"/>
              </a:lnSpc>
              <a:spcBef>
                <a:spcPts val="0"/>
              </a:spcBef>
              <a:spcAft>
                <a:spcPts val="0"/>
              </a:spcAft>
              <a:buClr>
                <a:srgbClr val="FFFFFF"/>
              </a:buClr>
              <a:buSzPts val="2800"/>
              <a:buNone/>
              <a:defRPr sz="2800">
                <a:solidFill>
                  <a:srgbClr val="FFFFFF"/>
                </a:solidFill>
              </a:defRPr>
            </a:lvl9pPr>
          </a:lstStyle>
          <a:p>
            <a:endParaRPr/>
          </a:p>
        </p:txBody>
      </p:sp>
      <p:pic>
        <p:nvPicPr>
          <p:cNvPr id="88" name="Google Shape;88;p14"/>
          <p:cNvPicPr preferRelativeResize="0"/>
          <p:nvPr/>
        </p:nvPicPr>
        <p:blipFill rotWithShape="1">
          <a:blip r:embed="rId2">
            <a:alphaModFix/>
          </a:blip>
          <a:srcRect/>
          <a:stretch/>
        </p:blipFill>
        <p:spPr>
          <a:xfrm>
            <a:off x="2985675" y="5586850"/>
            <a:ext cx="3172650" cy="951800"/>
          </a:xfrm>
          <a:prstGeom prst="rect">
            <a:avLst/>
          </a:prstGeom>
          <a:noFill/>
          <a:ln>
            <a:noFill/>
          </a:ln>
        </p:spPr>
      </p:pic>
      <p:sp>
        <p:nvSpPr>
          <p:cNvPr id="89" name="Google Shape;89;p14"/>
          <p:cNvSpPr txBox="1">
            <a:spLocks noGrp="1"/>
          </p:cNvSpPr>
          <p:nvPr>
            <p:ph type="subTitle" idx="2"/>
          </p:nvPr>
        </p:nvSpPr>
        <p:spPr>
          <a:xfrm>
            <a:off x="1038300" y="3725625"/>
            <a:ext cx="7067400" cy="4845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rgbClr val="FFFFFF"/>
              </a:buClr>
              <a:buSzPts val="2100"/>
              <a:buFont typeface="Roboto Condensed"/>
              <a:buNone/>
              <a:defRPr sz="2100">
                <a:solidFill>
                  <a:srgbClr val="FFFFFF"/>
                </a:solidFill>
                <a:latin typeface="Roboto Condensed"/>
                <a:ea typeface="Roboto Condensed"/>
                <a:cs typeface="Roboto Condensed"/>
                <a:sym typeface="Roboto Condensed"/>
              </a:defRPr>
            </a:lvl1pPr>
            <a:lvl2pPr lvl="1" algn="ctr">
              <a:lnSpc>
                <a:spcPct val="100000"/>
              </a:lnSpc>
              <a:spcBef>
                <a:spcPts val="0"/>
              </a:spcBef>
              <a:spcAft>
                <a:spcPts val="0"/>
              </a:spcAft>
              <a:buClr>
                <a:srgbClr val="FFFFFF"/>
              </a:buClr>
              <a:buSzPts val="2800"/>
              <a:buNone/>
              <a:defRPr sz="2800">
                <a:solidFill>
                  <a:srgbClr val="FFFFFF"/>
                </a:solidFill>
              </a:defRPr>
            </a:lvl2pPr>
            <a:lvl3pPr lvl="2" algn="ctr">
              <a:lnSpc>
                <a:spcPct val="100000"/>
              </a:lnSpc>
              <a:spcBef>
                <a:spcPts val="0"/>
              </a:spcBef>
              <a:spcAft>
                <a:spcPts val="0"/>
              </a:spcAft>
              <a:buClr>
                <a:srgbClr val="FFFFFF"/>
              </a:buClr>
              <a:buSzPts val="2800"/>
              <a:buNone/>
              <a:defRPr sz="2800">
                <a:solidFill>
                  <a:srgbClr val="FFFFFF"/>
                </a:solidFill>
              </a:defRPr>
            </a:lvl3pPr>
            <a:lvl4pPr lvl="3" algn="ctr">
              <a:lnSpc>
                <a:spcPct val="100000"/>
              </a:lnSpc>
              <a:spcBef>
                <a:spcPts val="0"/>
              </a:spcBef>
              <a:spcAft>
                <a:spcPts val="0"/>
              </a:spcAft>
              <a:buClr>
                <a:srgbClr val="FFFFFF"/>
              </a:buClr>
              <a:buSzPts val="2800"/>
              <a:buNone/>
              <a:defRPr sz="2800">
                <a:solidFill>
                  <a:srgbClr val="FFFFFF"/>
                </a:solidFill>
              </a:defRPr>
            </a:lvl4pPr>
            <a:lvl5pPr lvl="4" algn="ctr">
              <a:lnSpc>
                <a:spcPct val="100000"/>
              </a:lnSpc>
              <a:spcBef>
                <a:spcPts val="0"/>
              </a:spcBef>
              <a:spcAft>
                <a:spcPts val="0"/>
              </a:spcAft>
              <a:buClr>
                <a:srgbClr val="FFFFFF"/>
              </a:buClr>
              <a:buSzPts val="2800"/>
              <a:buNone/>
              <a:defRPr sz="2800">
                <a:solidFill>
                  <a:srgbClr val="FFFFFF"/>
                </a:solidFill>
              </a:defRPr>
            </a:lvl5pPr>
            <a:lvl6pPr lvl="5" algn="ctr">
              <a:lnSpc>
                <a:spcPct val="100000"/>
              </a:lnSpc>
              <a:spcBef>
                <a:spcPts val="0"/>
              </a:spcBef>
              <a:spcAft>
                <a:spcPts val="0"/>
              </a:spcAft>
              <a:buClr>
                <a:srgbClr val="FFFFFF"/>
              </a:buClr>
              <a:buSzPts val="2800"/>
              <a:buNone/>
              <a:defRPr sz="2800">
                <a:solidFill>
                  <a:srgbClr val="FFFFFF"/>
                </a:solidFill>
              </a:defRPr>
            </a:lvl6pPr>
            <a:lvl7pPr lvl="6" algn="ctr">
              <a:lnSpc>
                <a:spcPct val="100000"/>
              </a:lnSpc>
              <a:spcBef>
                <a:spcPts val="0"/>
              </a:spcBef>
              <a:spcAft>
                <a:spcPts val="0"/>
              </a:spcAft>
              <a:buClr>
                <a:srgbClr val="FFFFFF"/>
              </a:buClr>
              <a:buSzPts val="2800"/>
              <a:buNone/>
              <a:defRPr sz="2800">
                <a:solidFill>
                  <a:srgbClr val="FFFFFF"/>
                </a:solidFill>
              </a:defRPr>
            </a:lvl7pPr>
            <a:lvl8pPr lvl="7" algn="ctr">
              <a:lnSpc>
                <a:spcPct val="100000"/>
              </a:lnSpc>
              <a:spcBef>
                <a:spcPts val="0"/>
              </a:spcBef>
              <a:spcAft>
                <a:spcPts val="0"/>
              </a:spcAft>
              <a:buClr>
                <a:srgbClr val="FFFFFF"/>
              </a:buClr>
              <a:buSzPts val="2800"/>
              <a:buNone/>
              <a:defRPr sz="2800">
                <a:solidFill>
                  <a:srgbClr val="FFFFFF"/>
                </a:solidFill>
              </a:defRPr>
            </a:lvl8pPr>
            <a:lvl9pPr lvl="8" algn="ctr">
              <a:lnSpc>
                <a:spcPct val="100000"/>
              </a:lnSpc>
              <a:spcBef>
                <a:spcPts val="0"/>
              </a:spcBef>
              <a:spcAft>
                <a:spcPts val="0"/>
              </a:spcAft>
              <a:buClr>
                <a:srgbClr val="FFFFFF"/>
              </a:buClr>
              <a:buSzPts val="2800"/>
              <a:buNone/>
              <a:defRPr sz="2800">
                <a:solidFill>
                  <a:srgbClr val="FFFFFF"/>
                </a:solidFill>
              </a:defRPr>
            </a:lvl9pPr>
          </a:lstStyle>
          <a:p>
            <a:endParaRPr/>
          </a:p>
        </p:txBody>
      </p:sp>
    </p:spTree>
  </p:cSld>
  <p:clrMapOvr>
    <a:masterClrMapping/>
  </p:clrMapOvr>
  <p:extLst>
    <p:ext uri="{DCECCB84-F9BA-43D5-87BE-67443E8EF086}">
      <p15:sldGuideLst xmlns:p15="http://schemas.microsoft.com/office/powerpoint/2012/main">
        <p15:guide id="1" orient="horz" pos="3312">
          <p15:clr>
            <a:srgbClr val="FA7B17"/>
          </p15:clr>
        </p15:guide>
        <p15:guide id="2">
          <p15:clr>
            <a:srgbClr val="FA7B17"/>
          </p15:clr>
        </p15:guide>
        <p15:guide id="3" pos="5760">
          <p15:clr>
            <a:srgbClr val="FA7B17"/>
          </p15:clr>
        </p15:guide>
        <p15:guide id="4" orient="horz">
          <p15:clr>
            <a:srgbClr val="FA7B17"/>
          </p15:clr>
        </p15:guide>
        <p15:guide id="5" orient="horz" pos="3819">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 Template 4">
  <p:cSld name="SECTION_HEADER_1">
    <p:spTree>
      <p:nvGrpSpPr>
        <p:cNvPr id="1" name="Shape 90"/>
        <p:cNvGrpSpPr/>
        <p:nvPr/>
      </p:nvGrpSpPr>
      <p:grpSpPr>
        <a:xfrm>
          <a:off x="0" y="0"/>
          <a:ext cx="0" cy="0"/>
          <a:chOff x="0" y="0"/>
          <a:chExt cx="0" cy="0"/>
        </a:xfrm>
      </p:grpSpPr>
      <p:sp>
        <p:nvSpPr>
          <p:cNvPr id="91" name="Google Shape;91;p15"/>
          <p:cNvSpPr txBox="1">
            <a:spLocks noGrp="1"/>
          </p:cNvSpPr>
          <p:nvPr>
            <p:ph type="title"/>
          </p:nvPr>
        </p:nvSpPr>
        <p:spPr>
          <a:xfrm>
            <a:off x="311700" y="914400"/>
            <a:ext cx="8520600" cy="12333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Clr>
                <a:srgbClr val="006648"/>
              </a:buClr>
              <a:buSzPts val="4400"/>
              <a:buFont typeface="Roboto Condensed"/>
              <a:buNone/>
              <a:defRPr sz="4400">
                <a:solidFill>
                  <a:srgbClr val="006648"/>
                </a:solidFill>
                <a:latin typeface="Roboto Condensed"/>
                <a:ea typeface="Roboto Condensed"/>
                <a:cs typeface="Roboto Condensed"/>
                <a:sym typeface="Roboto Condensed"/>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92" name="Google Shape;92;p15"/>
          <p:cNvSpPr txBox="1">
            <a:spLocks noGrp="1"/>
          </p:cNvSpPr>
          <p:nvPr>
            <p:ph type="subTitle" idx="1"/>
          </p:nvPr>
        </p:nvSpPr>
        <p:spPr>
          <a:xfrm>
            <a:off x="1448475" y="2917625"/>
            <a:ext cx="6246900" cy="11883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rgbClr val="006648"/>
              </a:buClr>
              <a:buSzPts val="3200"/>
              <a:buFont typeface="Roboto Condensed"/>
              <a:buNone/>
              <a:defRPr sz="3200" b="1">
                <a:solidFill>
                  <a:srgbClr val="006648"/>
                </a:solidFill>
                <a:latin typeface="Roboto Condensed"/>
                <a:ea typeface="Roboto Condensed"/>
                <a:cs typeface="Roboto Condensed"/>
                <a:sym typeface="Roboto Condensed"/>
              </a:defRPr>
            </a:lvl1pPr>
            <a:lvl2pPr lvl="1" algn="ctr">
              <a:lnSpc>
                <a:spcPct val="100000"/>
              </a:lnSpc>
              <a:spcBef>
                <a:spcPts val="0"/>
              </a:spcBef>
              <a:spcAft>
                <a:spcPts val="0"/>
              </a:spcAft>
              <a:buClr>
                <a:srgbClr val="FFFFFF"/>
              </a:buClr>
              <a:buSzPts val="3600"/>
              <a:buFont typeface="Roboto Condensed"/>
              <a:buNone/>
              <a:defRPr sz="3600">
                <a:solidFill>
                  <a:srgbClr val="FFFFFF"/>
                </a:solidFill>
                <a:latin typeface="Roboto Condensed"/>
                <a:ea typeface="Roboto Condensed"/>
                <a:cs typeface="Roboto Condensed"/>
                <a:sym typeface="Roboto Condensed"/>
              </a:defRPr>
            </a:lvl2pPr>
            <a:lvl3pPr lvl="2" algn="ctr">
              <a:lnSpc>
                <a:spcPct val="100000"/>
              </a:lnSpc>
              <a:spcBef>
                <a:spcPts val="0"/>
              </a:spcBef>
              <a:spcAft>
                <a:spcPts val="0"/>
              </a:spcAft>
              <a:buClr>
                <a:srgbClr val="FFFFFF"/>
              </a:buClr>
              <a:buSzPts val="3600"/>
              <a:buFont typeface="Roboto Condensed"/>
              <a:buNone/>
              <a:defRPr sz="3600">
                <a:solidFill>
                  <a:srgbClr val="FFFFFF"/>
                </a:solidFill>
                <a:latin typeface="Roboto Condensed"/>
                <a:ea typeface="Roboto Condensed"/>
                <a:cs typeface="Roboto Condensed"/>
                <a:sym typeface="Roboto Condensed"/>
              </a:defRPr>
            </a:lvl3pPr>
            <a:lvl4pPr lvl="3" algn="ctr">
              <a:lnSpc>
                <a:spcPct val="100000"/>
              </a:lnSpc>
              <a:spcBef>
                <a:spcPts val="0"/>
              </a:spcBef>
              <a:spcAft>
                <a:spcPts val="0"/>
              </a:spcAft>
              <a:buClr>
                <a:srgbClr val="FFFFFF"/>
              </a:buClr>
              <a:buSzPts val="3600"/>
              <a:buFont typeface="Roboto Condensed"/>
              <a:buNone/>
              <a:defRPr sz="3600">
                <a:solidFill>
                  <a:srgbClr val="FFFFFF"/>
                </a:solidFill>
                <a:latin typeface="Roboto Condensed"/>
                <a:ea typeface="Roboto Condensed"/>
                <a:cs typeface="Roboto Condensed"/>
                <a:sym typeface="Roboto Condensed"/>
              </a:defRPr>
            </a:lvl4pPr>
            <a:lvl5pPr lvl="4" algn="ctr">
              <a:lnSpc>
                <a:spcPct val="100000"/>
              </a:lnSpc>
              <a:spcBef>
                <a:spcPts val="0"/>
              </a:spcBef>
              <a:spcAft>
                <a:spcPts val="0"/>
              </a:spcAft>
              <a:buClr>
                <a:srgbClr val="FFFFFF"/>
              </a:buClr>
              <a:buSzPts val="3600"/>
              <a:buFont typeface="Roboto Condensed"/>
              <a:buNone/>
              <a:defRPr sz="3600">
                <a:solidFill>
                  <a:srgbClr val="FFFFFF"/>
                </a:solidFill>
                <a:latin typeface="Roboto Condensed"/>
                <a:ea typeface="Roboto Condensed"/>
                <a:cs typeface="Roboto Condensed"/>
                <a:sym typeface="Roboto Condensed"/>
              </a:defRPr>
            </a:lvl5pPr>
            <a:lvl6pPr lvl="5" algn="ctr">
              <a:lnSpc>
                <a:spcPct val="100000"/>
              </a:lnSpc>
              <a:spcBef>
                <a:spcPts val="0"/>
              </a:spcBef>
              <a:spcAft>
                <a:spcPts val="0"/>
              </a:spcAft>
              <a:buClr>
                <a:srgbClr val="FFFFFF"/>
              </a:buClr>
              <a:buSzPts val="3600"/>
              <a:buFont typeface="Roboto Condensed"/>
              <a:buNone/>
              <a:defRPr sz="3600">
                <a:solidFill>
                  <a:srgbClr val="FFFFFF"/>
                </a:solidFill>
                <a:latin typeface="Roboto Condensed"/>
                <a:ea typeface="Roboto Condensed"/>
                <a:cs typeface="Roboto Condensed"/>
                <a:sym typeface="Roboto Condensed"/>
              </a:defRPr>
            </a:lvl6pPr>
            <a:lvl7pPr lvl="6" algn="ctr">
              <a:lnSpc>
                <a:spcPct val="100000"/>
              </a:lnSpc>
              <a:spcBef>
                <a:spcPts val="0"/>
              </a:spcBef>
              <a:spcAft>
                <a:spcPts val="0"/>
              </a:spcAft>
              <a:buClr>
                <a:srgbClr val="FFFFFF"/>
              </a:buClr>
              <a:buSzPts val="3600"/>
              <a:buFont typeface="Roboto Condensed"/>
              <a:buNone/>
              <a:defRPr sz="3600">
                <a:solidFill>
                  <a:srgbClr val="FFFFFF"/>
                </a:solidFill>
                <a:latin typeface="Roboto Condensed"/>
                <a:ea typeface="Roboto Condensed"/>
                <a:cs typeface="Roboto Condensed"/>
                <a:sym typeface="Roboto Condensed"/>
              </a:defRPr>
            </a:lvl7pPr>
            <a:lvl8pPr lvl="7" algn="ctr">
              <a:lnSpc>
                <a:spcPct val="100000"/>
              </a:lnSpc>
              <a:spcBef>
                <a:spcPts val="0"/>
              </a:spcBef>
              <a:spcAft>
                <a:spcPts val="0"/>
              </a:spcAft>
              <a:buClr>
                <a:srgbClr val="FFFFFF"/>
              </a:buClr>
              <a:buSzPts val="3600"/>
              <a:buFont typeface="Roboto Condensed"/>
              <a:buNone/>
              <a:defRPr sz="3600">
                <a:solidFill>
                  <a:srgbClr val="FFFFFF"/>
                </a:solidFill>
                <a:latin typeface="Roboto Condensed"/>
                <a:ea typeface="Roboto Condensed"/>
                <a:cs typeface="Roboto Condensed"/>
                <a:sym typeface="Roboto Condensed"/>
              </a:defRPr>
            </a:lvl8pPr>
            <a:lvl9pPr lvl="8" algn="ctr">
              <a:lnSpc>
                <a:spcPct val="100000"/>
              </a:lnSpc>
              <a:spcBef>
                <a:spcPts val="0"/>
              </a:spcBef>
              <a:spcAft>
                <a:spcPts val="0"/>
              </a:spcAft>
              <a:buClr>
                <a:srgbClr val="FFFFFF"/>
              </a:buClr>
              <a:buSzPts val="3600"/>
              <a:buFont typeface="Roboto Condensed"/>
              <a:buNone/>
              <a:defRPr sz="3600">
                <a:solidFill>
                  <a:srgbClr val="FFFFFF"/>
                </a:solidFill>
                <a:latin typeface="Roboto Condensed"/>
                <a:ea typeface="Roboto Condensed"/>
                <a:cs typeface="Roboto Condensed"/>
                <a:sym typeface="Roboto Condensed"/>
              </a:defRPr>
            </a:lvl9pPr>
          </a:lstStyle>
          <a:p>
            <a:endParaRPr/>
          </a:p>
        </p:txBody>
      </p:sp>
      <p:sp>
        <p:nvSpPr>
          <p:cNvPr id="93" name="Google Shape;93;p15"/>
          <p:cNvSpPr txBox="1">
            <a:spLocks noGrp="1"/>
          </p:cNvSpPr>
          <p:nvPr>
            <p:ph type="subTitle" idx="2"/>
          </p:nvPr>
        </p:nvSpPr>
        <p:spPr>
          <a:xfrm>
            <a:off x="2127450" y="3433275"/>
            <a:ext cx="4889100" cy="11883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rgbClr val="006648"/>
              </a:buClr>
              <a:buSzPts val="2400"/>
              <a:buFont typeface="Roboto Condensed"/>
              <a:buNone/>
              <a:defRPr sz="2400">
                <a:solidFill>
                  <a:srgbClr val="006648"/>
                </a:solidFill>
                <a:latin typeface="Roboto Condensed"/>
                <a:ea typeface="Roboto Condensed"/>
                <a:cs typeface="Roboto Condensed"/>
                <a:sym typeface="Roboto Condensed"/>
              </a:defRPr>
            </a:lvl1pPr>
            <a:lvl2pPr lvl="1" algn="ctr">
              <a:lnSpc>
                <a:spcPct val="100000"/>
              </a:lnSpc>
              <a:spcBef>
                <a:spcPts val="0"/>
              </a:spcBef>
              <a:spcAft>
                <a:spcPts val="0"/>
              </a:spcAft>
              <a:buClr>
                <a:srgbClr val="006648"/>
              </a:buClr>
              <a:buSzPts val="2800"/>
              <a:buNone/>
              <a:defRPr sz="2800">
                <a:solidFill>
                  <a:srgbClr val="006648"/>
                </a:solidFill>
              </a:defRPr>
            </a:lvl2pPr>
            <a:lvl3pPr lvl="2" algn="ctr">
              <a:lnSpc>
                <a:spcPct val="100000"/>
              </a:lnSpc>
              <a:spcBef>
                <a:spcPts val="0"/>
              </a:spcBef>
              <a:spcAft>
                <a:spcPts val="0"/>
              </a:spcAft>
              <a:buClr>
                <a:srgbClr val="006648"/>
              </a:buClr>
              <a:buSzPts val="2800"/>
              <a:buNone/>
              <a:defRPr sz="2800">
                <a:solidFill>
                  <a:srgbClr val="006648"/>
                </a:solidFill>
              </a:defRPr>
            </a:lvl3pPr>
            <a:lvl4pPr lvl="3" algn="ctr">
              <a:lnSpc>
                <a:spcPct val="100000"/>
              </a:lnSpc>
              <a:spcBef>
                <a:spcPts val="0"/>
              </a:spcBef>
              <a:spcAft>
                <a:spcPts val="0"/>
              </a:spcAft>
              <a:buClr>
                <a:srgbClr val="006648"/>
              </a:buClr>
              <a:buSzPts val="2800"/>
              <a:buNone/>
              <a:defRPr sz="2800">
                <a:solidFill>
                  <a:srgbClr val="006648"/>
                </a:solidFill>
              </a:defRPr>
            </a:lvl4pPr>
            <a:lvl5pPr lvl="4" algn="ctr">
              <a:lnSpc>
                <a:spcPct val="100000"/>
              </a:lnSpc>
              <a:spcBef>
                <a:spcPts val="0"/>
              </a:spcBef>
              <a:spcAft>
                <a:spcPts val="0"/>
              </a:spcAft>
              <a:buClr>
                <a:srgbClr val="006648"/>
              </a:buClr>
              <a:buSzPts val="2800"/>
              <a:buNone/>
              <a:defRPr sz="2800">
                <a:solidFill>
                  <a:srgbClr val="006648"/>
                </a:solidFill>
              </a:defRPr>
            </a:lvl5pPr>
            <a:lvl6pPr lvl="5" algn="ctr">
              <a:lnSpc>
                <a:spcPct val="100000"/>
              </a:lnSpc>
              <a:spcBef>
                <a:spcPts val="0"/>
              </a:spcBef>
              <a:spcAft>
                <a:spcPts val="0"/>
              </a:spcAft>
              <a:buClr>
                <a:srgbClr val="006648"/>
              </a:buClr>
              <a:buSzPts val="2800"/>
              <a:buNone/>
              <a:defRPr sz="2800">
                <a:solidFill>
                  <a:srgbClr val="006648"/>
                </a:solidFill>
              </a:defRPr>
            </a:lvl6pPr>
            <a:lvl7pPr lvl="6" algn="ctr">
              <a:lnSpc>
                <a:spcPct val="100000"/>
              </a:lnSpc>
              <a:spcBef>
                <a:spcPts val="0"/>
              </a:spcBef>
              <a:spcAft>
                <a:spcPts val="0"/>
              </a:spcAft>
              <a:buClr>
                <a:srgbClr val="006648"/>
              </a:buClr>
              <a:buSzPts val="2800"/>
              <a:buNone/>
              <a:defRPr sz="2800">
                <a:solidFill>
                  <a:srgbClr val="006648"/>
                </a:solidFill>
              </a:defRPr>
            </a:lvl7pPr>
            <a:lvl8pPr lvl="7" algn="ctr">
              <a:lnSpc>
                <a:spcPct val="100000"/>
              </a:lnSpc>
              <a:spcBef>
                <a:spcPts val="0"/>
              </a:spcBef>
              <a:spcAft>
                <a:spcPts val="0"/>
              </a:spcAft>
              <a:buClr>
                <a:srgbClr val="006648"/>
              </a:buClr>
              <a:buSzPts val="2800"/>
              <a:buNone/>
              <a:defRPr sz="2800">
                <a:solidFill>
                  <a:srgbClr val="006648"/>
                </a:solidFill>
              </a:defRPr>
            </a:lvl8pPr>
            <a:lvl9pPr lvl="8" algn="ctr">
              <a:lnSpc>
                <a:spcPct val="100000"/>
              </a:lnSpc>
              <a:spcBef>
                <a:spcPts val="0"/>
              </a:spcBef>
              <a:spcAft>
                <a:spcPts val="0"/>
              </a:spcAft>
              <a:buClr>
                <a:srgbClr val="006648"/>
              </a:buClr>
              <a:buSzPts val="2800"/>
              <a:buNone/>
              <a:defRPr sz="2800">
                <a:solidFill>
                  <a:srgbClr val="006648"/>
                </a:solidFill>
              </a:defRPr>
            </a:lvl9pPr>
          </a:lstStyle>
          <a:p>
            <a:endParaRPr/>
          </a:p>
        </p:txBody>
      </p:sp>
      <p:pic>
        <p:nvPicPr>
          <p:cNvPr id="94" name="Google Shape;94;p15"/>
          <p:cNvPicPr preferRelativeResize="0"/>
          <p:nvPr/>
        </p:nvPicPr>
        <p:blipFill rotWithShape="1">
          <a:blip r:embed="rId2">
            <a:alphaModFix/>
          </a:blip>
          <a:srcRect/>
          <a:stretch/>
        </p:blipFill>
        <p:spPr>
          <a:xfrm>
            <a:off x="2985675" y="5586850"/>
            <a:ext cx="3172650" cy="9518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 Template 5">
  <p:cSld name="SECTION_HEADER_1_1">
    <p:bg>
      <p:bgPr>
        <a:solidFill>
          <a:srgbClr val="FFFFFF"/>
        </a:solidFill>
        <a:effectLst/>
      </p:bgPr>
    </p:bg>
    <p:spTree>
      <p:nvGrpSpPr>
        <p:cNvPr id="1" name="Shape 95"/>
        <p:cNvGrpSpPr/>
        <p:nvPr/>
      </p:nvGrpSpPr>
      <p:grpSpPr>
        <a:xfrm>
          <a:off x="0" y="0"/>
          <a:ext cx="0" cy="0"/>
          <a:chOff x="0" y="0"/>
          <a:chExt cx="0" cy="0"/>
        </a:xfrm>
      </p:grpSpPr>
      <p:sp>
        <p:nvSpPr>
          <p:cNvPr id="96" name="Google Shape;96;p16"/>
          <p:cNvSpPr/>
          <p:nvPr/>
        </p:nvSpPr>
        <p:spPr>
          <a:xfrm>
            <a:off x="0" y="0"/>
            <a:ext cx="9144000" cy="5143500"/>
          </a:xfrm>
          <a:prstGeom prst="rect">
            <a:avLst/>
          </a:prstGeom>
          <a:solidFill>
            <a:srgbClr val="006648"/>
          </a:solidFill>
          <a:ln w="19050" cap="flat" cmpd="sng">
            <a:solidFill>
              <a:srgbClr val="00664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16"/>
          <p:cNvSpPr/>
          <p:nvPr/>
        </p:nvSpPr>
        <p:spPr>
          <a:xfrm>
            <a:off x="0" y="6686550"/>
            <a:ext cx="9144000" cy="171300"/>
          </a:xfrm>
          <a:prstGeom prst="rect">
            <a:avLst/>
          </a:prstGeom>
          <a:solidFill>
            <a:srgbClr val="0A2C56"/>
          </a:solidFill>
          <a:ln w="19050" cap="flat" cmpd="sng">
            <a:solidFill>
              <a:srgbClr val="17275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16"/>
          <p:cNvSpPr txBox="1">
            <a:spLocks noGrp="1"/>
          </p:cNvSpPr>
          <p:nvPr>
            <p:ph type="title"/>
          </p:nvPr>
        </p:nvSpPr>
        <p:spPr>
          <a:xfrm>
            <a:off x="828750" y="1466850"/>
            <a:ext cx="7486500" cy="10749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Clr>
                <a:srgbClr val="FFFFFF"/>
              </a:buClr>
              <a:buSzPts val="4400"/>
              <a:buFont typeface="Roboto Condensed"/>
              <a:buNone/>
              <a:defRPr sz="4400">
                <a:solidFill>
                  <a:srgbClr val="FFFFFF"/>
                </a:solidFill>
                <a:latin typeface="Roboto Condensed"/>
                <a:ea typeface="Roboto Condensed"/>
                <a:cs typeface="Roboto Condensed"/>
                <a:sym typeface="Roboto Condensed"/>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99" name="Google Shape;99;p16"/>
          <p:cNvSpPr txBox="1">
            <a:spLocks noGrp="1"/>
          </p:cNvSpPr>
          <p:nvPr>
            <p:ph type="subTitle" idx="1"/>
          </p:nvPr>
        </p:nvSpPr>
        <p:spPr>
          <a:xfrm>
            <a:off x="1400100" y="3153350"/>
            <a:ext cx="6343800" cy="494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rgbClr val="FFFFFF"/>
              </a:buClr>
              <a:buSzPts val="2900"/>
              <a:buFont typeface="Roboto Condensed"/>
              <a:buNone/>
              <a:defRPr sz="2900" b="1">
                <a:solidFill>
                  <a:srgbClr val="FFFFFF"/>
                </a:solidFill>
                <a:latin typeface="Roboto Condensed"/>
                <a:ea typeface="Roboto Condensed"/>
                <a:cs typeface="Roboto Condensed"/>
                <a:sym typeface="Roboto Condensed"/>
              </a:defRPr>
            </a:lvl1pPr>
            <a:lvl2pPr lvl="1" algn="ctr">
              <a:lnSpc>
                <a:spcPct val="100000"/>
              </a:lnSpc>
              <a:spcBef>
                <a:spcPts val="0"/>
              </a:spcBef>
              <a:spcAft>
                <a:spcPts val="0"/>
              </a:spcAft>
              <a:buClr>
                <a:srgbClr val="FFFFFF"/>
              </a:buClr>
              <a:buSzPts val="3600"/>
              <a:buFont typeface="Roboto Condensed Light"/>
              <a:buNone/>
              <a:defRPr sz="3600">
                <a:solidFill>
                  <a:srgbClr val="FFFFFF"/>
                </a:solidFill>
                <a:latin typeface="Roboto Condensed Light"/>
                <a:ea typeface="Roboto Condensed Light"/>
                <a:cs typeface="Roboto Condensed Light"/>
                <a:sym typeface="Roboto Condensed Light"/>
              </a:defRPr>
            </a:lvl2pPr>
            <a:lvl3pPr lvl="2" algn="ctr">
              <a:lnSpc>
                <a:spcPct val="100000"/>
              </a:lnSpc>
              <a:spcBef>
                <a:spcPts val="0"/>
              </a:spcBef>
              <a:spcAft>
                <a:spcPts val="0"/>
              </a:spcAft>
              <a:buClr>
                <a:srgbClr val="FFFFFF"/>
              </a:buClr>
              <a:buSzPts val="3600"/>
              <a:buFont typeface="Roboto Condensed Light"/>
              <a:buNone/>
              <a:defRPr sz="3600">
                <a:solidFill>
                  <a:srgbClr val="FFFFFF"/>
                </a:solidFill>
                <a:latin typeface="Roboto Condensed Light"/>
                <a:ea typeface="Roboto Condensed Light"/>
                <a:cs typeface="Roboto Condensed Light"/>
                <a:sym typeface="Roboto Condensed Light"/>
              </a:defRPr>
            </a:lvl3pPr>
            <a:lvl4pPr lvl="3" algn="ctr">
              <a:lnSpc>
                <a:spcPct val="100000"/>
              </a:lnSpc>
              <a:spcBef>
                <a:spcPts val="0"/>
              </a:spcBef>
              <a:spcAft>
                <a:spcPts val="0"/>
              </a:spcAft>
              <a:buClr>
                <a:srgbClr val="FFFFFF"/>
              </a:buClr>
              <a:buSzPts val="3600"/>
              <a:buFont typeface="Roboto Condensed Light"/>
              <a:buNone/>
              <a:defRPr sz="3600">
                <a:solidFill>
                  <a:srgbClr val="FFFFFF"/>
                </a:solidFill>
                <a:latin typeface="Roboto Condensed Light"/>
                <a:ea typeface="Roboto Condensed Light"/>
                <a:cs typeface="Roboto Condensed Light"/>
                <a:sym typeface="Roboto Condensed Light"/>
              </a:defRPr>
            </a:lvl4pPr>
            <a:lvl5pPr lvl="4" algn="ctr">
              <a:lnSpc>
                <a:spcPct val="100000"/>
              </a:lnSpc>
              <a:spcBef>
                <a:spcPts val="0"/>
              </a:spcBef>
              <a:spcAft>
                <a:spcPts val="0"/>
              </a:spcAft>
              <a:buClr>
                <a:srgbClr val="FFFFFF"/>
              </a:buClr>
              <a:buSzPts val="3600"/>
              <a:buFont typeface="Roboto Condensed Light"/>
              <a:buNone/>
              <a:defRPr sz="3600">
                <a:solidFill>
                  <a:srgbClr val="FFFFFF"/>
                </a:solidFill>
                <a:latin typeface="Roboto Condensed Light"/>
                <a:ea typeface="Roboto Condensed Light"/>
                <a:cs typeface="Roboto Condensed Light"/>
                <a:sym typeface="Roboto Condensed Light"/>
              </a:defRPr>
            </a:lvl5pPr>
            <a:lvl6pPr lvl="5" algn="ctr">
              <a:lnSpc>
                <a:spcPct val="100000"/>
              </a:lnSpc>
              <a:spcBef>
                <a:spcPts val="0"/>
              </a:spcBef>
              <a:spcAft>
                <a:spcPts val="0"/>
              </a:spcAft>
              <a:buClr>
                <a:srgbClr val="FFFFFF"/>
              </a:buClr>
              <a:buSzPts val="3600"/>
              <a:buFont typeface="Roboto Condensed Light"/>
              <a:buNone/>
              <a:defRPr sz="3600">
                <a:solidFill>
                  <a:srgbClr val="FFFFFF"/>
                </a:solidFill>
                <a:latin typeface="Roboto Condensed Light"/>
                <a:ea typeface="Roboto Condensed Light"/>
                <a:cs typeface="Roboto Condensed Light"/>
                <a:sym typeface="Roboto Condensed Light"/>
              </a:defRPr>
            </a:lvl6pPr>
            <a:lvl7pPr lvl="6" algn="ctr">
              <a:lnSpc>
                <a:spcPct val="100000"/>
              </a:lnSpc>
              <a:spcBef>
                <a:spcPts val="0"/>
              </a:spcBef>
              <a:spcAft>
                <a:spcPts val="0"/>
              </a:spcAft>
              <a:buClr>
                <a:srgbClr val="FFFFFF"/>
              </a:buClr>
              <a:buSzPts val="3600"/>
              <a:buFont typeface="Roboto Condensed Light"/>
              <a:buNone/>
              <a:defRPr sz="3600">
                <a:solidFill>
                  <a:srgbClr val="FFFFFF"/>
                </a:solidFill>
                <a:latin typeface="Roboto Condensed Light"/>
                <a:ea typeface="Roboto Condensed Light"/>
                <a:cs typeface="Roboto Condensed Light"/>
                <a:sym typeface="Roboto Condensed Light"/>
              </a:defRPr>
            </a:lvl7pPr>
            <a:lvl8pPr lvl="7" algn="ctr">
              <a:lnSpc>
                <a:spcPct val="100000"/>
              </a:lnSpc>
              <a:spcBef>
                <a:spcPts val="0"/>
              </a:spcBef>
              <a:spcAft>
                <a:spcPts val="0"/>
              </a:spcAft>
              <a:buClr>
                <a:srgbClr val="FFFFFF"/>
              </a:buClr>
              <a:buSzPts val="3600"/>
              <a:buFont typeface="Roboto Condensed Light"/>
              <a:buNone/>
              <a:defRPr sz="3600">
                <a:solidFill>
                  <a:srgbClr val="FFFFFF"/>
                </a:solidFill>
                <a:latin typeface="Roboto Condensed Light"/>
                <a:ea typeface="Roboto Condensed Light"/>
                <a:cs typeface="Roboto Condensed Light"/>
                <a:sym typeface="Roboto Condensed Light"/>
              </a:defRPr>
            </a:lvl8pPr>
            <a:lvl9pPr lvl="8" algn="ctr">
              <a:lnSpc>
                <a:spcPct val="100000"/>
              </a:lnSpc>
              <a:spcBef>
                <a:spcPts val="0"/>
              </a:spcBef>
              <a:spcAft>
                <a:spcPts val="0"/>
              </a:spcAft>
              <a:buClr>
                <a:srgbClr val="FFFFFF"/>
              </a:buClr>
              <a:buSzPts val="3600"/>
              <a:buFont typeface="Roboto Condensed Light"/>
              <a:buNone/>
              <a:defRPr sz="3600">
                <a:solidFill>
                  <a:srgbClr val="FFFFFF"/>
                </a:solidFill>
                <a:latin typeface="Roboto Condensed Light"/>
                <a:ea typeface="Roboto Condensed Light"/>
                <a:cs typeface="Roboto Condensed Light"/>
                <a:sym typeface="Roboto Condensed Light"/>
              </a:defRPr>
            </a:lvl9pPr>
          </a:lstStyle>
          <a:p>
            <a:endParaRPr/>
          </a:p>
        </p:txBody>
      </p:sp>
      <p:sp>
        <p:nvSpPr>
          <p:cNvPr id="100" name="Google Shape;100;p16"/>
          <p:cNvSpPr txBox="1">
            <a:spLocks noGrp="1"/>
          </p:cNvSpPr>
          <p:nvPr>
            <p:ph type="subTitle" idx="2"/>
          </p:nvPr>
        </p:nvSpPr>
        <p:spPr>
          <a:xfrm>
            <a:off x="1400100" y="3664688"/>
            <a:ext cx="6343800" cy="494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rgbClr val="FFFFFF"/>
              </a:buClr>
              <a:buSzPts val="1800"/>
              <a:buFont typeface="Roboto Condensed"/>
              <a:buNone/>
              <a:defRPr>
                <a:solidFill>
                  <a:srgbClr val="FFFFFF"/>
                </a:solidFill>
                <a:latin typeface="Roboto Condensed"/>
                <a:ea typeface="Roboto Condensed"/>
                <a:cs typeface="Roboto Condensed"/>
                <a:sym typeface="Roboto Condensed"/>
              </a:defRPr>
            </a:lvl1pPr>
            <a:lvl2pPr lvl="1" algn="ctr">
              <a:lnSpc>
                <a:spcPct val="100000"/>
              </a:lnSpc>
              <a:spcBef>
                <a:spcPts val="0"/>
              </a:spcBef>
              <a:spcAft>
                <a:spcPts val="0"/>
              </a:spcAft>
              <a:buClr>
                <a:srgbClr val="FFFFFF"/>
              </a:buClr>
              <a:buSzPts val="2500"/>
              <a:buFont typeface="Roboto Condensed Light"/>
              <a:buNone/>
              <a:defRPr sz="2500">
                <a:solidFill>
                  <a:srgbClr val="FFFFFF"/>
                </a:solidFill>
                <a:latin typeface="Roboto Condensed Light"/>
                <a:ea typeface="Roboto Condensed Light"/>
                <a:cs typeface="Roboto Condensed Light"/>
                <a:sym typeface="Roboto Condensed Light"/>
              </a:defRPr>
            </a:lvl2pPr>
            <a:lvl3pPr lvl="2" algn="ctr">
              <a:lnSpc>
                <a:spcPct val="100000"/>
              </a:lnSpc>
              <a:spcBef>
                <a:spcPts val="0"/>
              </a:spcBef>
              <a:spcAft>
                <a:spcPts val="0"/>
              </a:spcAft>
              <a:buClr>
                <a:srgbClr val="FFFFFF"/>
              </a:buClr>
              <a:buSzPts val="2500"/>
              <a:buFont typeface="Roboto Condensed Light"/>
              <a:buNone/>
              <a:defRPr sz="2500">
                <a:solidFill>
                  <a:srgbClr val="FFFFFF"/>
                </a:solidFill>
                <a:latin typeface="Roboto Condensed Light"/>
                <a:ea typeface="Roboto Condensed Light"/>
                <a:cs typeface="Roboto Condensed Light"/>
                <a:sym typeface="Roboto Condensed Light"/>
              </a:defRPr>
            </a:lvl3pPr>
            <a:lvl4pPr lvl="3" algn="ctr">
              <a:lnSpc>
                <a:spcPct val="100000"/>
              </a:lnSpc>
              <a:spcBef>
                <a:spcPts val="0"/>
              </a:spcBef>
              <a:spcAft>
                <a:spcPts val="0"/>
              </a:spcAft>
              <a:buClr>
                <a:srgbClr val="FFFFFF"/>
              </a:buClr>
              <a:buSzPts val="2500"/>
              <a:buFont typeface="Roboto Condensed Light"/>
              <a:buNone/>
              <a:defRPr sz="2500">
                <a:solidFill>
                  <a:srgbClr val="FFFFFF"/>
                </a:solidFill>
                <a:latin typeface="Roboto Condensed Light"/>
                <a:ea typeface="Roboto Condensed Light"/>
                <a:cs typeface="Roboto Condensed Light"/>
                <a:sym typeface="Roboto Condensed Light"/>
              </a:defRPr>
            </a:lvl4pPr>
            <a:lvl5pPr lvl="4" algn="ctr">
              <a:lnSpc>
                <a:spcPct val="100000"/>
              </a:lnSpc>
              <a:spcBef>
                <a:spcPts val="0"/>
              </a:spcBef>
              <a:spcAft>
                <a:spcPts val="0"/>
              </a:spcAft>
              <a:buClr>
                <a:srgbClr val="FFFFFF"/>
              </a:buClr>
              <a:buSzPts val="2500"/>
              <a:buFont typeface="Roboto Condensed Light"/>
              <a:buNone/>
              <a:defRPr sz="2500">
                <a:solidFill>
                  <a:srgbClr val="FFFFFF"/>
                </a:solidFill>
                <a:latin typeface="Roboto Condensed Light"/>
                <a:ea typeface="Roboto Condensed Light"/>
                <a:cs typeface="Roboto Condensed Light"/>
                <a:sym typeface="Roboto Condensed Light"/>
              </a:defRPr>
            </a:lvl5pPr>
            <a:lvl6pPr lvl="5" algn="ctr">
              <a:lnSpc>
                <a:spcPct val="100000"/>
              </a:lnSpc>
              <a:spcBef>
                <a:spcPts val="0"/>
              </a:spcBef>
              <a:spcAft>
                <a:spcPts val="0"/>
              </a:spcAft>
              <a:buClr>
                <a:srgbClr val="FFFFFF"/>
              </a:buClr>
              <a:buSzPts val="2500"/>
              <a:buFont typeface="Roboto Condensed Light"/>
              <a:buNone/>
              <a:defRPr sz="2500">
                <a:solidFill>
                  <a:srgbClr val="FFFFFF"/>
                </a:solidFill>
                <a:latin typeface="Roboto Condensed Light"/>
                <a:ea typeface="Roboto Condensed Light"/>
                <a:cs typeface="Roboto Condensed Light"/>
                <a:sym typeface="Roboto Condensed Light"/>
              </a:defRPr>
            </a:lvl6pPr>
            <a:lvl7pPr lvl="6" algn="ctr">
              <a:lnSpc>
                <a:spcPct val="100000"/>
              </a:lnSpc>
              <a:spcBef>
                <a:spcPts val="0"/>
              </a:spcBef>
              <a:spcAft>
                <a:spcPts val="0"/>
              </a:spcAft>
              <a:buClr>
                <a:srgbClr val="FFFFFF"/>
              </a:buClr>
              <a:buSzPts val="2500"/>
              <a:buFont typeface="Roboto Condensed Light"/>
              <a:buNone/>
              <a:defRPr sz="2500">
                <a:solidFill>
                  <a:srgbClr val="FFFFFF"/>
                </a:solidFill>
                <a:latin typeface="Roboto Condensed Light"/>
                <a:ea typeface="Roboto Condensed Light"/>
                <a:cs typeface="Roboto Condensed Light"/>
                <a:sym typeface="Roboto Condensed Light"/>
              </a:defRPr>
            </a:lvl7pPr>
            <a:lvl8pPr lvl="7" algn="ctr">
              <a:lnSpc>
                <a:spcPct val="100000"/>
              </a:lnSpc>
              <a:spcBef>
                <a:spcPts val="0"/>
              </a:spcBef>
              <a:spcAft>
                <a:spcPts val="0"/>
              </a:spcAft>
              <a:buClr>
                <a:srgbClr val="FFFFFF"/>
              </a:buClr>
              <a:buSzPts val="2500"/>
              <a:buFont typeface="Roboto Condensed Light"/>
              <a:buNone/>
              <a:defRPr sz="2500">
                <a:solidFill>
                  <a:srgbClr val="FFFFFF"/>
                </a:solidFill>
                <a:latin typeface="Roboto Condensed Light"/>
                <a:ea typeface="Roboto Condensed Light"/>
                <a:cs typeface="Roboto Condensed Light"/>
                <a:sym typeface="Roboto Condensed Light"/>
              </a:defRPr>
            </a:lvl8pPr>
            <a:lvl9pPr lvl="8" algn="ctr">
              <a:lnSpc>
                <a:spcPct val="100000"/>
              </a:lnSpc>
              <a:spcBef>
                <a:spcPts val="0"/>
              </a:spcBef>
              <a:spcAft>
                <a:spcPts val="0"/>
              </a:spcAft>
              <a:buClr>
                <a:srgbClr val="FFFFFF"/>
              </a:buClr>
              <a:buSzPts val="2500"/>
              <a:buFont typeface="Roboto Condensed Light"/>
              <a:buNone/>
              <a:defRPr sz="2500">
                <a:solidFill>
                  <a:srgbClr val="FFFFFF"/>
                </a:solidFill>
                <a:latin typeface="Roboto Condensed Light"/>
                <a:ea typeface="Roboto Condensed Light"/>
                <a:cs typeface="Roboto Condensed Light"/>
                <a:sym typeface="Roboto Condensed Light"/>
              </a:defRPr>
            </a:lvl9pPr>
          </a:lstStyle>
          <a:p>
            <a:endParaRPr/>
          </a:p>
        </p:txBody>
      </p:sp>
      <p:pic>
        <p:nvPicPr>
          <p:cNvPr id="101" name="Google Shape;101;p16"/>
          <p:cNvPicPr preferRelativeResize="0"/>
          <p:nvPr/>
        </p:nvPicPr>
        <p:blipFill rotWithShape="1">
          <a:blip r:embed="rId2">
            <a:alphaModFix/>
          </a:blip>
          <a:srcRect/>
          <a:stretch/>
        </p:blipFill>
        <p:spPr>
          <a:xfrm>
            <a:off x="2985675" y="5510650"/>
            <a:ext cx="3172650" cy="9518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ullet Slide - Template 3">
  <p:cSld name="TITLE_AND_BODY_2_1">
    <p:spTree>
      <p:nvGrpSpPr>
        <p:cNvPr id="1" name="Shape 102"/>
        <p:cNvGrpSpPr/>
        <p:nvPr/>
      </p:nvGrpSpPr>
      <p:grpSpPr>
        <a:xfrm>
          <a:off x="0" y="0"/>
          <a:ext cx="0" cy="0"/>
          <a:chOff x="0" y="0"/>
          <a:chExt cx="0" cy="0"/>
        </a:xfrm>
      </p:grpSpPr>
      <p:sp>
        <p:nvSpPr>
          <p:cNvPr id="103" name="Google Shape;103;p17"/>
          <p:cNvSpPr/>
          <p:nvPr/>
        </p:nvSpPr>
        <p:spPr>
          <a:xfrm>
            <a:off x="-5700" y="5375"/>
            <a:ext cx="9144000" cy="1143000"/>
          </a:xfrm>
          <a:prstGeom prst="rect">
            <a:avLst/>
          </a:prstGeom>
          <a:solidFill>
            <a:srgbClr val="006648"/>
          </a:solidFill>
          <a:ln w="28575" cap="flat" cmpd="sng">
            <a:solidFill>
              <a:srgbClr val="00664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17"/>
          <p:cNvSpPr txBox="1">
            <a:spLocks noGrp="1"/>
          </p:cNvSpPr>
          <p:nvPr>
            <p:ph type="title"/>
          </p:nvPr>
        </p:nvSpPr>
        <p:spPr>
          <a:xfrm>
            <a:off x="457200" y="345125"/>
            <a:ext cx="6353100" cy="4635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FFFFFF"/>
              </a:buClr>
              <a:buSzPts val="3200"/>
              <a:buFont typeface="Roboto Condensed"/>
              <a:buNone/>
              <a:defRPr sz="3200">
                <a:solidFill>
                  <a:srgbClr val="FFFFFF"/>
                </a:solidFill>
                <a:latin typeface="Roboto Condensed"/>
                <a:ea typeface="Roboto Condensed"/>
                <a:cs typeface="Roboto Condensed"/>
                <a:sym typeface="Roboto Condensed"/>
              </a:defRPr>
            </a:lvl1pPr>
            <a:lvl2pPr lvl="1"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2pPr>
            <a:lvl3pPr lvl="2"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3pPr>
            <a:lvl4pPr lvl="3"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4pPr>
            <a:lvl5pPr lvl="4"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5pPr>
            <a:lvl6pPr lvl="5"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6pPr>
            <a:lvl7pPr lvl="6"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7pPr>
            <a:lvl8pPr lvl="7"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8pPr>
            <a:lvl9pPr lvl="8"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9pPr>
          </a:lstStyle>
          <a:p>
            <a:endParaRPr/>
          </a:p>
        </p:txBody>
      </p:sp>
      <p:sp>
        <p:nvSpPr>
          <p:cNvPr id="105" name="Google Shape;105;p17"/>
          <p:cNvSpPr txBox="1">
            <a:spLocks noGrp="1"/>
          </p:cNvSpPr>
          <p:nvPr>
            <p:ph type="sldNum" idx="12"/>
          </p:nvPr>
        </p:nvSpPr>
        <p:spPr>
          <a:xfrm>
            <a:off x="8388300" y="6260400"/>
            <a:ext cx="298500" cy="1404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pic>
        <p:nvPicPr>
          <p:cNvPr id="106" name="Google Shape;106;p17"/>
          <p:cNvPicPr preferRelativeResize="0"/>
          <p:nvPr/>
        </p:nvPicPr>
        <p:blipFill rotWithShape="1">
          <a:blip r:embed="rId2">
            <a:alphaModFix/>
          </a:blip>
          <a:srcRect/>
          <a:stretch/>
        </p:blipFill>
        <p:spPr>
          <a:xfrm>
            <a:off x="7040893" y="301752"/>
            <a:ext cx="1828800" cy="625643"/>
          </a:xfrm>
          <a:prstGeom prst="rect">
            <a:avLst/>
          </a:prstGeom>
          <a:noFill/>
          <a:ln>
            <a:noFill/>
          </a:ln>
        </p:spPr>
      </p:pic>
      <p:sp>
        <p:nvSpPr>
          <p:cNvPr id="107" name="Google Shape;107;p17"/>
          <p:cNvSpPr/>
          <p:nvPr/>
        </p:nvSpPr>
        <p:spPr>
          <a:xfrm>
            <a:off x="0" y="6641425"/>
            <a:ext cx="9144000" cy="216600"/>
          </a:xfrm>
          <a:prstGeom prst="rect">
            <a:avLst/>
          </a:prstGeom>
          <a:solidFill>
            <a:srgbClr val="0A2C56"/>
          </a:solidFill>
          <a:ln w="28575" cap="flat" cmpd="sng">
            <a:solidFill>
              <a:srgbClr val="0A2C5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17"/>
          <p:cNvSpPr txBox="1">
            <a:spLocks noGrp="1"/>
          </p:cNvSpPr>
          <p:nvPr>
            <p:ph type="body" idx="1"/>
          </p:nvPr>
        </p:nvSpPr>
        <p:spPr>
          <a:xfrm>
            <a:off x="457200" y="1622975"/>
            <a:ext cx="8229600" cy="4320600"/>
          </a:xfrm>
          <a:prstGeom prst="rect">
            <a:avLst/>
          </a:prstGeom>
          <a:noFill/>
          <a:ln>
            <a:noFill/>
          </a:ln>
        </p:spPr>
        <p:txBody>
          <a:bodyPr spcFirstLastPara="1" wrap="square" lIns="0" tIns="0" rIns="0" bIns="0" anchor="t" anchorCtr="0">
            <a:noAutofit/>
          </a:bodyPr>
          <a:lstStyle>
            <a:lvl1pPr marL="457200" lvl="0" indent="-355600" algn="l">
              <a:lnSpc>
                <a:spcPct val="115000"/>
              </a:lnSpc>
              <a:spcBef>
                <a:spcPts val="0"/>
              </a:spcBef>
              <a:spcAft>
                <a:spcPts val="0"/>
              </a:spcAft>
              <a:buClr>
                <a:srgbClr val="0A2C56"/>
              </a:buClr>
              <a:buSzPts val="2000"/>
              <a:buFont typeface="Roboto Condensed"/>
              <a:buChar char="●"/>
              <a:defRPr sz="2000">
                <a:solidFill>
                  <a:srgbClr val="0A2C56"/>
                </a:solidFill>
                <a:latin typeface="Roboto Condensed"/>
                <a:ea typeface="Roboto Condensed"/>
                <a:cs typeface="Roboto Condensed"/>
                <a:sym typeface="Roboto Condensed"/>
              </a:defRPr>
            </a:lvl1pPr>
            <a:lvl2pPr marL="914400" lvl="1" indent="-355600" algn="l">
              <a:lnSpc>
                <a:spcPct val="115000"/>
              </a:lnSpc>
              <a:spcBef>
                <a:spcPts val="1200"/>
              </a:spcBef>
              <a:spcAft>
                <a:spcPts val="0"/>
              </a:spcAft>
              <a:buClr>
                <a:srgbClr val="0A2C56"/>
              </a:buClr>
              <a:buSzPts val="2000"/>
              <a:buFont typeface="Roboto Condensed"/>
              <a:buChar char="○"/>
              <a:defRPr sz="2000">
                <a:solidFill>
                  <a:srgbClr val="0A2C56"/>
                </a:solidFill>
                <a:latin typeface="Roboto Condensed"/>
                <a:ea typeface="Roboto Condensed"/>
                <a:cs typeface="Roboto Condensed"/>
                <a:sym typeface="Roboto Condensed"/>
              </a:defRPr>
            </a:lvl2pPr>
            <a:lvl3pPr marL="1371600" lvl="2" indent="-355600" algn="l">
              <a:lnSpc>
                <a:spcPct val="115000"/>
              </a:lnSpc>
              <a:spcBef>
                <a:spcPts val="1200"/>
              </a:spcBef>
              <a:spcAft>
                <a:spcPts val="0"/>
              </a:spcAft>
              <a:buClr>
                <a:srgbClr val="0A2C56"/>
              </a:buClr>
              <a:buSzPts val="2000"/>
              <a:buFont typeface="Roboto Condensed"/>
              <a:buChar char="■"/>
              <a:defRPr sz="2000">
                <a:solidFill>
                  <a:srgbClr val="0A2C56"/>
                </a:solidFill>
                <a:latin typeface="Roboto Condensed"/>
                <a:ea typeface="Roboto Condensed"/>
                <a:cs typeface="Roboto Condensed"/>
                <a:sym typeface="Roboto Condensed"/>
              </a:defRPr>
            </a:lvl3pPr>
            <a:lvl4pPr marL="1828800" lvl="3" indent="-355600" algn="l">
              <a:lnSpc>
                <a:spcPct val="115000"/>
              </a:lnSpc>
              <a:spcBef>
                <a:spcPts val="1200"/>
              </a:spcBef>
              <a:spcAft>
                <a:spcPts val="0"/>
              </a:spcAft>
              <a:buClr>
                <a:srgbClr val="0A2C56"/>
              </a:buClr>
              <a:buSzPts val="2000"/>
              <a:buFont typeface="Roboto Condensed"/>
              <a:buChar char="●"/>
              <a:defRPr sz="2000">
                <a:solidFill>
                  <a:srgbClr val="0A2C56"/>
                </a:solidFill>
                <a:latin typeface="Roboto Condensed"/>
                <a:ea typeface="Roboto Condensed"/>
                <a:cs typeface="Roboto Condensed"/>
                <a:sym typeface="Roboto Condensed"/>
              </a:defRPr>
            </a:lvl4pPr>
            <a:lvl5pPr marL="2286000" lvl="4" indent="-355600" algn="l">
              <a:lnSpc>
                <a:spcPct val="115000"/>
              </a:lnSpc>
              <a:spcBef>
                <a:spcPts val="1200"/>
              </a:spcBef>
              <a:spcAft>
                <a:spcPts val="0"/>
              </a:spcAft>
              <a:buClr>
                <a:srgbClr val="0A2C56"/>
              </a:buClr>
              <a:buSzPts val="2000"/>
              <a:buFont typeface="Roboto Condensed"/>
              <a:buChar char="○"/>
              <a:defRPr sz="2000">
                <a:solidFill>
                  <a:srgbClr val="0A2C56"/>
                </a:solidFill>
                <a:latin typeface="Roboto Condensed"/>
                <a:ea typeface="Roboto Condensed"/>
                <a:cs typeface="Roboto Condensed"/>
                <a:sym typeface="Roboto Condensed"/>
              </a:defRPr>
            </a:lvl5pPr>
            <a:lvl6pPr marL="2743200" lvl="5" indent="-355600" algn="l">
              <a:lnSpc>
                <a:spcPct val="115000"/>
              </a:lnSpc>
              <a:spcBef>
                <a:spcPts val="1200"/>
              </a:spcBef>
              <a:spcAft>
                <a:spcPts val="0"/>
              </a:spcAft>
              <a:buClr>
                <a:srgbClr val="0A2C56"/>
              </a:buClr>
              <a:buSzPts val="2000"/>
              <a:buFont typeface="Roboto Condensed"/>
              <a:buChar char="■"/>
              <a:defRPr sz="2000">
                <a:solidFill>
                  <a:srgbClr val="0A2C56"/>
                </a:solidFill>
                <a:latin typeface="Roboto Condensed"/>
                <a:ea typeface="Roboto Condensed"/>
                <a:cs typeface="Roboto Condensed"/>
                <a:sym typeface="Roboto Condensed"/>
              </a:defRPr>
            </a:lvl6pPr>
            <a:lvl7pPr marL="3200400" lvl="6" indent="-355600" algn="l">
              <a:lnSpc>
                <a:spcPct val="115000"/>
              </a:lnSpc>
              <a:spcBef>
                <a:spcPts val="1200"/>
              </a:spcBef>
              <a:spcAft>
                <a:spcPts val="0"/>
              </a:spcAft>
              <a:buClr>
                <a:srgbClr val="0A2C56"/>
              </a:buClr>
              <a:buSzPts val="2000"/>
              <a:buFont typeface="Roboto Condensed"/>
              <a:buChar char="●"/>
              <a:defRPr sz="2000">
                <a:solidFill>
                  <a:srgbClr val="0A2C56"/>
                </a:solidFill>
                <a:latin typeface="Roboto Condensed"/>
                <a:ea typeface="Roboto Condensed"/>
                <a:cs typeface="Roboto Condensed"/>
                <a:sym typeface="Roboto Condensed"/>
              </a:defRPr>
            </a:lvl7pPr>
            <a:lvl8pPr marL="3657600" lvl="7" indent="-355600" algn="l">
              <a:lnSpc>
                <a:spcPct val="115000"/>
              </a:lnSpc>
              <a:spcBef>
                <a:spcPts val="1200"/>
              </a:spcBef>
              <a:spcAft>
                <a:spcPts val="0"/>
              </a:spcAft>
              <a:buClr>
                <a:srgbClr val="0A2C56"/>
              </a:buClr>
              <a:buSzPts val="2000"/>
              <a:buFont typeface="Roboto Condensed"/>
              <a:buChar char="○"/>
              <a:defRPr sz="2000">
                <a:solidFill>
                  <a:srgbClr val="0A2C56"/>
                </a:solidFill>
                <a:latin typeface="Roboto Condensed"/>
                <a:ea typeface="Roboto Condensed"/>
                <a:cs typeface="Roboto Condensed"/>
                <a:sym typeface="Roboto Condensed"/>
              </a:defRPr>
            </a:lvl8pPr>
            <a:lvl9pPr marL="4114800" lvl="8" indent="-355600" algn="l">
              <a:lnSpc>
                <a:spcPct val="115000"/>
              </a:lnSpc>
              <a:spcBef>
                <a:spcPts val="1200"/>
              </a:spcBef>
              <a:spcAft>
                <a:spcPts val="1200"/>
              </a:spcAft>
              <a:buClr>
                <a:srgbClr val="0A2C56"/>
              </a:buClr>
              <a:buSzPts val="2000"/>
              <a:buFont typeface="Roboto Condensed"/>
              <a:buChar char="■"/>
              <a:defRPr sz="2000">
                <a:solidFill>
                  <a:srgbClr val="0A2C56"/>
                </a:solidFill>
                <a:latin typeface="Roboto Condensed"/>
                <a:ea typeface="Roboto Condensed"/>
                <a:cs typeface="Roboto Condensed"/>
                <a:sym typeface="Roboto Condensed"/>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Slide - Template 2">
  <p:cSld name="TITLE_AND_BODY_1_1_1">
    <p:spTree>
      <p:nvGrpSpPr>
        <p:cNvPr id="1" name="Shape 109"/>
        <p:cNvGrpSpPr/>
        <p:nvPr/>
      </p:nvGrpSpPr>
      <p:grpSpPr>
        <a:xfrm>
          <a:off x="0" y="0"/>
          <a:ext cx="0" cy="0"/>
          <a:chOff x="0" y="0"/>
          <a:chExt cx="0" cy="0"/>
        </a:xfrm>
      </p:grpSpPr>
      <p:sp>
        <p:nvSpPr>
          <p:cNvPr id="110" name="Google Shape;110;p18"/>
          <p:cNvSpPr txBox="1">
            <a:spLocks noGrp="1"/>
          </p:cNvSpPr>
          <p:nvPr>
            <p:ph type="sldNum" idx="12"/>
          </p:nvPr>
        </p:nvSpPr>
        <p:spPr>
          <a:xfrm>
            <a:off x="8388300" y="6260400"/>
            <a:ext cx="298500" cy="1404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pic>
        <p:nvPicPr>
          <p:cNvPr id="111" name="Google Shape;111;p18"/>
          <p:cNvPicPr preferRelativeResize="0"/>
          <p:nvPr/>
        </p:nvPicPr>
        <p:blipFill rotWithShape="1">
          <a:blip r:embed="rId2">
            <a:alphaModFix/>
          </a:blip>
          <a:srcRect/>
          <a:stretch/>
        </p:blipFill>
        <p:spPr>
          <a:xfrm>
            <a:off x="7086605" y="378562"/>
            <a:ext cx="1600200" cy="481878"/>
          </a:xfrm>
          <a:prstGeom prst="rect">
            <a:avLst/>
          </a:prstGeom>
          <a:noFill/>
          <a:ln>
            <a:noFill/>
          </a:ln>
        </p:spPr>
      </p:pic>
      <p:sp>
        <p:nvSpPr>
          <p:cNvPr id="112" name="Google Shape;112;p18"/>
          <p:cNvSpPr txBox="1">
            <a:spLocks noGrp="1"/>
          </p:cNvSpPr>
          <p:nvPr>
            <p:ph type="title"/>
          </p:nvPr>
        </p:nvSpPr>
        <p:spPr>
          <a:xfrm>
            <a:off x="457200" y="271150"/>
            <a:ext cx="8229600" cy="4704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006648"/>
              </a:buClr>
              <a:buSzPts val="3000"/>
              <a:buFont typeface="Roboto Condensed"/>
              <a:buNone/>
              <a:defRPr>
                <a:solidFill>
                  <a:srgbClr val="006648"/>
                </a:solidFill>
                <a:latin typeface="Roboto Condensed"/>
                <a:ea typeface="Roboto Condensed"/>
                <a:cs typeface="Roboto Condensed"/>
                <a:sym typeface="Roboto Condensed"/>
              </a:defRPr>
            </a:lvl1pPr>
            <a:lvl2pPr lvl="1"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2pPr>
            <a:lvl3pPr lvl="2"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3pPr>
            <a:lvl4pPr lvl="3"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4pPr>
            <a:lvl5pPr lvl="4"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5pPr>
            <a:lvl6pPr lvl="5"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6pPr>
            <a:lvl7pPr lvl="6"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7pPr>
            <a:lvl8pPr lvl="7"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8pPr>
            <a:lvl9pPr lvl="8"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Roboto Condensed"/>
              <a:buNone/>
              <a:defRPr sz="3000" b="0" i="0" u="none" strike="noStrike" cap="none">
                <a:solidFill>
                  <a:schemeClr val="dk1"/>
                </a:solidFill>
                <a:latin typeface="Roboto Condensed"/>
                <a:ea typeface="Roboto Condensed"/>
                <a:cs typeface="Roboto Condensed"/>
                <a:sym typeface="Roboto Condense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536626"/>
            <a:ext cx="8520600" cy="42015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000000"/>
              </a:buClr>
              <a:buSzPts val="1800"/>
              <a:buFont typeface="Roboto Condensed"/>
              <a:buChar char="●"/>
              <a:defRPr sz="1800" b="0" i="0" u="none" strike="noStrike" cap="none">
                <a:solidFill>
                  <a:srgbClr val="000000"/>
                </a:solidFill>
                <a:latin typeface="Roboto Condensed"/>
                <a:ea typeface="Roboto Condensed"/>
                <a:cs typeface="Roboto Condensed"/>
                <a:sym typeface="Roboto Condensed"/>
              </a:defRPr>
            </a:lvl1pPr>
            <a:lvl2pPr marL="914400" marR="0" lvl="1" indent="-342900" algn="l" rtl="0">
              <a:lnSpc>
                <a:spcPct val="115000"/>
              </a:lnSpc>
              <a:spcBef>
                <a:spcPts val="1600"/>
              </a:spcBef>
              <a:spcAft>
                <a:spcPts val="0"/>
              </a:spcAft>
              <a:buClr>
                <a:srgbClr val="000000"/>
              </a:buClr>
              <a:buSzPts val="1800"/>
              <a:buFont typeface="Roboto Condensed"/>
              <a:buChar char="○"/>
              <a:defRPr sz="1800" b="0" i="0" u="none" strike="noStrike" cap="none">
                <a:solidFill>
                  <a:srgbClr val="000000"/>
                </a:solidFill>
                <a:latin typeface="Roboto Condensed"/>
                <a:ea typeface="Roboto Condensed"/>
                <a:cs typeface="Roboto Condensed"/>
                <a:sym typeface="Roboto Condensed"/>
              </a:defRPr>
            </a:lvl2pPr>
            <a:lvl3pPr marL="1371600" marR="0" lvl="2" indent="-342900" algn="l" rtl="0">
              <a:lnSpc>
                <a:spcPct val="115000"/>
              </a:lnSpc>
              <a:spcBef>
                <a:spcPts val="1600"/>
              </a:spcBef>
              <a:spcAft>
                <a:spcPts val="0"/>
              </a:spcAft>
              <a:buClr>
                <a:srgbClr val="000000"/>
              </a:buClr>
              <a:buSzPts val="1800"/>
              <a:buFont typeface="Roboto Condensed"/>
              <a:buChar char="■"/>
              <a:defRPr sz="1800" b="0" i="0" u="none" strike="noStrike" cap="none">
                <a:solidFill>
                  <a:srgbClr val="000000"/>
                </a:solidFill>
                <a:latin typeface="Roboto Condensed"/>
                <a:ea typeface="Roboto Condensed"/>
                <a:cs typeface="Roboto Condensed"/>
                <a:sym typeface="Roboto Condensed"/>
              </a:defRPr>
            </a:lvl3pPr>
            <a:lvl4pPr marL="1828800" marR="0" lvl="3" indent="-342900" algn="l" rtl="0">
              <a:lnSpc>
                <a:spcPct val="115000"/>
              </a:lnSpc>
              <a:spcBef>
                <a:spcPts val="1600"/>
              </a:spcBef>
              <a:spcAft>
                <a:spcPts val="0"/>
              </a:spcAft>
              <a:buClr>
                <a:srgbClr val="000000"/>
              </a:buClr>
              <a:buSzPts val="1800"/>
              <a:buFont typeface="Roboto Condensed"/>
              <a:buChar char="●"/>
              <a:defRPr sz="1800" b="0" i="0" u="none" strike="noStrike" cap="none">
                <a:solidFill>
                  <a:srgbClr val="000000"/>
                </a:solidFill>
                <a:latin typeface="Roboto Condensed"/>
                <a:ea typeface="Roboto Condensed"/>
                <a:cs typeface="Roboto Condensed"/>
                <a:sym typeface="Roboto Condensed"/>
              </a:defRPr>
            </a:lvl4pPr>
            <a:lvl5pPr marL="2286000" marR="0" lvl="4" indent="-342900" algn="l" rtl="0">
              <a:lnSpc>
                <a:spcPct val="115000"/>
              </a:lnSpc>
              <a:spcBef>
                <a:spcPts val="1600"/>
              </a:spcBef>
              <a:spcAft>
                <a:spcPts val="0"/>
              </a:spcAft>
              <a:buClr>
                <a:srgbClr val="000000"/>
              </a:buClr>
              <a:buSzPts val="1800"/>
              <a:buFont typeface="Roboto Condensed"/>
              <a:buChar char="○"/>
              <a:defRPr sz="1800" b="0" i="0" u="none" strike="noStrike" cap="none">
                <a:solidFill>
                  <a:srgbClr val="000000"/>
                </a:solidFill>
                <a:latin typeface="Roboto Condensed"/>
                <a:ea typeface="Roboto Condensed"/>
                <a:cs typeface="Roboto Condensed"/>
                <a:sym typeface="Roboto Condensed"/>
              </a:defRPr>
            </a:lvl5pPr>
            <a:lvl6pPr marL="2743200" marR="0" lvl="5" indent="-342900" algn="l" rtl="0">
              <a:lnSpc>
                <a:spcPct val="115000"/>
              </a:lnSpc>
              <a:spcBef>
                <a:spcPts val="1600"/>
              </a:spcBef>
              <a:spcAft>
                <a:spcPts val="0"/>
              </a:spcAft>
              <a:buClr>
                <a:srgbClr val="000000"/>
              </a:buClr>
              <a:buSzPts val="1800"/>
              <a:buFont typeface="Roboto Condensed"/>
              <a:buChar char="■"/>
              <a:defRPr sz="1800" b="0" i="0" u="none" strike="noStrike" cap="none">
                <a:solidFill>
                  <a:srgbClr val="000000"/>
                </a:solidFill>
                <a:latin typeface="Roboto Condensed"/>
                <a:ea typeface="Roboto Condensed"/>
                <a:cs typeface="Roboto Condensed"/>
                <a:sym typeface="Roboto Condensed"/>
              </a:defRPr>
            </a:lvl6pPr>
            <a:lvl7pPr marL="3200400" marR="0" lvl="6" indent="-342900" algn="l" rtl="0">
              <a:lnSpc>
                <a:spcPct val="115000"/>
              </a:lnSpc>
              <a:spcBef>
                <a:spcPts val="1600"/>
              </a:spcBef>
              <a:spcAft>
                <a:spcPts val="0"/>
              </a:spcAft>
              <a:buClr>
                <a:srgbClr val="000000"/>
              </a:buClr>
              <a:buSzPts val="1800"/>
              <a:buFont typeface="Roboto Condensed"/>
              <a:buChar char="●"/>
              <a:defRPr sz="1800" b="0" i="0" u="none" strike="noStrike" cap="none">
                <a:solidFill>
                  <a:srgbClr val="000000"/>
                </a:solidFill>
                <a:latin typeface="Roboto Condensed"/>
                <a:ea typeface="Roboto Condensed"/>
                <a:cs typeface="Roboto Condensed"/>
                <a:sym typeface="Roboto Condensed"/>
              </a:defRPr>
            </a:lvl7pPr>
            <a:lvl8pPr marL="3657600" marR="0" lvl="7" indent="-342900" algn="l" rtl="0">
              <a:lnSpc>
                <a:spcPct val="115000"/>
              </a:lnSpc>
              <a:spcBef>
                <a:spcPts val="1600"/>
              </a:spcBef>
              <a:spcAft>
                <a:spcPts val="0"/>
              </a:spcAft>
              <a:buClr>
                <a:srgbClr val="000000"/>
              </a:buClr>
              <a:buSzPts val="1800"/>
              <a:buFont typeface="Roboto Condensed"/>
              <a:buChar char="○"/>
              <a:defRPr sz="1800" b="0" i="0" u="none" strike="noStrike" cap="none">
                <a:solidFill>
                  <a:srgbClr val="000000"/>
                </a:solidFill>
                <a:latin typeface="Roboto Condensed"/>
                <a:ea typeface="Roboto Condensed"/>
                <a:cs typeface="Roboto Condensed"/>
                <a:sym typeface="Roboto Condensed"/>
              </a:defRPr>
            </a:lvl8pPr>
            <a:lvl9pPr marL="4114800" marR="0" lvl="8" indent="-342900" algn="l" rtl="0">
              <a:lnSpc>
                <a:spcPct val="115000"/>
              </a:lnSpc>
              <a:spcBef>
                <a:spcPts val="1600"/>
              </a:spcBef>
              <a:spcAft>
                <a:spcPts val="1600"/>
              </a:spcAft>
              <a:buClr>
                <a:srgbClr val="000000"/>
              </a:buClr>
              <a:buSzPts val="1800"/>
              <a:buFont typeface="Roboto Condensed"/>
              <a:buChar char="■"/>
              <a:defRPr sz="1800" b="0" i="0" u="none" strike="noStrike" cap="none">
                <a:solidFill>
                  <a:srgbClr val="000000"/>
                </a:solidFill>
                <a:latin typeface="Roboto Condensed"/>
                <a:ea typeface="Roboto Condensed"/>
                <a:cs typeface="Roboto Condensed"/>
                <a:sym typeface="Roboto Condensed"/>
              </a:defRPr>
            </a:lvl9pPr>
          </a:lstStyle>
          <a:p>
            <a:endParaRPr/>
          </a:p>
        </p:txBody>
      </p:sp>
      <p:sp>
        <p:nvSpPr>
          <p:cNvPr id="8" name="Google Shape;8;p1"/>
          <p:cNvSpPr txBox="1">
            <a:spLocks noGrp="1"/>
          </p:cNvSpPr>
          <p:nvPr>
            <p:ph type="sldNum" idx="12"/>
          </p:nvPr>
        </p:nvSpPr>
        <p:spPr>
          <a:xfrm>
            <a:off x="8388300" y="6260400"/>
            <a:ext cx="298500" cy="1404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Roboto Medium"/>
                <a:ea typeface="Roboto Medium"/>
                <a:cs typeface="Roboto Medium"/>
                <a:sym typeface="Roboto Medium"/>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Roboto Medium"/>
                <a:ea typeface="Roboto Medium"/>
                <a:cs typeface="Roboto Medium"/>
                <a:sym typeface="Roboto Medium"/>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Roboto Medium"/>
                <a:ea typeface="Roboto Medium"/>
                <a:cs typeface="Roboto Medium"/>
                <a:sym typeface="Roboto Medium"/>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Roboto Medium"/>
                <a:ea typeface="Roboto Medium"/>
                <a:cs typeface="Roboto Medium"/>
                <a:sym typeface="Roboto Medium"/>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Roboto Medium"/>
                <a:ea typeface="Roboto Medium"/>
                <a:cs typeface="Roboto Medium"/>
                <a:sym typeface="Roboto Medium"/>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Roboto Medium"/>
                <a:ea typeface="Roboto Medium"/>
                <a:cs typeface="Roboto Medium"/>
                <a:sym typeface="Roboto Medium"/>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Roboto Medium"/>
                <a:ea typeface="Roboto Medium"/>
                <a:cs typeface="Roboto Medium"/>
                <a:sym typeface="Roboto Medium"/>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Roboto Medium"/>
                <a:ea typeface="Roboto Medium"/>
                <a:cs typeface="Roboto Medium"/>
                <a:sym typeface="Roboto Medium"/>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Roboto Medium"/>
                <a:ea typeface="Roboto Medium"/>
                <a:cs typeface="Roboto Medium"/>
                <a:sym typeface="Roboto Medium"/>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6" r:id="rId2"/>
    <p:sldLayoutId id="2147483659" r:id="rId3"/>
    <p:sldLayoutId id="2147483660" r:id="rId4"/>
    <p:sldLayoutId id="2147483661" r:id="rId5"/>
    <p:sldLayoutId id="2147483662" r:id="rId6"/>
    <p:sldLayoutId id="2147483663" r:id="rId7"/>
    <p:sldLayoutId id="2147483664" r:id="rId8"/>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
          <p15:clr>
            <a:srgbClr val="EA4335"/>
          </p15:clr>
        </p15:guide>
        <p15:guide id="2" orient="horz" pos="288">
          <p15:clr>
            <a:srgbClr val="EA4335"/>
          </p15:clr>
        </p15:guide>
        <p15:guide id="3" orient="horz" pos="4032">
          <p15:clr>
            <a:srgbClr val="EA4335"/>
          </p15:clr>
        </p15:guide>
        <p15:guide id="4" pos="5472">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www.fbctx.gov/treasurer" TargetMode="External"/><Relationship Id="rId4" Type="http://schemas.openxmlformats.org/officeDocument/2006/relationships/hyperlink" Target="mailto:treasurersoffice@fbctx.gov"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adencebank.zoom.us/rec/share/G_HaiUX0oCtMYgrzxXud8751rzqHId10m0l_YlSssRZxU40v-NpWrD6_QQPNlJP4.yrYOLa2V5oWn8Ltb"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cadencebank.zoom.us/rec/share/lMpghFLvThobs8jPjYR-Gc-b0Ah_n8MeXcp7FjXWiJuLovNoFfl1cIBd6Vz7Uz9M.RhIaxdxdl9cx0BHr"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marykatherine.franklin@cadencebank.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mailto:melissa.silva@cadencebank.com" TargetMode="External"/><Relationship Id="rId5" Type="http://schemas.openxmlformats.org/officeDocument/2006/relationships/hyperlink" Target="mailto:katrina.Michalk@cadencebank.com" TargetMode="External"/><Relationship Id="rId4" Type="http://schemas.openxmlformats.org/officeDocument/2006/relationships/hyperlink" Target="mailto:sudha.menon@cadencebank.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2"/>
          <p:cNvSpPr txBox="1">
            <a:spLocks noGrp="1"/>
          </p:cNvSpPr>
          <p:nvPr>
            <p:ph type="ctrTitle"/>
          </p:nvPr>
        </p:nvSpPr>
        <p:spPr>
          <a:xfrm>
            <a:off x="1654489" y="2785517"/>
            <a:ext cx="5835021" cy="582115"/>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3300"/>
              <a:buNone/>
            </a:pPr>
            <a:r>
              <a:rPr lang="en-US" dirty="0"/>
              <a:t>Building Wealth</a:t>
            </a:r>
            <a:endParaRPr dirty="0"/>
          </a:p>
        </p:txBody>
      </p:sp>
      <p:sp>
        <p:nvSpPr>
          <p:cNvPr id="204" name="Google Shape;204;p32"/>
          <p:cNvSpPr txBox="1">
            <a:spLocks noGrp="1"/>
          </p:cNvSpPr>
          <p:nvPr>
            <p:ph type="title" idx="2"/>
          </p:nvPr>
        </p:nvSpPr>
        <p:spPr>
          <a:xfrm>
            <a:off x="571500" y="1219200"/>
            <a:ext cx="8001000" cy="1309800"/>
          </a:xfrm>
          <a:prstGeom prst="rect">
            <a:avLst/>
          </a:prstGeom>
          <a:noFill/>
          <a:ln>
            <a:noFill/>
          </a:ln>
        </p:spPr>
        <p:txBody>
          <a:bodyPr spcFirstLastPara="1" wrap="square" lIns="0" tIns="0" rIns="0" bIns="0" anchor="b" anchorCtr="0">
            <a:noAutofit/>
          </a:bodyPr>
          <a:lstStyle/>
          <a:p>
            <a:pPr marL="0" lvl="0" indent="0" algn="ctr" rtl="0">
              <a:lnSpc>
                <a:spcPct val="100000"/>
              </a:lnSpc>
              <a:spcBef>
                <a:spcPts val="0"/>
              </a:spcBef>
              <a:spcAft>
                <a:spcPts val="0"/>
              </a:spcAft>
              <a:buSzPts val="3000"/>
              <a:buNone/>
            </a:pPr>
            <a:r>
              <a:rPr lang="en-US" dirty="0"/>
              <a:t>Fort Bend County</a:t>
            </a:r>
            <a:br>
              <a:rPr lang="en-US" dirty="0"/>
            </a:br>
            <a:r>
              <a:rPr lang="en-US" dirty="0"/>
              <a:t>Lunch &amp; Learn Series</a:t>
            </a:r>
            <a:endParaRPr dirty="0"/>
          </a:p>
        </p:txBody>
      </p:sp>
      <p:sp>
        <p:nvSpPr>
          <p:cNvPr id="205" name="Google Shape;205;p32"/>
          <p:cNvSpPr txBox="1">
            <a:spLocks noGrp="1"/>
          </p:cNvSpPr>
          <p:nvPr>
            <p:ph type="subTitle" idx="1"/>
          </p:nvPr>
        </p:nvSpPr>
        <p:spPr>
          <a:xfrm>
            <a:off x="1654488" y="3457688"/>
            <a:ext cx="5835022" cy="188093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2200"/>
              <a:buNone/>
            </a:pPr>
            <a:r>
              <a:rPr lang="en-US" dirty="0"/>
              <a:t>Presented by:  Mary Katherine Franklin</a:t>
            </a:r>
          </a:p>
          <a:p>
            <a:pPr marL="0" lvl="0" indent="0" algn="ctr" rtl="0">
              <a:lnSpc>
                <a:spcPct val="100000"/>
              </a:lnSpc>
              <a:spcBef>
                <a:spcPts val="0"/>
              </a:spcBef>
              <a:spcAft>
                <a:spcPts val="0"/>
              </a:spcAft>
              <a:buSzPts val="2200"/>
              <a:buNone/>
            </a:pPr>
            <a:r>
              <a:rPr lang="en-US" dirty="0"/>
              <a:t>Private Banking Executive</a:t>
            </a:r>
          </a:p>
          <a:p>
            <a:pPr marL="0" lvl="0" indent="0" algn="ctr" rtl="0">
              <a:lnSpc>
                <a:spcPct val="100000"/>
              </a:lnSpc>
              <a:spcBef>
                <a:spcPts val="0"/>
              </a:spcBef>
              <a:spcAft>
                <a:spcPts val="0"/>
              </a:spcAft>
              <a:buSzPts val="2200"/>
              <a:buNone/>
            </a:pPr>
            <a:r>
              <a:rPr lang="en-US" dirty="0"/>
              <a:t>Cadence Bank</a:t>
            </a:r>
          </a:p>
          <a:p>
            <a:pPr marL="0" lvl="0" indent="0" algn="ctr" rtl="0">
              <a:lnSpc>
                <a:spcPct val="100000"/>
              </a:lnSpc>
              <a:spcBef>
                <a:spcPts val="0"/>
              </a:spcBef>
              <a:spcAft>
                <a:spcPts val="0"/>
              </a:spcAft>
              <a:buSzPts val="2200"/>
              <a:buNone/>
            </a:pPr>
            <a:r>
              <a:rPr lang="en-US" dirty="0"/>
              <a:t>Wednesday, September 28, 2022</a:t>
            </a:r>
          </a:p>
          <a:p>
            <a:pPr marL="0" lvl="0" indent="0" algn="ctr" rtl="0">
              <a:lnSpc>
                <a:spcPct val="100000"/>
              </a:lnSpc>
              <a:spcBef>
                <a:spcPts val="0"/>
              </a:spcBef>
              <a:spcAft>
                <a:spcPts val="0"/>
              </a:spcAft>
              <a:buSzPts val="2200"/>
              <a:buNone/>
            </a:pPr>
            <a:r>
              <a:rPr lang="en-US" dirty="0"/>
              <a:t>12:15 – 12:45</a:t>
            </a:r>
            <a:endParaRPr dirty="0"/>
          </a:p>
        </p:txBody>
      </p:sp>
      <p:pic>
        <p:nvPicPr>
          <p:cNvPr id="3" name="Picture 2">
            <a:extLst>
              <a:ext uri="{FF2B5EF4-FFF2-40B4-BE49-F238E27FC236}">
                <a16:creationId xmlns:a16="http://schemas.microsoft.com/office/drawing/2014/main" id="{5397B854-920B-97D0-C27A-B5FA93D7F49E}"/>
              </a:ext>
            </a:extLst>
          </p:cNvPr>
          <p:cNvPicPr>
            <a:picLocks noChangeAspect="1"/>
          </p:cNvPicPr>
          <p:nvPr/>
        </p:nvPicPr>
        <p:blipFill>
          <a:blip r:embed="rId3"/>
          <a:stretch>
            <a:fillRect/>
          </a:stretch>
        </p:blipFill>
        <p:spPr>
          <a:xfrm>
            <a:off x="404562" y="290512"/>
            <a:ext cx="1885950" cy="18573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F29EE-30A4-4693-70A9-C37DA144B711}"/>
              </a:ext>
            </a:extLst>
          </p:cNvPr>
          <p:cNvSpPr>
            <a:spLocks noGrp="1"/>
          </p:cNvSpPr>
          <p:nvPr>
            <p:ph type="title"/>
          </p:nvPr>
        </p:nvSpPr>
        <p:spPr/>
        <p:txBody>
          <a:bodyPr/>
          <a:lstStyle/>
          <a:p>
            <a:r>
              <a:rPr lang="en-US" dirty="0"/>
              <a:t>Develop a Budget</a:t>
            </a:r>
          </a:p>
        </p:txBody>
      </p:sp>
      <p:sp>
        <p:nvSpPr>
          <p:cNvPr id="3" name="Slide Number Placeholder 2">
            <a:extLst>
              <a:ext uri="{FF2B5EF4-FFF2-40B4-BE49-F238E27FC236}">
                <a16:creationId xmlns:a16="http://schemas.microsoft.com/office/drawing/2014/main" id="{046C50FE-F8F3-5FFD-0AE9-88B3C60D961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5" name="TextBox 4">
            <a:extLst>
              <a:ext uri="{FF2B5EF4-FFF2-40B4-BE49-F238E27FC236}">
                <a16:creationId xmlns:a16="http://schemas.microsoft.com/office/drawing/2014/main" id="{B8F83612-C779-7F65-E746-6ABA9D607A6F}"/>
              </a:ext>
            </a:extLst>
          </p:cNvPr>
          <p:cNvSpPr txBox="1"/>
          <p:nvPr/>
        </p:nvSpPr>
        <p:spPr>
          <a:xfrm>
            <a:off x="457200" y="1388125"/>
            <a:ext cx="8135957" cy="2585323"/>
          </a:xfrm>
          <a:prstGeom prst="rect">
            <a:avLst/>
          </a:prstGeom>
          <a:noFill/>
        </p:spPr>
        <p:txBody>
          <a:bodyPr wrap="square">
            <a:spAutoFit/>
          </a:bodyPr>
          <a:lstStyle/>
          <a:p>
            <a:r>
              <a:rPr lang="en-US" sz="1800" dirty="0">
                <a:latin typeface="Roboto Condensed" panose="02000000000000000000" pitchFamily="2" charset="0"/>
                <a:ea typeface="Roboto Condensed" panose="02000000000000000000" pitchFamily="2" charset="0"/>
              </a:rPr>
              <a:t>A budget allows you to:</a:t>
            </a:r>
          </a:p>
          <a:p>
            <a:r>
              <a:rPr lang="en-US" sz="1800" dirty="0">
                <a:latin typeface="Roboto Condensed" panose="02000000000000000000" pitchFamily="2" charset="0"/>
                <a:ea typeface="Roboto Condensed" panose="02000000000000000000" pitchFamily="2" charset="0"/>
              </a:rPr>
              <a:t>•  Understand where your money goes.</a:t>
            </a:r>
          </a:p>
          <a:p>
            <a:r>
              <a:rPr lang="en-US" sz="1800" dirty="0">
                <a:latin typeface="Roboto Condensed" panose="02000000000000000000" pitchFamily="2" charset="0"/>
                <a:ea typeface="Roboto Condensed" panose="02000000000000000000" pitchFamily="2" charset="0"/>
              </a:rPr>
              <a:t>•  Avoid overspending.</a:t>
            </a:r>
          </a:p>
          <a:p>
            <a:r>
              <a:rPr lang="en-US" sz="1800" dirty="0">
                <a:latin typeface="Roboto Condensed" panose="02000000000000000000" pitchFamily="2" charset="0"/>
                <a:ea typeface="Roboto Condensed" panose="02000000000000000000" pitchFamily="2" charset="0"/>
              </a:rPr>
              <a:t>•  Find money for saving and investing to build your wealth.</a:t>
            </a:r>
          </a:p>
          <a:p>
            <a:endParaRPr lang="en-US" sz="1800" dirty="0">
              <a:latin typeface="Roboto Condensed" panose="02000000000000000000" pitchFamily="2" charset="0"/>
              <a:ea typeface="Roboto Condensed" panose="02000000000000000000" pitchFamily="2" charset="0"/>
            </a:endParaRPr>
          </a:p>
          <a:p>
            <a:r>
              <a:rPr lang="en-US" sz="1800" dirty="0">
                <a:latin typeface="Roboto Condensed" panose="02000000000000000000" pitchFamily="2" charset="0"/>
                <a:ea typeface="Roboto Condensed" panose="02000000000000000000" pitchFamily="2" charset="0"/>
              </a:rPr>
              <a:t>To develop a budget, you need to:</a:t>
            </a:r>
          </a:p>
          <a:p>
            <a:r>
              <a:rPr lang="en-US" sz="1800" dirty="0">
                <a:latin typeface="Roboto Condensed" panose="02000000000000000000" pitchFamily="2" charset="0"/>
                <a:ea typeface="Roboto Condensed" panose="02000000000000000000" pitchFamily="2" charset="0"/>
              </a:rPr>
              <a:t>•  Calculate your monthly income.</a:t>
            </a:r>
          </a:p>
          <a:p>
            <a:r>
              <a:rPr lang="en-US" sz="1800" dirty="0">
                <a:latin typeface="Roboto Condensed" panose="02000000000000000000" pitchFamily="2" charset="0"/>
                <a:ea typeface="Roboto Condensed" panose="02000000000000000000" pitchFamily="2" charset="0"/>
              </a:rPr>
              <a:t>•  Track your daily expenses.</a:t>
            </a:r>
          </a:p>
          <a:p>
            <a:r>
              <a:rPr lang="en-US" sz="1800" dirty="0">
                <a:latin typeface="Roboto Condensed" panose="02000000000000000000" pitchFamily="2" charset="0"/>
                <a:ea typeface="Roboto Condensed" panose="02000000000000000000" pitchFamily="2" charset="0"/>
              </a:rPr>
              <a:t>•  Determine how much you spend on monthly bills.</a:t>
            </a:r>
          </a:p>
        </p:txBody>
      </p:sp>
      <p:pic>
        <p:nvPicPr>
          <p:cNvPr id="6" name="Picture 5">
            <a:extLst>
              <a:ext uri="{FF2B5EF4-FFF2-40B4-BE49-F238E27FC236}">
                <a16:creationId xmlns:a16="http://schemas.microsoft.com/office/drawing/2014/main" id="{C12A8550-CC62-1E48-A96D-F73CE34B4D42}"/>
              </a:ext>
            </a:extLst>
          </p:cNvPr>
          <p:cNvPicPr>
            <a:picLocks noChangeAspect="1"/>
          </p:cNvPicPr>
          <p:nvPr/>
        </p:nvPicPr>
        <p:blipFill>
          <a:blip r:embed="rId2"/>
          <a:stretch>
            <a:fillRect/>
          </a:stretch>
        </p:blipFill>
        <p:spPr>
          <a:xfrm>
            <a:off x="5645928" y="3509963"/>
            <a:ext cx="3297181" cy="2355129"/>
          </a:xfrm>
          <a:prstGeom prst="rect">
            <a:avLst/>
          </a:prstGeom>
        </p:spPr>
      </p:pic>
    </p:spTree>
    <p:extLst>
      <p:ext uri="{BB962C8B-B14F-4D97-AF65-F5344CB8AC3E}">
        <p14:creationId xmlns:p14="http://schemas.microsoft.com/office/powerpoint/2010/main" val="3974981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0038D-C60E-E567-243D-DCD51A230E75}"/>
              </a:ext>
            </a:extLst>
          </p:cNvPr>
          <p:cNvSpPr>
            <a:spLocks noGrp="1"/>
          </p:cNvSpPr>
          <p:nvPr>
            <p:ph type="title"/>
          </p:nvPr>
        </p:nvSpPr>
        <p:spPr/>
        <p:txBody>
          <a:bodyPr/>
          <a:lstStyle/>
          <a:p>
            <a:r>
              <a:rPr lang="en-US" dirty="0"/>
              <a:t>Track your daily spending</a:t>
            </a:r>
          </a:p>
        </p:txBody>
      </p:sp>
      <p:sp>
        <p:nvSpPr>
          <p:cNvPr id="3" name="Slide Number Placeholder 2">
            <a:extLst>
              <a:ext uri="{FF2B5EF4-FFF2-40B4-BE49-F238E27FC236}">
                <a16:creationId xmlns:a16="http://schemas.microsoft.com/office/drawing/2014/main" id="{B0DEB983-2FEA-1372-F0F6-953D5896CA2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pic>
        <p:nvPicPr>
          <p:cNvPr id="7" name="Picture 6">
            <a:extLst>
              <a:ext uri="{FF2B5EF4-FFF2-40B4-BE49-F238E27FC236}">
                <a16:creationId xmlns:a16="http://schemas.microsoft.com/office/drawing/2014/main" id="{B5BD52E1-F5B6-95EB-413E-6B94A3964272}"/>
              </a:ext>
            </a:extLst>
          </p:cNvPr>
          <p:cNvPicPr>
            <a:picLocks noChangeAspect="1"/>
          </p:cNvPicPr>
          <p:nvPr/>
        </p:nvPicPr>
        <p:blipFill>
          <a:blip r:embed="rId2"/>
          <a:stretch>
            <a:fillRect/>
          </a:stretch>
        </p:blipFill>
        <p:spPr>
          <a:xfrm>
            <a:off x="4572000" y="1253743"/>
            <a:ext cx="4454842" cy="4938794"/>
          </a:xfrm>
          <a:prstGeom prst="rect">
            <a:avLst/>
          </a:prstGeom>
        </p:spPr>
      </p:pic>
      <p:pic>
        <p:nvPicPr>
          <p:cNvPr id="9" name="Picture 8">
            <a:extLst>
              <a:ext uri="{FF2B5EF4-FFF2-40B4-BE49-F238E27FC236}">
                <a16:creationId xmlns:a16="http://schemas.microsoft.com/office/drawing/2014/main" id="{A9ADA5B6-AF9D-0850-36DE-7B39A43CE8AC}"/>
              </a:ext>
            </a:extLst>
          </p:cNvPr>
          <p:cNvPicPr>
            <a:picLocks noChangeAspect="1"/>
          </p:cNvPicPr>
          <p:nvPr/>
        </p:nvPicPr>
        <p:blipFill>
          <a:blip r:embed="rId3"/>
          <a:stretch>
            <a:fillRect/>
          </a:stretch>
        </p:blipFill>
        <p:spPr>
          <a:xfrm>
            <a:off x="117158" y="1275330"/>
            <a:ext cx="4496537" cy="5444959"/>
          </a:xfrm>
          <a:prstGeom prst="rect">
            <a:avLst/>
          </a:prstGeom>
        </p:spPr>
      </p:pic>
    </p:spTree>
    <p:extLst>
      <p:ext uri="{BB962C8B-B14F-4D97-AF65-F5344CB8AC3E}">
        <p14:creationId xmlns:p14="http://schemas.microsoft.com/office/powerpoint/2010/main" val="1634314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EF245-B95B-48C4-5CFE-ADB583CE87CE}"/>
              </a:ext>
            </a:extLst>
          </p:cNvPr>
          <p:cNvSpPr>
            <a:spLocks noGrp="1"/>
          </p:cNvSpPr>
          <p:nvPr>
            <p:ph type="title"/>
          </p:nvPr>
        </p:nvSpPr>
        <p:spPr/>
        <p:txBody>
          <a:bodyPr/>
          <a:lstStyle/>
          <a:p>
            <a:r>
              <a:rPr lang="en-US" dirty="0"/>
              <a:t>Gabby’s Budget</a:t>
            </a:r>
          </a:p>
        </p:txBody>
      </p:sp>
      <p:sp>
        <p:nvSpPr>
          <p:cNvPr id="3" name="Slide Number Placeholder 2">
            <a:extLst>
              <a:ext uri="{FF2B5EF4-FFF2-40B4-BE49-F238E27FC236}">
                <a16:creationId xmlns:a16="http://schemas.microsoft.com/office/drawing/2014/main" id="{1938A6AC-DCF6-FF11-4573-2CE58200AA4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pic>
        <p:nvPicPr>
          <p:cNvPr id="5" name="Picture 4">
            <a:extLst>
              <a:ext uri="{FF2B5EF4-FFF2-40B4-BE49-F238E27FC236}">
                <a16:creationId xmlns:a16="http://schemas.microsoft.com/office/drawing/2014/main" id="{A1564863-7B4E-C1CB-CD0E-2062E5951F8A}"/>
              </a:ext>
            </a:extLst>
          </p:cNvPr>
          <p:cNvPicPr>
            <a:picLocks noChangeAspect="1"/>
          </p:cNvPicPr>
          <p:nvPr/>
        </p:nvPicPr>
        <p:blipFill>
          <a:blip r:embed="rId2"/>
          <a:stretch>
            <a:fillRect/>
          </a:stretch>
        </p:blipFill>
        <p:spPr>
          <a:xfrm>
            <a:off x="4765343" y="1262981"/>
            <a:ext cx="3772207" cy="5595019"/>
          </a:xfrm>
          <a:prstGeom prst="rect">
            <a:avLst/>
          </a:prstGeom>
        </p:spPr>
      </p:pic>
      <p:pic>
        <p:nvPicPr>
          <p:cNvPr id="7" name="Picture 6">
            <a:extLst>
              <a:ext uri="{FF2B5EF4-FFF2-40B4-BE49-F238E27FC236}">
                <a16:creationId xmlns:a16="http://schemas.microsoft.com/office/drawing/2014/main" id="{236730A9-C87B-671C-FD50-785902A97331}"/>
              </a:ext>
            </a:extLst>
          </p:cNvPr>
          <p:cNvPicPr>
            <a:picLocks noChangeAspect="1"/>
          </p:cNvPicPr>
          <p:nvPr/>
        </p:nvPicPr>
        <p:blipFill>
          <a:blip r:embed="rId3"/>
          <a:stretch>
            <a:fillRect/>
          </a:stretch>
        </p:blipFill>
        <p:spPr>
          <a:xfrm>
            <a:off x="269632" y="1262981"/>
            <a:ext cx="4427353" cy="3345111"/>
          </a:xfrm>
          <a:prstGeom prst="rect">
            <a:avLst/>
          </a:prstGeom>
        </p:spPr>
      </p:pic>
      <p:pic>
        <p:nvPicPr>
          <p:cNvPr id="9" name="Picture 8">
            <a:extLst>
              <a:ext uri="{FF2B5EF4-FFF2-40B4-BE49-F238E27FC236}">
                <a16:creationId xmlns:a16="http://schemas.microsoft.com/office/drawing/2014/main" id="{C7A120AF-136B-D71E-F922-F7BAFD1E712A}"/>
              </a:ext>
            </a:extLst>
          </p:cNvPr>
          <p:cNvPicPr>
            <a:picLocks noChangeAspect="1"/>
          </p:cNvPicPr>
          <p:nvPr/>
        </p:nvPicPr>
        <p:blipFill>
          <a:blip r:embed="rId4"/>
          <a:stretch>
            <a:fillRect/>
          </a:stretch>
        </p:blipFill>
        <p:spPr>
          <a:xfrm>
            <a:off x="457200" y="4421681"/>
            <a:ext cx="3808740" cy="2346675"/>
          </a:xfrm>
          <a:prstGeom prst="rect">
            <a:avLst/>
          </a:prstGeom>
        </p:spPr>
      </p:pic>
    </p:spTree>
    <p:extLst>
      <p:ext uri="{BB962C8B-B14F-4D97-AF65-F5344CB8AC3E}">
        <p14:creationId xmlns:p14="http://schemas.microsoft.com/office/powerpoint/2010/main" val="3874546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1EAC2-9DFE-2B2E-3C63-DF9FDE0236AA}"/>
              </a:ext>
            </a:extLst>
          </p:cNvPr>
          <p:cNvSpPr>
            <a:spLocks noGrp="1"/>
          </p:cNvSpPr>
          <p:nvPr>
            <p:ph type="title"/>
          </p:nvPr>
        </p:nvSpPr>
        <p:spPr/>
        <p:txBody>
          <a:bodyPr/>
          <a:lstStyle/>
          <a:p>
            <a:r>
              <a:rPr lang="en-US" dirty="0"/>
              <a:t>Save and Invest</a:t>
            </a:r>
          </a:p>
        </p:txBody>
      </p:sp>
      <p:sp>
        <p:nvSpPr>
          <p:cNvPr id="3" name="Slide Number Placeholder 2">
            <a:extLst>
              <a:ext uri="{FF2B5EF4-FFF2-40B4-BE49-F238E27FC236}">
                <a16:creationId xmlns:a16="http://schemas.microsoft.com/office/drawing/2014/main" id="{08165D95-8F18-5F3F-B604-F36194A30C0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
        <p:nvSpPr>
          <p:cNvPr id="5" name="TextBox 4">
            <a:extLst>
              <a:ext uri="{FF2B5EF4-FFF2-40B4-BE49-F238E27FC236}">
                <a16:creationId xmlns:a16="http://schemas.microsoft.com/office/drawing/2014/main" id="{DAA46CB4-4475-9993-779F-1811C771C0F3}"/>
              </a:ext>
            </a:extLst>
          </p:cNvPr>
          <p:cNvSpPr txBox="1"/>
          <p:nvPr/>
        </p:nvSpPr>
        <p:spPr>
          <a:xfrm>
            <a:off x="355294" y="1327241"/>
            <a:ext cx="8433412" cy="4524315"/>
          </a:xfrm>
          <a:prstGeom prst="rect">
            <a:avLst/>
          </a:prstGeom>
          <a:noFill/>
        </p:spPr>
        <p:txBody>
          <a:bodyPr wrap="square">
            <a:spAutoFit/>
          </a:bodyPr>
          <a:lstStyle/>
          <a:p>
            <a:r>
              <a:rPr lang="en-US" sz="1800" dirty="0">
                <a:latin typeface="Roboto Condensed" panose="02000000000000000000" pitchFamily="2" charset="0"/>
                <a:ea typeface="Roboto Condensed" panose="02000000000000000000" pitchFamily="2" charset="0"/>
              </a:rPr>
              <a:t>You have budgeted and identified an amount to save monthly. Where are you going to put your savings? </a:t>
            </a:r>
          </a:p>
          <a:p>
            <a:endParaRPr lang="en-US" sz="1800" dirty="0">
              <a:latin typeface="Roboto Condensed" panose="02000000000000000000" pitchFamily="2" charset="0"/>
              <a:ea typeface="Roboto Condensed" panose="02000000000000000000" pitchFamily="2" charset="0"/>
            </a:endParaRPr>
          </a:p>
          <a:p>
            <a:r>
              <a:rPr lang="en-US" sz="1800" dirty="0">
                <a:latin typeface="Roboto Condensed" panose="02000000000000000000" pitchFamily="2" charset="0"/>
                <a:ea typeface="Roboto Condensed" panose="02000000000000000000" pitchFamily="2" charset="0"/>
              </a:rPr>
              <a:t>By investing, you put the money you save to work making more money and increasing your wealth. An investment is anything you acquire for future income or benefit. Investments increase by generating income (interest or dividends) or by growing (appreciating) in value. Income earned from your investments and any appreciation in the value of your investments increase your wealth.</a:t>
            </a:r>
          </a:p>
          <a:p>
            <a:endParaRPr lang="en-US" sz="1800" dirty="0">
              <a:latin typeface="Roboto Condensed" panose="02000000000000000000" pitchFamily="2" charset="0"/>
              <a:ea typeface="Roboto Condensed" panose="02000000000000000000" pitchFamily="2" charset="0"/>
            </a:endParaRPr>
          </a:p>
          <a:p>
            <a:r>
              <a:rPr lang="en-US" sz="1800" dirty="0">
                <a:latin typeface="Roboto Condensed" panose="02000000000000000000" pitchFamily="2" charset="0"/>
                <a:ea typeface="Roboto Condensed" panose="02000000000000000000" pitchFamily="2" charset="0"/>
              </a:rPr>
              <a:t>Get Guidance</a:t>
            </a:r>
          </a:p>
          <a:p>
            <a:r>
              <a:rPr lang="en-US" sz="1800" dirty="0">
                <a:latin typeface="Roboto Condensed" panose="02000000000000000000" pitchFamily="2" charset="0"/>
                <a:ea typeface="Roboto Condensed" panose="02000000000000000000" pitchFamily="2" charset="0"/>
              </a:rPr>
              <a:t>There is an art to choosing ways to invest your savings. Good investments will make money; bad investments will cost money. Do your homework. Gather as much information as you can. Seek advice from licensed or registered advisers. States require licensing or registration for brokers, investment advisers and insurance salespeople, so check with your state securities regulator before trusting any investment adviser.</a:t>
            </a:r>
          </a:p>
          <a:p>
            <a:endParaRPr lang="en-US" sz="1800" dirty="0">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2947563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A045C-23F6-38B0-3D6D-34C38A4D8B02}"/>
              </a:ext>
            </a:extLst>
          </p:cNvPr>
          <p:cNvSpPr>
            <a:spLocks noGrp="1"/>
          </p:cNvSpPr>
          <p:nvPr>
            <p:ph type="title"/>
          </p:nvPr>
        </p:nvSpPr>
        <p:spPr/>
        <p:txBody>
          <a:bodyPr/>
          <a:lstStyle/>
          <a:p>
            <a:r>
              <a:rPr lang="en-US" dirty="0"/>
              <a:t>Compound Interest</a:t>
            </a:r>
          </a:p>
        </p:txBody>
      </p:sp>
      <p:sp>
        <p:nvSpPr>
          <p:cNvPr id="3" name="Slide Number Placeholder 2">
            <a:extLst>
              <a:ext uri="{FF2B5EF4-FFF2-40B4-BE49-F238E27FC236}">
                <a16:creationId xmlns:a16="http://schemas.microsoft.com/office/drawing/2014/main" id="{DEB8E533-2E4F-BC74-E81D-B7C583BEE11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pic>
        <p:nvPicPr>
          <p:cNvPr id="5" name="Picture 4">
            <a:extLst>
              <a:ext uri="{FF2B5EF4-FFF2-40B4-BE49-F238E27FC236}">
                <a16:creationId xmlns:a16="http://schemas.microsoft.com/office/drawing/2014/main" id="{06D54B3F-B11A-0381-CAD0-522C84A7ED15}"/>
              </a:ext>
            </a:extLst>
          </p:cNvPr>
          <p:cNvPicPr>
            <a:picLocks noChangeAspect="1"/>
          </p:cNvPicPr>
          <p:nvPr/>
        </p:nvPicPr>
        <p:blipFill>
          <a:blip r:embed="rId2"/>
          <a:stretch>
            <a:fillRect/>
          </a:stretch>
        </p:blipFill>
        <p:spPr>
          <a:xfrm>
            <a:off x="157391" y="1223676"/>
            <a:ext cx="4645963" cy="5539776"/>
          </a:xfrm>
          <a:prstGeom prst="rect">
            <a:avLst/>
          </a:prstGeom>
        </p:spPr>
      </p:pic>
      <p:pic>
        <p:nvPicPr>
          <p:cNvPr id="7" name="Picture 6">
            <a:extLst>
              <a:ext uri="{FF2B5EF4-FFF2-40B4-BE49-F238E27FC236}">
                <a16:creationId xmlns:a16="http://schemas.microsoft.com/office/drawing/2014/main" id="{22E83102-A597-DA11-E852-8DB0E526F5AE}"/>
              </a:ext>
            </a:extLst>
          </p:cNvPr>
          <p:cNvPicPr>
            <a:picLocks noChangeAspect="1"/>
          </p:cNvPicPr>
          <p:nvPr/>
        </p:nvPicPr>
        <p:blipFill>
          <a:blip r:embed="rId3"/>
          <a:stretch>
            <a:fillRect/>
          </a:stretch>
        </p:blipFill>
        <p:spPr>
          <a:xfrm>
            <a:off x="4868037" y="1280264"/>
            <a:ext cx="3950429" cy="4958101"/>
          </a:xfrm>
          <a:prstGeom prst="rect">
            <a:avLst/>
          </a:prstGeom>
        </p:spPr>
      </p:pic>
    </p:spTree>
    <p:extLst>
      <p:ext uri="{BB962C8B-B14F-4D97-AF65-F5344CB8AC3E}">
        <p14:creationId xmlns:p14="http://schemas.microsoft.com/office/powerpoint/2010/main" val="4128661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A4E58-B865-4F20-CD77-F4B1BB9D641E}"/>
              </a:ext>
            </a:extLst>
          </p:cNvPr>
          <p:cNvSpPr>
            <a:spLocks noGrp="1"/>
          </p:cNvSpPr>
          <p:nvPr>
            <p:ph type="title"/>
          </p:nvPr>
        </p:nvSpPr>
        <p:spPr/>
        <p:txBody>
          <a:bodyPr/>
          <a:lstStyle/>
          <a:p>
            <a:r>
              <a:rPr lang="en-US" dirty="0"/>
              <a:t>Understand Risk &amp; Return</a:t>
            </a:r>
          </a:p>
        </p:txBody>
      </p:sp>
      <p:sp>
        <p:nvSpPr>
          <p:cNvPr id="3" name="Slide Number Placeholder 2">
            <a:extLst>
              <a:ext uri="{FF2B5EF4-FFF2-40B4-BE49-F238E27FC236}">
                <a16:creationId xmlns:a16="http://schemas.microsoft.com/office/drawing/2014/main" id="{285D3968-0CDE-CB4C-1BBD-0F12D34C82B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
        <p:nvSpPr>
          <p:cNvPr id="5" name="TextBox 4">
            <a:extLst>
              <a:ext uri="{FF2B5EF4-FFF2-40B4-BE49-F238E27FC236}">
                <a16:creationId xmlns:a16="http://schemas.microsoft.com/office/drawing/2014/main" id="{42C63DE3-E920-184E-2770-4873177D4696}"/>
              </a:ext>
            </a:extLst>
          </p:cNvPr>
          <p:cNvSpPr txBox="1"/>
          <p:nvPr/>
        </p:nvSpPr>
        <p:spPr>
          <a:xfrm>
            <a:off x="457200" y="1360292"/>
            <a:ext cx="8124940" cy="3970318"/>
          </a:xfrm>
          <a:prstGeom prst="rect">
            <a:avLst/>
          </a:prstGeom>
          <a:noFill/>
        </p:spPr>
        <p:txBody>
          <a:bodyPr wrap="square">
            <a:spAutoFit/>
          </a:bodyPr>
          <a:lstStyle/>
          <a:p>
            <a:r>
              <a:rPr lang="en-US" sz="1800" dirty="0">
                <a:latin typeface="Roboto Condensed" panose="02000000000000000000" pitchFamily="2" charset="0"/>
                <a:ea typeface="Roboto Condensed" panose="02000000000000000000" pitchFamily="2" charset="0"/>
              </a:rPr>
              <a:t>When you are saving and investing, the amount of expected return is based on the amount of risk you take with your money. Generally, the higher the expected return, the higher the risk of losing money. For less risk, an investor will expect a smaller return.</a:t>
            </a:r>
          </a:p>
          <a:p>
            <a:endParaRPr lang="en-US" sz="1800" dirty="0">
              <a:latin typeface="Roboto Condensed" panose="02000000000000000000" pitchFamily="2" charset="0"/>
              <a:ea typeface="Roboto Condensed" panose="02000000000000000000" pitchFamily="2" charset="0"/>
            </a:endParaRPr>
          </a:p>
          <a:p>
            <a:r>
              <a:rPr lang="en-US" sz="1800" dirty="0">
                <a:latin typeface="Roboto Condensed" panose="02000000000000000000" pitchFamily="2" charset="0"/>
                <a:ea typeface="Roboto Condensed" panose="02000000000000000000" pitchFamily="2" charset="0"/>
              </a:rPr>
              <a:t>For example, a savings account at a financial institution is fully insured by the Federal Deposit Insurance Corp. up to $250,000. The return—or interest paid on your savings—will generally be less than the expected return on other types of investments.</a:t>
            </a:r>
          </a:p>
          <a:p>
            <a:endParaRPr lang="en-US" sz="1800" dirty="0">
              <a:latin typeface="Roboto Condensed" panose="02000000000000000000" pitchFamily="2" charset="0"/>
              <a:ea typeface="Roboto Condensed" panose="02000000000000000000" pitchFamily="2" charset="0"/>
            </a:endParaRPr>
          </a:p>
          <a:p>
            <a:r>
              <a:rPr lang="en-US" sz="1800" dirty="0">
                <a:latin typeface="Roboto Condensed" panose="02000000000000000000" pitchFamily="2" charset="0"/>
                <a:ea typeface="Roboto Condensed" panose="02000000000000000000" pitchFamily="2" charset="0"/>
              </a:rPr>
              <a:t>On the other hand, an investment in a stock is not insured. The money you invest may be lost or the value reduced if the investment doesn’t perform as expected.</a:t>
            </a:r>
          </a:p>
          <a:p>
            <a:endParaRPr lang="en-US" sz="1800" dirty="0">
              <a:latin typeface="Roboto Condensed" panose="02000000000000000000" pitchFamily="2" charset="0"/>
              <a:ea typeface="Roboto Condensed" panose="02000000000000000000" pitchFamily="2" charset="0"/>
            </a:endParaRPr>
          </a:p>
          <a:p>
            <a:r>
              <a:rPr lang="en-US" sz="1800" dirty="0">
                <a:latin typeface="Roboto Condensed" panose="02000000000000000000" pitchFamily="2" charset="0"/>
                <a:ea typeface="Roboto Condensed" panose="02000000000000000000" pitchFamily="2" charset="0"/>
              </a:rPr>
              <a:t>After deciding how much risk you are able to take, you can use the investment pyramid to help balance your savings and investments. You should move up the pyramid only after you have built a strong foundation.</a:t>
            </a:r>
          </a:p>
        </p:txBody>
      </p:sp>
      <p:pic>
        <p:nvPicPr>
          <p:cNvPr id="6" name="Picture 5">
            <a:extLst>
              <a:ext uri="{FF2B5EF4-FFF2-40B4-BE49-F238E27FC236}">
                <a16:creationId xmlns:a16="http://schemas.microsoft.com/office/drawing/2014/main" id="{6AAD33D9-3CAA-12BE-D191-6C13EE2A1CAD}"/>
              </a:ext>
            </a:extLst>
          </p:cNvPr>
          <p:cNvPicPr>
            <a:picLocks noChangeAspect="1"/>
          </p:cNvPicPr>
          <p:nvPr/>
        </p:nvPicPr>
        <p:blipFill>
          <a:blip r:embed="rId2"/>
          <a:stretch>
            <a:fillRect/>
          </a:stretch>
        </p:blipFill>
        <p:spPr>
          <a:xfrm>
            <a:off x="4519670" y="5129802"/>
            <a:ext cx="2609850" cy="1504950"/>
          </a:xfrm>
          <a:prstGeom prst="rect">
            <a:avLst/>
          </a:prstGeom>
        </p:spPr>
      </p:pic>
    </p:spTree>
    <p:extLst>
      <p:ext uri="{BB962C8B-B14F-4D97-AF65-F5344CB8AC3E}">
        <p14:creationId xmlns:p14="http://schemas.microsoft.com/office/powerpoint/2010/main" val="262870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AE5BC-40E9-BA44-E9E0-3FD974F4EDC7}"/>
              </a:ext>
            </a:extLst>
          </p:cNvPr>
          <p:cNvSpPr>
            <a:spLocks noGrp="1"/>
          </p:cNvSpPr>
          <p:nvPr>
            <p:ph type="title"/>
          </p:nvPr>
        </p:nvSpPr>
        <p:spPr/>
        <p:txBody>
          <a:bodyPr/>
          <a:lstStyle/>
          <a:p>
            <a:r>
              <a:rPr lang="en-US" dirty="0"/>
              <a:t>Financial Risk Tolerance</a:t>
            </a:r>
          </a:p>
        </p:txBody>
      </p:sp>
      <p:sp>
        <p:nvSpPr>
          <p:cNvPr id="3" name="Slide Number Placeholder 2">
            <a:extLst>
              <a:ext uri="{FF2B5EF4-FFF2-40B4-BE49-F238E27FC236}">
                <a16:creationId xmlns:a16="http://schemas.microsoft.com/office/drawing/2014/main" id="{FB2BF9E1-FBCC-A2AF-71E1-CA0DB7AB38A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pic>
        <p:nvPicPr>
          <p:cNvPr id="7" name="Picture 6">
            <a:extLst>
              <a:ext uri="{FF2B5EF4-FFF2-40B4-BE49-F238E27FC236}">
                <a16:creationId xmlns:a16="http://schemas.microsoft.com/office/drawing/2014/main" id="{E8CB94F3-9AA1-0FE8-54D4-82C6EBC33E40}"/>
              </a:ext>
            </a:extLst>
          </p:cNvPr>
          <p:cNvPicPr>
            <a:picLocks noChangeAspect="1"/>
          </p:cNvPicPr>
          <p:nvPr/>
        </p:nvPicPr>
        <p:blipFill>
          <a:blip r:embed="rId2"/>
          <a:stretch>
            <a:fillRect/>
          </a:stretch>
        </p:blipFill>
        <p:spPr>
          <a:xfrm>
            <a:off x="401784" y="1219633"/>
            <a:ext cx="8179060" cy="5449022"/>
          </a:xfrm>
          <a:prstGeom prst="rect">
            <a:avLst/>
          </a:prstGeom>
        </p:spPr>
      </p:pic>
    </p:spTree>
    <p:extLst>
      <p:ext uri="{BB962C8B-B14F-4D97-AF65-F5344CB8AC3E}">
        <p14:creationId xmlns:p14="http://schemas.microsoft.com/office/powerpoint/2010/main" val="957493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352AC-6DE4-A36D-823A-EF41D2935EEC}"/>
              </a:ext>
            </a:extLst>
          </p:cNvPr>
          <p:cNvSpPr>
            <a:spLocks noGrp="1"/>
          </p:cNvSpPr>
          <p:nvPr>
            <p:ph type="title"/>
          </p:nvPr>
        </p:nvSpPr>
        <p:spPr/>
        <p:txBody>
          <a:bodyPr/>
          <a:lstStyle/>
          <a:p>
            <a:r>
              <a:rPr lang="en-US" dirty="0"/>
              <a:t>Tools for Saving</a:t>
            </a:r>
          </a:p>
        </p:txBody>
      </p:sp>
      <p:sp>
        <p:nvSpPr>
          <p:cNvPr id="3" name="Slide Number Placeholder 2">
            <a:extLst>
              <a:ext uri="{FF2B5EF4-FFF2-40B4-BE49-F238E27FC236}">
                <a16:creationId xmlns:a16="http://schemas.microsoft.com/office/drawing/2014/main" id="{748214EA-C0A4-4803-AEBD-7E2B31069A5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
        <p:nvSpPr>
          <p:cNvPr id="6" name="TextBox 5">
            <a:extLst>
              <a:ext uri="{FF2B5EF4-FFF2-40B4-BE49-F238E27FC236}">
                <a16:creationId xmlns:a16="http://schemas.microsoft.com/office/drawing/2014/main" id="{E02438FD-DE9B-4597-1FF4-3F30394DA962}"/>
              </a:ext>
            </a:extLst>
          </p:cNvPr>
          <p:cNvSpPr txBox="1"/>
          <p:nvPr/>
        </p:nvSpPr>
        <p:spPr>
          <a:xfrm>
            <a:off x="385618" y="1335314"/>
            <a:ext cx="8499764" cy="3139321"/>
          </a:xfrm>
          <a:prstGeom prst="rect">
            <a:avLst/>
          </a:prstGeom>
          <a:noFill/>
        </p:spPr>
        <p:txBody>
          <a:bodyPr wrap="square">
            <a:spAutoFit/>
          </a:bodyPr>
          <a:lstStyle/>
          <a:p>
            <a:r>
              <a:rPr lang="en-US" sz="1800" dirty="0">
                <a:latin typeface="Roboto Condensed" panose="02000000000000000000" pitchFamily="2" charset="0"/>
                <a:ea typeface="Roboto Condensed" panose="02000000000000000000" pitchFamily="2" charset="0"/>
              </a:rPr>
              <a:t>A good first step toward saving is to open a savings account at a bank or credit union. With a savings account, you can:</a:t>
            </a:r>
          </a:p>
          <a:p>
            <a:r>
              <a:rPr lang="en-US" sz="1800" dirty="0">
                <a:latin typeface="Roboto Condensed" panose="02000000000000000000" pitchFamily="2" charset="0"/>
                <a:ea typeface="Roboto Condensed" panose="02000000000000000000" pitchFamily="2" charset="0"/>
              </a:rPr>
              <a:t>• Take advantage of compound interest, with no risk.</a:t>
            </a:r>
          </a:p>
          <a:p>
            <a:r>
              <a:rPr lang="en-US" sz="1800" dirty="0">
                <a:latin typeface="Roboto Condensed" panose="02000000000000000000" pitchFamily="2" charset="0"/>
                <a:ea typeface="Roboto Condensed" panose="02000000000000000000" pitchFamily="2" charset="0"/>
              </a:rPr>
              <a:t>• Keep your money safer than in your pocket or at home.</a:t>
            </a:r>
          </a:p>
          <a:p>
            <a:r>
              <a:rPr lang="en-US" sz="1800" dirty="0">
                <a:latin typeface="Roboto Condensed" panose="02000000000000000000" pitchFamily="2" charset="0"/>
                <a:ea typeface="Roboto Condensed" panose="02000000000000000000" pitchFamily="2" charset="0"/>
              </a:rPr>
              <a:t>• Take advantage of direct deposit of your paycheck.</a:t>
            </a:r>
          </a:p>
          <a:p>
            <a:r>
              <a:rPr lang="en-US" sz="1800" dirty="0">
                <a:latin typeface="Roboto Condensed" panose="02000000000000000000" pitchFamily="2" charset="0"/>
                <a:ea typeface="Roboto Condensed" panose="02000000000000000000" pitchFamily="2" charset="0"/>
              </a:rPr>
              <a:t>• Monitor your balance online.</a:t>
            </a:r>
          </a:p>
          <a:p>
            <a:endParaRPr lang="en-US" sz="1800" dirty="0">
              <a:latin typeface="Roboto Condensed" panose="02000000000000000000" pitchFamily="2" charset="0"/>
              <a:ea typeface="Roboto Condensed" panose="02000000000000000000" pitchFamily="2" charset="0"/>
            </a:endParaRPr>
          </a:p>
          <a:p>
            <a:r>
              <a:rPr lang="en-US" sz="1800" dirty="0">
                <a:latin typeface="Roboto Condensed" panose="02000000000000000000" pitchFamily="2" charset="0"/>
                <a:ea typeface="Roboto Condensed" panose="02000000000000000000" pitchFamily="2" charset="0"/>
              </a:rPr>
              <a:t>Financial institutions offer a variety of savings accounts, each of which pays a different interest rate. The box below describes the different accounts. Find the best one for your situation and compare interest rates and fees. You can choose to use these typical accounts to save for the near future or for years down the road.</a:t>
            </a:r>
          </a:p>
        </p:txBody>
      </p:sp>
      <p:pic>
        <p:nvPicPr>
          <p:cNvPr id="7" name="Picture 6">
            <a:extLst>
              <a:ext uri="{FF2B5EF4-FFF2-40B4-BE49-F238E27FC236}">
                <a16:creationId xmlns:a16="http://schemas.microsoft.com/office/drawing/2014/main" id="{B5331822-B7A2-C651-9A13-61565865FFE3}"/>
              </a:ext>
            </a:extLst>
          </p:cNvPr>
          <p:cNvPicPr>
            <a:picLocks noChangeAspect="1"/>
          </p:cNvPicPr>
          <p:nvPr/>
        </p:nvPicPr>
        <p:blipFill>
          <a:blip r:embed="rId2"/>
          <a:stretch>
            <a:fillRect/>
          </a:stretch>
        </p:blipFill>
        <p:spPr>
          <a:xfrm>
            <a:off x="535858" y="4474634"/>
            <a:ext cx="7776052" cy="2221729"/>
          </a:xfrm>
          <a:prstGeom prst="rect">
            <a:avLst/>
          </a:prstGeom>
        </p:spPr>
      </p:pic>
    </p:spTree>
    <p:extLst>
      <p:ext uri="{BB962C8B-B14F-4D97-AF65-F5344CB8AC3E}">
        <p14:creationId xmlns:p14="http://schemas.microsoft.com/office/powerpoint/2010/main" val="2180269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CACFA-4CB5-0996-3FA2-B416AC213578}"/>
              </a:ext>
            </a:extLst>
          </p:cNvPr>
          <p:cNvSpPr>
            <a:spLocks noGrp="1"/>
          </p:cNvSpPr>
          <p:nvPr>
            <p:ph type="title"/>
          </p:nvPr>
        </p:nvSpPr>
        <p:spPr/>
        <p:txBody>
          <a:bodyPr/>
          <a:lstStyle/>
          <a:p>
            <a:r>
              <a:rPr lang="en-US" dirty="0"/>
              <a:t>Tools for Investing - Bonds</a:t>
            </a:r>
          </a:p>
        </p:txBody>
      </p:sp>
      <p:sp>
        <p:nvSpPr>
          <p:cNvPr id="3" name="Slide Number Placeholder 2">
            <a:extLst>
              <a:ext uri="{FF2B5EF4-FFF2-40B4-BE49-F238E27FC236}">
                <a16:creationId xmlns:a16="http://schemas.microsoft.com/office/drawing/2014/main" id="{F2B92616-8D1A-6E64-860D-921BC4D6202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
        <p:nvSpPr>
          <p:cNvPr id="5" name="TextBox 4">
            <a:extLst>
              <a:ext uri="{FF2B5EF4-FFF2-40B4-BE49-F238E27FC236}">
                <a16:creationId xmlns:a16="http://schemas.microsoft.com/office/drawing/2014/main" id="{18936EBD-A3BC-FA40-8E4F-1C1663591F08}"/>
              </a:ext>
            </a:extLst>
          </p:cNvPr>
          <p:cNvSpPr txBox="1"/>
          <p:nvPr/>
        </p:nvSpPr>
        <p:spPr>
          <a:xfrm>
            <a:off x="230909" y="1293091"/>
            <a:ext cx="8682182" cy="5786199"/>
          </a:xfrm>
          <a:prstGeom prst="rect">
            <a:avLst/>
          </a:prstGeom>
          <a:noFill/>
        </p:spPr>
        <p:txBody>
          <a:bodyPr wrap="square">
            <a:spAutoFit/>
          </a:bodyPr>
          <a:lstStyle/>
          <a:p>
            <a:r>
              <a:rPr lang="en-US" sz="1800" dirty="0">
                <a:latin typeface="Roboto Condensed" panose="02000000000000000000" pitchFamily="2" charset="0"/>
                <a:ea typeface="Roboto Condensed" panose="02000000000000000000" pitchFamily="2" charset="0"/>
              </a:rPr>
              <a:t>Once you have a good savings foundation, you may want to diversify your assets among different types of investments. Diversification can help smooth out potential ups and downs of your investment returns. Investing is not a get-rich-quick scheme. Smart investors take a long- term view, putting money into investments regularly and keeping it invested for five, 10, 15, 20 or more years.</a:t>
            </a:r>
          </a:p>
          <a:p>
            <a:endParaRPr lang="en-US" sz="1800" dirty="0">
              <a:latin typeface="Roboto Condensed" panose="02000000000000000000" pitchFamily="2" charset="0"/>
              <a:ea typeface="Roboto Condensed" panose="02000000000000000000" pitchFamily="2" charset="0"/>
            </a:endParaRPr>
          </a:p>
          <a:p>
            <a:r>
              <a:rPr lang="en-US" sz="1800" u="sng" dirty="0">
                <a:latin typeface="Roboto Condensed" panose="02000000000000000000" pitchFamily="2" charset="0"/>
                <a:ea typeface="Roboto Condensed" panose="02000000000000000000" pitchFamily="2" charset="0"/>
              </a:rPr>
              <a:t>Bonds—Lending Your Money</a:t>
            </a:r>
          </a:p>
          <a:p>
            <a:r>
              <a:rPr lang="en-US" sz="1800" dirty="0">
                <a:latin typeface="Roboto Condensed" panose="02000000000000000000" pitchFamily="2" charset="0"/>
                <a:ea typeface="Roboto Condensed" panose="02000000000000000000" pitchFamily="2" charset="0"/>
              </a:rPr>
              <a:t>When you buy bonds, you are lending money to a federal or state agency, municipality or other issuer, such as a corporation. A bond is like an IOU. The issuer promises to pay a stated rate of interest during the life of the bond and repay the entire face value when the bond comes due or reaches maturity. The interest a bond pays is based primarily on the credit quality of the issuer and current interest rates. Firms like Moody’s Investor Service and Standard &amp; Poor’s rate bonds.</a:t>
            </a:r>
          </a:p>
          <a:p>
            <a:endParaRPr lang="en-US" sz="1800" dirty="0">
              <a:latin typeface="Roboto Condensed" panose="02000000000000000000" pitchFamily="2" charset="0"/>
              <a:ea typeface="Roboto Condensed" panose="02000000000000000000" pitchFamily="2" charset="0"/>
            </a:endParaRPr>
          </a:p>
          <a:p>
            <a:r>
              <a:rPr lang="en-US" sz="1800" dirty="0">
                <a:latin typeface="Roboto Condensed" panose="02000000000000000000" pitchFamily="2" charset="0"/>
                <a:ea typeface="Roboto Condensed" panose="02000000000000000000" pitchFamily="2" charset="0"/>
              </a:rPr>
              <a:t>With corporate bonds, the company’s bond rating is based on its financial picture. The rating for municipal bonds is based on the creditworthiness of the govern- mental or other public entity that issues it. Issuers with the greatest likelihood of paying back the money have the highest ratings, and their bonds will pay an investor a lower interest rate. Remember, the lower the risk, the lower the expected return.</a:t>
            </a:r>
          </a:p>
          <a:p>
            <a:endParaRPr lang="en-US" dirty="0"/>
          </a:p>
          <a:p>
            <a:endParaRPr lang="en-US" dirty="0"/>
          </a:p>
        </p:txBody>
      </p:sp>
    </p:spTree>
    <p:extLst>
      <p:ext uri="{BB962C8B-B14F-4D97-AF65-F5344CB8AC3E}">
        <p14:creationId xmlns:p14="http://schemas.microsoft.com/office/powerpoint/2010/main" val="1249988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26A72-D61A-32CF-11C2-F82A6C6102B5}"/>
              </a:ext>
            </a:extLst>
          </p:cNvPr>
          <p:cNvSpPr>
            <a:spLocks noGrp="1"/>
          </p:cNvSpPr>
          <p:nvPr>
            <p:ph type="title"/>
          </p:nvPr>
        </p:nvSpPr>
        <p:spPr/>
        <p:txBody>
          <a:bodyPr/>
          <a:lstStyle/>
          <a:p>
            <a:r>
              <a:rPr lang="en-US" dirty="0"/>
              <a:t>Tools for Investing – Savings Bonds</a:t>
            </a:r>
          </a:p>
        </p:txBody>
      </p:sp>
      <p:sp>
        <p:nvSpPr>
          <p:cNvPr id="3" name="Slide Number Placeholder 2">
            <a:extLst>
              <a:ext uri="{FF2B5EF4-FFF2-40B4-BE49-F238E27FC236}">
                <a16:creationId xmlns:a16="http://schemas.microsoft.com/office/drawing/2014/main" id="{14E8730B-E452-821D-04E5-AAA01EF5E30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
        <p:nvSpPr>
          <p:cNvPr id="5" name="TextBox 4">
            <a:extLst>
              <a:ext uri="{FF2B5EF4-FFF2-40B4-BE49-F238E27FC236}">
                <a16:creationId xmlns:a16="http://schemas.microsoft.com/office/drawing/2014/main" id="{8698CE48-7495-3893-F994-72F526F53614}"/>
              </a:ext>
            </a:extLst>
          </p:cNvPr>
          <p:cNvSpPr txBox="1"/>
          <p:nvPr/>
        </p:nvSpPr>
        <p:spPr>
          <a:xfrm>
            <a:off x="378691" y="1394691"/>
            <a:ext cx="8478982" cy="5078313"/>
          </a:xfrm>
          <a:prstGeom prst="rect">
            <a:avLst/>
          </a:prstGeom>
          <a:noFill/>
        </p:spPr>
        <p:txBody>
          <a:bodyPr wrap="square">
            <a:spAutoFit/>
          </a:bodyPr>
          <a:lstStyle/>
          <a:p>
            <a:r>
              <a:rPr lang="en-US" sz="1800" dirty="0">
                <a:latin typeface="Roboto Condensed" panose="02000000000000000000" pitchFamily="2" charset="0"/>
                <a:ea typeface="Roboto Condensed" panose="02000000000000000000" pitchFamily="2" charset="0"/>
              </a:rPr>
              <a:t>A bond may be sold at face value (called par) or at a premium or discount. For example, when prevailing interest rates are lower than the bond’s stated rate, the selling price of the bond rises above its face value. It is sold at a premium. Conversely, when prevailing interest rates are higher than the bond’s stated rate, the selling price of the bond is discounted below face value. When bonds are purchased, they may be held to maturity or traded.</a:t>
            </a:r>
          </a:p>
          <a:p>
            <a:endParaRPr lang="en-US" sz="1800" dirty="0">
              <a:latin typeface="Roboto Condensed" panose="02000000000000000000" pitchFamily="2" charset="0"/>
              <a:ea typeface="Roboto Condensed" panose="02000000000000000000" pitchFamily="2" charset="0"/>
            </a:endParaRPr>
          </a:p>
          <a:p>
            <a:r>
              <a:rPr lang="en-US" sz="1800" dirty="0">
                <a:latin typeface="Roboto Condensed" panose="02000000000000000000" pitchFamily="2" charset="0"/>
                <a:ea typeface="Roboto Condensed" panose="02000000000000000000" pitchFamily="2" charset="0"/>
              </a:rPr>
              <a:t>Savings bonds:</a:t>
            </a:r>
          </a:p>
          <a:p>
            <a:r>
              <a:rPr lang="en-US" sz="1800" dirty="0">
                <a:latin typeface="Roboto Condensed" panose="02000000000000000000" pitchFamily="2" charset="0"/>
                <a:ea typeface="Roboto Condensed" panose="02000000000000000000" pitchFamily="2" charset="0"/>
              </a:rPr>
              <a:t>U.S. savings bonds are government- issued and government-backed. Unlike other investments, you can’t get back less than you put in. Savings bonds can be purchased in denominations ranging from $50 to $10,000. </a:t>
            </a:r>
          </a:p>
          <a:p>
            <a:endParaRPr lang="en-US" sz="1800" dirty="0">
              <a:latin typeface="Roboto Condensed" panose="02000000000000000000" pitchFamily="2" charset="0"/>
              <a:ea typeface="Roboto Condensed" panose="02000000000000000000" pitchFamily="2" charset="0"/>
            </a:endParaRPr>
          </a:p>
          <a:p>
            <a:r>
              <a:rPr lang="en-US" sz="1800" dirty="0">
                <a:latin typeface="Roboto Condensed" panose="02000000000000000000" pitchFamily="2" charset="0"/>
                <a:ea typeface="Roboto Condensed" panose="02000000000000000000" pitchFamily="2" charset="0"/>
              </a:rPr>
              <a:t>There are different types of savings bonds, each with slightly different features and advantages. Series I bonds are indexed for inflation. The earnings rate on this type of bond combines a fixed rate of return with the annualized rate of inflation.</a:t>
            </a:r>
          </a:p>
          <a:p>
            <a:endParaRPr lang="en-US" sz="1800" dirty="0">
              <a:latin typeface="Roboto Condensed" panose="02000000000000000000" pitchFamily="2" charset="0"/>
              <a:ea typeface="Roboto Condensed" panose="02000000000000000000" pitchFamily="2" charset="0"/>
            </a:endParaRPr>
          </a:p>
          <a:p>
            <a:r>
              <a:rPr lang="en-US" sz="1800" dirty="0">
                <a:latin typeface="Roboto Condensed" panose="02000000000000000000" pitchFamily="2" charset="0"/>
                <a:ea typeface="Roboto Condensed" panose="02000000000000000000" pitchFamily="2" charset="0"/>
              </a:rPr>
              <a:t>If you have paper U.S. savings bonds, you can register them online at </a:t>
            </a:r>
            <a:r>
              <a:rPr lang="en-US" sz="1800" dirty="0" err="1">
                <a:latin typeface="Roboto Condensed" panose="02000000000000000000" pitchFamily="2" charset="0"/>
                <a:ea typeface="Roboto Condensed" panose="02000000000000000000" pitchFamily="2" charset="0"/>
              </a:rPr>
              <a:t>TreasuryDirect</a:t>
            </a:r>
            <a:r>
              <a:rPr lang="en-US" sz="1800" dirty="0">
                <a:latin typeface="Roboto Condensed" panose="02000000000000000000" pitchFamily="2" charset="0"/>
                <a:ea typeface="Roboto Condensed" panose="02000000000000000000" pitchFamily="2" charset="0"/>
              </a:rPr>
              <a:t>, www.treasurydirect. gov. Then, you won’t have to worry about losing the paper copy.</a:t>
            </a:r>
          </a:p>
          <a:p>
            <a:endParaRPr lang="en-US" sz="1800" dirty="0">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3371336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1"/>
          <p:cNvSpPr txBox="1">
            <a:spLocks noGrp="1"/>
          </p:cNvSpPr>
          <p:nvPr>
            <p:ph type="title"/>
          </p:nvPr>
        </p:nvSpPr>
        <p:spPr>
          <a:xfrm>
            <a:off x="457200" y="120536"/>
            <a:ext cx="6124500" cy="4635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200"/>
              <a:buNone/>
            </a:pPr>
            <a:r>
              <a:rPr lang="en-US" dirty="0"/>
              <a:t>Hosted by:  Bill Rickert, </a:t>
            </a:r>
            <a:br>
              <a:rPr lang="en-US" dirty="0"/>
            </a:br>
            <a:r>
              <a:rPr lang="en-US" dirty="0"/>
              <a:t>Fort Bend County Treasurer</a:t>
            </a:r>
            <a:endParaRPr dirty="0"/>
          </a:p>
        </p:txBody>
      </p:sp>
      <p:pic>
        <p:nvPicPr>
          <p:cNvPr id="3" name="Picture 2">
            <a:extLst>
              <a:ext uri="{FF2B5EF4-FFF2-40B4-BE49-F238E27FC236}">
                <a16:creationId xmlns:a16="http://schemas.microsoft.com/office/drawing/2014/main" id="{A7E9F5E1-BA09-C367-D714-2312A2019FF9}"/>
              </a:ext>
            </a:extLst>
          </p:cNvPr>
          <p:cNvPicPr>
            <a:picLocks noChangeAspect="1"/>
          </p:cNvPicPr>
          <p:nvPr/>
        </p:nvPicPr>
        <p:blipFill>
          <a:blip r:embed="rId3"/>
          <a:stretch>
            <a:fillRect/>
          </a:stretch>
        </p:blipFill>
        <p:spPr>
          <a:xfrm>
            <a:off x="5460326" y="1347530"/>
            <a:ext cx="3444874" cy="4650957"/>
          </a:xfrm>
          <a:prstGeom prst="rect">
            <a:avLst/>
          </a:prstGeom>
        </p:spPr>
      </p:pic>
      <p:sp>
        <p:nvSpPr>
          <p:cNvPr id="4" name="TextBox 3">
            <a:extLst>
              <a:ext uri="{FF2B5EF4-FFF2-40B4-BE49-F238E27FC236}">
                <a16:creationId xmlns:a16="http://schemas.microsoft.com/office/drawing/2014/main" id="{36DCCBEC-9632-F16B-9890-BE5965C11AA1}"/>
              </a:ext>
            </a:extLst>
          </p:cNvPr>
          <p:cNvSpPr txBox="1"/>
          <p:nvPr/>
        </p:nvSpPr>
        <p:spPr>
          <a:xfrm>
            <a:off x="318498" y="1684964"/>
            <a:ext cx="4869951" cy="2215991"/>
          </a:xfrm>
          <a:prstGeom prst="rect">
            <a:avLst/>
          </a:prstGeom>
          <a:noFill/>
        </p:spPr>
        <p:txBody>
          <a:bodyPr wrap="square" rtlCol="0">
            <a:spAutoFit/>
          </a:bodyPr>
          <a:lstStyle/>
          <a:p>
            <a:pPr algn="l"/>
            <a:r>
              <a:rPr lang="en-US" sz="2000" b="1" i="0" u="sng" dirty="0">
                <a:solidFill>
                  <a:srgbClr val="222222"/>
                </a:solidFill>
                <a:effectLst/>
                <a:latin typeface="Arial" panose="020B0604020202020204" pitchFamily="34" charset="0"/>
              </a:rPr>
              <a:t>Contact information:</a:t>
            </a:r>
            <a:endParaRPr lang="en-US" sz="2000" b="0" i="0" dirty="0">
              <a:solidFill>
                <a:srgbClr val="222222"/>
              </a:solidFill>
              <a:effectLst/>
              <a:latin typeface="Arial" panose="020B0604020202020204" pitchFamily="34" charset="0"/>
            </a:endParaRPr>
          </a:p>
          <a:p>
            <a:pPr algn="l"/>
            <a:r>
              <a:rPr lang="en-US" sz="2000" b="0" i="0" dirty="0">
                <a:solidFill>
                  <a:srgbClr val="222222"/>
                </a:solidFill>
                <a:effectLst/>
                <a:latin typeface="Arial" panose="020B0604020202020204" pitchFamily="34" charset="0"/>
              </a:rPr>
              <a:t>Bill Rickert</a:t>
            </a:r>
          </a:p>
          <a:p>
            <a:pPr algn="l"/>
            <a:r>
              <a:rPr lang="en-US" sz="2000" b="0" i="0" dirty="0">
                <a:solidFill>
                  <a:srgbClr val="222222"/>
                </a:solidFill>
                <a:effectLst/>
                <a:latin typeface="Arial" panose="020B0604020202020204" pitchFamily="34" charset="0"/>
              </a:rPr>
              <a:t>Fort Bend County Treasurer</a:t>
            </a:r>
          </a:p>
          <a:p>
            <a:pPr algn="l"/>
            <a:r>
              <a:rPr lang="en-US" b="0" i="0" dirty="0">
                <a:solidFill>
                  <a:srgbClr val="222222"/>
                </a:solidFill>
                <a:effectLst/>
                <a:latin typeface="Arial" panose="020B0604020202020204" pitchFamily="34" charset="0"/>
              </a:rPr>
              <a:t> </a:t>
            </a:r>
          </a:p>
          <a:p>
            <a:pPr algn="l"/>
            <a:r>
              <a:rPr lang="en-US" sz="1600" b="1" i="0" dirty="0">
                <a:solidFill>
                  <a:srgbClr val="222222"/>
                </a:solidFill>
                <a:effectLst/>
                <a:latin typeface="Arial" panose="020B0604020202020204" pitchFamily="34" charset="0"/>
              </a:rPr>
              <a:t>Email:</a:t>
            </a:r>
            <a:r>
              <a:rPr lang="en-US" sz="1600" b="1" dirty="0">
                <a:solidFill>
                  <a:srgbClr val="222222"/>
                </a:solidFill>
                <a:latin typeface="Arial" panose="020B0604020202020204" pitchFamily="34" charset="0"/>
              </a:rPr>
              <a:t>	     </a:t>
            </a:r>
            <a:r>
              <a:rPr lang="en-US" sz="1600" b="0" i="0" dirty="0">
                <a:solidFill>
                  <a:srgbClr val="1155CC"/>
                </a:solidFill>
                <a:effectLst/>
                <a:latin typeface="Arial" panose="020B0604020202020204" pitchFamily="34" charset="0"/>
                <a:hlinkClick r:id="rId4"/>
              </a:rPr>
              <a:t>treasurersoffice@fbctx.gov</a:t>
            </a:r>
            <a:endParaRPr lang="en-US" sz="1600" b="0" i="0" dirty="0">
              <a:solidFill>
                <a:srgbClr val="222222"/>
              </a:solidFill>
              <a:effectLst/>
              <a:latin typeface="Arial" panose="020B0604020202020204" pitchFamily="34" charset="0"/>
            </a:endParaRPr>
          </a:p>
          <a:p>
            <a:pPr algn="l"/>
            <a:r>
              <a:rPr lang="en-US" sz="1600" b="1" i="0" dirty="0">
                <a:solidFill>
                  <a:srgbClr val="222222"/>
                </a:solidFill>
                <a:effectLst/>
                <a:latin typeface="Arial" panose="020B0604020202020204" pitchFamily="34" charset="0"/>
              </a:rPr>
              <a:t>Website:</a:t>
            </a:r>
            <a:r>
              <a:rPr lang="en-US" sz="1600" b="0" i="0" dirty="0">
                <a:solidFill>
                  <a:srgbClr val="222222"/>
                </a:solidFill>
                <a:effectLst/>
                <a:latin typeface="Arial" panose="020B0604020202020204" pitchFamily="34" charset="0"/>
              </a:rPr>
              <a:t> 	     </a:t>
            </a:r>
            <a:r>
              <a:rPr lang="en-US" sz="1600" b="0" i="0" dirty="0">
                <a:solidFill>
                  <a:srgbClr val="1155CC"/>
                </a:solidFill>
                <a:effectLst/>
                <a:latin typeface="Arial" panose="020B0604020202020204" pitchFamily="34" charset="0"/>
                <a:hlinkClick r:id="rId5"/>
              </a:rPr>
              <a:t>www.fbctx.gov/treasurer</a:t>
            </a:r>
            <a:endParaRPr lang="en-US" sz="1600" b="0" i="0" dirty="0">
              <a:solidFill>
                <a:srgbClr val="222222"/>
              </a:solidFill>
              <a:effectLst/>
              <a:latin typeface="Arial" panose="020B0604020202020204" pitchFamily="34" charset="0"/>
            </a:endParaRPr>
          </a:p>
          <a:p>
            <a:pPr algn="l"/>
            <a:r>
              <a:rPr lang="en-US" sz="1600" b="1" i="0" dirty="0">
                <a:solidFill>
                  <a:srgbClr val="222222"/>
                </a:solidFill>
                <a:effectLst/>
                <a:latin typeface="Arial" panose="020B0604020202020204" pitchFamily="34" charset="0"/>
              </a:rPr>
              <a:t>Phone:</a:t>
            </a:r>
            <a:r>
              <a:rPr lang="en-US" sz="1600" b="0" i="0" dirty="0">
                <a:solidFill>
                  <a:srgbClr val="222222"/>
                </a:solidFill>
                <a:effectLst/>
                <a:latin typeface="Arial" panose="020B0604020202020204" pitchFamily="34" charset="0"/>
              </a:rPr>
              <a:t>         281-371-3750</a:t>
            </a:r>
          </a:p>
          <a:p>
            <a:pPr algn="l"/>
            <a:r>
              <a:rPr lang="en-US" sz="1600" b="1" i="0" dirty="0">
                <a:solidFill>
                  <a:srgbClr val="222222"/>
                </a:solidFill>
                <a:effectLst/>
                <a:latin typeface="Arial" panose="020B0604020202020204" pitchFamily="34" charset="0"/>
              </a:rPr>
              <a:t>QR Code:     </a:t>
            </a:r>
            <a:endParaRPr lang="en-US" sz="1600" b="0" i="0" dirty="0">
              <a:solidFill>
                <a:srgbClr val="222222"/>
              </a:solidFill>
              <a:effectLst/>
              <a:latin typeface="Arial" panose="020B0604020202020204" pitchFamily="34" charset="0"/>
            </a:endParaRPr>
          </a:p>
        </p:txBody>
      </p:sp>
      <p:pic>
        <p:nvPicPr>
          <p:cNvPr id="6" name="Picture 5">
            <a:extLst>
              <a:ext uri="{FF2B5EF4-FFF2-40B4-BE49-F238E27FC236}">
                <a16:creationId xmlns:a16="http://schemas.microsoft.com/office/drawing/2014/main" id="{A0893212-D668-7ADE-0009-FAE0F73EA8C8}"/>
              </a:ext>
            </a:extLst>
          </p:cNvPr>
          <p:cNvPicPr>
            <a:picLocks noChangeAspect="1"/>
          </p:cNvPicPr>
          <p:nvPr/>
        </p:nvPicPr>
        <p:blipFill>
          <a:blip r:embed="rId6"/>
          <a:stretch>
            <a:fillRect/>
          </a:stretch>
        </p:blipFill>
        <p:spPr>
          <a:xfrm>
            <a:off x="1237138" y="3768406"/>
            <a:ext cx="2219014" cy="223008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97673-FFAE-35E5-A8A7-A1B4195B3690}"/>
              </a:ext>
            </a:extLst>
          </p:cNvPr>
          <p:cNvSpPr>
            <a:spLocks noGrp="1"/>
          </p:cNvSpPr>
          <p:nvPr>
            <p:ph type="title"/>
          </p:nvPr>
        </p:nvSpPr>
        <p:spPr/>
        <p:txBody>
          <a:bodyPr/>
          <a:lstStyle/>
          <a:p>
            <a:r>
              <a:rPr lang="en-US" dirty="0"/>
              <a:t>Tools for Investing – Treasury notes</a:t>
            </a:r>
          </a:p>
        </p:txBody>
      </p:sp>
      <p:sp>
        <p:nvSpPr>
          <p:cNvPr id="3" name="Slide Number Placeholder 2">
            <a:extLst>
              <a:ext uri="{FF2B5EF4-FFF2-40B4-BE49-F238E27FC236}">
                <a16:creationId xmlns:a16="http://schemas.microsoft.com/office/drawing/2014/main" id="{61F27A70-84CD-A7D0-3F6A-0D8F399426A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
        <p:nvSpPr>
          <p:cNvPr id="5" name="TextBox 4">
            <a:extLst>
              <a:ext uri="{FF2B5EF4-FFF2-40B4-BE49-F238E27FC236}">
                <a16:creationId xmlns:a16="http://schemas.microsoft.com/office/drawing/2014/main" id="{E138571D-D4F8-431C-67FE-A4EED29D2EE5}"/>
              </a:ext>
            </a:extLst>
          </p:cNvPr>
          <p:cNvSpPr txBox="1"/>
          <p:nvPr/>
        </p:nvSpPr>
        <p:spPr>
          <a:xfrm>
            <a:off x="457200" y="1422399"/>
            <a:ext cx="8326582" cy="4801314"/>
          </a:xfrm>
          <a:prstGeom prst="rect">
            <a:avLst/>
          </a:prstGeom>
          <a:noFill/>
        </p:spPr>
        <p:txBody>
          <a:bodyPr wrap="square">
            <a:spAutoFit/>
          </a:bodyPr>
          <a:lstStyle/>
          <a:p>
            <a:r>
              <a:rPr lang="en-US" sz="1800" dirty="0">
                <a:latin typeface="Roboto Condensed" panose="02000000000000000000" pitchFamily="2" charset="0"/>
                <a:ea typeface="Roboto Condensed" panose="02000000000000000000" pitchFamily="2" charset="0"/>
              </a:rPr>
              <a:t>Treasury bills, bonds, notes and TIPS. The bonds the U.S. Treasury issues are sold to pay for an array of government activities and are backed by the full faith and credit of the federal government. </a:t>
            </a:r>
          </a:p>
          <a:p>
            <a:endParaRPr lang="en-US" sz="1800" dirty="0">
              <a:latin typeface="Roboto Condensed" panose="02000000000000000000" pitchFamily="2" charset="0"/>
              <a:ea typeface="Roboto Condensed" panose="02000000000000000000" pitchFamily="2" charset="0"/>
            </a:endParaRPr>
          </a:p>
          <a:p>
            <a:r>
              <a:rPr lang="en-US" sz="1800" dirty="0">
                <a:latin typeface="Roboto Condensed" panose="02000000000000000000" pitchFamily="2" charset="0"/>
                <a:ea typeface="Roboto Condensed" panose="02000000000000000000" pitchFamily="2" charset="0"/>
              </a:rPr>
              <a:t>Treasury bills are short-term securities with maturities of three months, six months or one year. They are sold at a discount from their face value, and the difference between the cost and what you are paid at maturity is the interest you earn. Treasury bonds are securities with terms of more than 10 years. Interest is paid semiannually. Treasury notes are interest-bearing securities with maturities ranging from two to 10 years. Interest payments are made every six months. Treasury Inflation-Protected Securities (TIPS) offer investors a chance to buy a security that keeps pace with inflation. Interest is paid on the inflation-adjusted principal.</a:t>
            </a:r>
          </a:p>
          <a:p>
            <a:endParaRPr lang="en-US" sz="1800" dirty="0">
              <a:latin typeface="Roboto Condensed" panose="02000000000000000000" pitchFamily="2" charset="0"/>
              <a:ea typeface="Roboto Condensed" panose="02000000000000000000" pitchFamily="2" charset="0"/>
            </a:endParaRPr>
          </a:p>
          <a:p>
            <a:r>
              <a:rPr lang="en-US" sz="1800" dirty="0">
                <a:latin typeface="Roboto Condensed" panose="02000000000000000000" pitchFamily="2" charset="0"/>
                <a:ea typeface="Roboto Condensed" panose="02000000000000000000" pitchFamily="2" charset="0"/>
              </a:rPr>
              <a:t>Bills, bonds and notes are sold in increments of $1,000. </a:t>
            </a:r>
          </a:p>
          <a:p>
            <a:endParaRPr lang="en-US" sz="1800" dirty="0">
              <a:latin typeface="Roboto Condensed" panose="02000000000000000000" pitchFamily="2" charset="0"/>
              <a:ea typeface="Roboto Condensed" panose="02000000000000000000" pitchFamily="2" charset="0"/>
            </a:endParaRPr>
          </a:p>
          <a:p>
            <a:r>
              <a:rPr lang="en-US" sz="1800" i="1" dirty="0">
                <a:latin typeface="Roboto Condensed" panose="02000000000000000000" pitchFamily="2" charset="0"/>
                <a:ea typeface="Roboto Condensed" panose="02000000000000000000" pitchFamily="2" charset="0"/>
              </a:rPr>
              <a:t>These securities, along with U.S. savings bonds, can be purchased directly from the Treasury through Treasury- Direct at www.treasurydirect.gov.</a:t>
            </a:r>
          </a:p>
        </p:txBody>
      </p:sp>
    </p:spTree>
    <p:extLst>
      <p:ext uri="{BB962C8B-B14F-4D97-AF65-F5344CB8AC3E}">
        <p14:creationId xmlns:p14="http://schemas.microsoft.com/office/powerpoint/2010/main" val="3703964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2E5E3-1719-CC02-1712-A15C0484C2E7}"/>
              </a:ext>
            </a:extLst>
          </p:cNvPr>
          <p:cNvSpPr>
            <a:spLocks noGrp="1"/>
          </p:cNvSpPr>
          <p:nvPr>
            <p:ph type="title"/>
          </p:nvPr>
        </p:nvSpPr>
        <p:spPr/>
        <p:txBody>
          <a:bodyPr/>
          <a:lstStyle/>
          <a:p>
            <a:r>
              <a:rPr lang="en-US" dirty="0"/>
              <a:t>Tools for Investing - Stocks</a:t>
            </a:r>
          </a:p>
        </p:txBody>
      </p:sp>
      <p:sp>
        <p:nvSpPr>
          <p:cNvPr id="3" name="Slide Number Placeholder 2">
            <a:extLst>
              <a:ext uri="{FF2B5EF4-FFF2-40B4-BE49-F238E27FC236}">
                <a16:creationId xmlns:a16="http://schemas.microsoft.com/office/drawing/2014/main" id="{391EA776-C8B9-65DB-4963-AC94AAB7A63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
        <p:nvSpPr>
          <p:cNvPr id="5" name="TextBox 4">
            <a:extLst>
              <a:ext uri="{FF2B5EF4-FFF2-40B4-BE49-F238E27FC236}">
                <a16:creationId xmlns:a16="http://schemas.microsoft.com/office/drawing/2014/main" id="{BF41FE03-EE9F-FCF5-D512-EE581FA882B4}"/>
              </a:ext>
            </a:extLst>
          </p:cNvPr>
          <p:cNvSpPr txBox="1"/>
          <p:nvPr/>
        </p:nvSpPr>
        <p:spPr>
          <a:xfrm>
            <a:off x="323272" y="1339272"/>
            <a:ext cx="8363527" cy="4739759"/>
          </a:xfrm>
          <a:prstGeom prst="rect">
            <a:avLst/>
          </a:prstGeom>
          <a:noFill/>
        </p:spPr>
        <p:txBody>
          <a:bodyPr wrap="square">
            <a:spAutoFit/>
          </a:bodyPr>
          <a:lstStyle/>
          <a:p>
            <a:r>
              <a:rPr lang="en-US" sz="1800" dirty="0">
                <a:latin typeface="Roboto Condensed" panose="02000000000000000000" pitchFamily="2" charset="0"/>
                <a:ea typeface="Roboto Condensed" panose="02000000000000000000" pitchFamily="2" charset="0"/>
              </a:rPr>
              <a:t>When you buy common stock, you become a part owner of the company and are known as a stockholder, or shareholder. Stockholders can make money in two ways—receiving dividend payments and selling stock that has appreciated. A dividend is an income distribution by a corporation to its shareholders, usually made quarterly. Stock appreciation is an increase in the value of stock in the company, generally based on its ability to make mon</a:t>
            </a:r>
            <a:r>
              <a:rPr lang="en-US" sz="1800" spc="-20" dirty="0">
                <a:effectLst/>
                <a:latin typeface="Roboto Condensed" panose="02000000000000000000" pitchFamily="2" charset="0"/>
                <a:ea typeface="Roboto Condensed" panose="02000000000000000000" pitchFamily="2" charset="0"/>
              </a:rPr>
              <a:t>ey</a:t>
            </a:r>
            <a:r>
              <a:rPr lang="en-US" sz="1800" spc="-110" dirty="0">
                <a:effectLst/>
                <a:latin typeface="Roboto Condensed" panose="02000000000000000000" pitchFamily="2" charset="0"/>
                <a:ea typeface="Roboto Condensed" panose="02000000000000000000" pitchFamily="2" charset="0"/>
              </a:rPr>
              <a:t> </a:t>
            </a:r>
            <a:r>
              <a:rPr lang="en-US" sz="1800" spc="-20" dirty="0">
                <a:effectLst/>
                <a:latin typeface="Roboto Condensed" panose="02000000000000000000" pitchFamily="2" charset="0"/>
                <a:ea typeface="Roboto Condensed" panose="02000000000000000000" pitchFamily="2" charset="0"/>
              </a:rPr>
              <a:t>and</a:t>
            </a:r>
            <a:r>
              <a:rPr lang="en-US" sz="1800" spc="-105" dirty="0">
                <a:effectLst/>
                <a:latin typeface="Roboto Condensed" panose="02000000000000000000" pitchFamily="2" charset="0"/>
                <a:ea typeface="Roboto Condensed" panose="02000000000000000000" pitchFamily="2" charset="0"/>
              </a:rPr>
              <a:t> </a:t>
            </a:r>
            <a:r>
              <a:rPr lang="en-US" sz="1800" spc="-20" dirty="0">
                <a:effectLst/>
                <a:latin typeface="Roboto Condensed" panose="02000000000000000000" pitchFamily="2" charset="0"/>
                <a:ea typeface="Roboto Condensed" panose="02000000000000000000" pitchFamily="2" charset="0"/>
              </a:rPr>
              <a:t>pay</a:t>
            </a:r>
            <a:r>
              <a:rPr lang="en-US" sz="1800" spc="-105" dirty="0">
                <a:effectLst/>
                <a:latin typeface="Roboto Condensed" panose="02000000000000000000" pitchFamily="2" charset="0"/>
                <a:ea typeface="Roboto Condensed" panose="02000000000000000000" pitchFamily="2" charset="0"/>
              </a:rPr>
              <a:t> </a:t>
            </a:r>
            <a:r>
              <a:rPr lang="en-US" sz="1800" spc="-20" dirty="0">
                <a:effectLst/>
                <a:latin typeface="Roboto Condensed" panose="02000000000000000000" pitchFamily="2" charset="0"/>
                <a:ea typeface="Roboto Condensed" panose="02000000000000000000" pitchFamily="2" charset="0"/>
              </a:rPr>
              <a:t>a</a:t>
            </a:r>
            <a:r>
              <a:rPr lang="en-US" sz="1800" spc="-105" dirty="0">
                <a:effectLst/>
                <a:latin typeface="Roboto Condensed" panose="02000000000000000000" pitchFamily="2" charset="0"/>
                <a:ea typeface="Roboto Condensed" panose="02000000000000000000" pitchFamily="2" charset="0"/>
              </a:rPr>
              <a:t> </a:t>
            </a:r>
            <a:r>
              <a:rPr lang="en-US" sz="1800" spc="-20" dirty="0">
                <a:effectLst/>
                <a:latin typeface="Roboto Condensed" panose="02000000000000000000" pitchFamily="2" charset="0"/>
                <a:ea typeface="Roboto Condensed" panose="02000000000000000000" pitchFamily="2" charset="0"/>
              </a:rPr>
              <a:t>dividend.</a:t>
            </a:r>
            <a:r>
              <a:rPr lang="en-US" sz="1800" spc="-105" dirty="0">
                <a:effectLst/>
                <a:latin typeface="Roboto Condensed" panose="02000000000000000000" pitchFamily="2" charset="0"/>
                <a:ea typeface="Roboto Condensed" panose="02000000000000000000" pitchFamily="2" charset="0"/>
              </a:rPr>
              <a:t> </a:t>
            </a:r>
            <a:r>
              <a:rPr lang="en-US" sz="1800" spc="-20" dirty="0">
                <a:effectLst/>
                <a:latin typeface="Roboto Condensed" panose="02000000000000000000" pitchFamily="2" charset="0"/>
                <a:ea typeface="Roboto Condensed" panose="02000000000000000000" pitchFamily="2" charset="0"/>
              </a:rPr>
              <a:t>However,</a:t>
            </a:r>
            <a:r>
              <a:rPr lang="en-US" sz="1800" spc="-105" dirty="0">
                <a:effectLst/>
                <a:latin typeface="Roboto Condensed" panose="02000000000000000000" pitchFamily="2" charset="0"/>
                <a:ea typeface="Roboto Condensed" panose="02000000000000000000" pitchFamily="2" charset="0"/>
              </a:rPr>
              <a:t> </a:t>
            </a:r>
            <a:r>
              <a:rPr lang="en-US" sz="1800" spc="-20" dirty="0">
                <a:effectLst/>
                <a:latin typeface="Roboto Condensed" panose="02000000000000000000" pitchFamily="2" charset="0"/>
                <a:ea typeface="Roboto Condensed" panose="02000000000000000000" pitchFamily="2" charset="0"/>
              </a:rPr>
              <a:t>if</a:t>
            </a:r>
            <a:r>
              <a:rPr lang="en-US" sz="1800" spc="-105" dirty="0">
                <a:effectLst/>
                <a:latin typeface="Roboto Condensed" panose="02000000000000000000" pitchFamily="2" charset="0"/>
                <a:ea typeface="Roboto Condensed" panose="02000000000000000000" pitchFamily="2" charset="0"/>
              </a:rPr>
              <a:t> </a:t>
            </a:r>
            <a:r>
              <a:rPr lang="en-US" sz="1800" spc="-20" dirty="0">
                <a:effectLst/>
                <a:latin typeface="Roboto Condensed" panose="02000000000000000000" pitchFamily="2" charset="0"/>
                <a:ea typeface="Roboto Condensed" panose="02000000000000000000" pitchFamily="2" charset="0"/>
              </a:rPr>
              <a:t>the</a:t>
            </a:r>
            <a:r>
              <a:rPr lang="en-US" sz="1800" spc="-105" dirty="0">
                <a:effectLst/>
                <a:latin typeface="Roboto Condensed" panose="02000000000000000000" pitchFamily="2" charset="0"/>
                <a:ea typeface="Roboto Condensed" panose="02000000000000000000" pitchFamily="2" charset="0"/>
              </a:rPr>
              <a:t> </a:t>
            </a:r>
            <a:r>
              <a:rPr lang="en-US" sz="1800" spc="-20" dirty="0">
                <a:effectLst/>
                <a:latin typeface="Roboto Condensed" panose="02000000000000000000" pitchFamily="2" charset="0"/>
                <a:ea typeface="Roboto Condensed" panose="02000000000000000000" pitchFamily="2" charset="0"/>
              </a:rPr>
              <a:t>company</a:t>
            </a:r>
            <a:r>
              <a:rPr lang="en-US" sz="1800" spc="-105" dirty="0">
                <a:effectLst/>
                <a:latin typeface="Roboto Condensed" panose="02000000000000000000" pitchFamily="2" charset="0"/>
                <a:ea typeface="Roboto Condensed" panose="02000000000000000000" pitchFamily="2" charset="0"/>
              </a:rPr>
              <a:t> </a:t>
            </a:r>
            <a:r>
              <a:rPr lang="en-US" sz="1800" spc="-20" dirty="0">
                <a:effectLst/>
                <a:latin typeface="Roboto Condensed" panose="02000000000000000000" pitchFamily="2" charset="0"/>
                <a:ea typeface="Roboto Condensed" panose="02000000000000000000" pitchFamily="2" charset="0"/>
              </a:rPr>
              <a:t>doesn’t </a:t>
            </a:r>
            <a:r>
              <a:rPr lang="en-US" sz="1800" dirty="0">
                <a:effectLst/>
                <a:latin typeface="Roboto Condensed" panose="02000000000000000000" pitchFamily="2" charset="0"/>
                <a:ea typeface="Roboto Condensed" panose="02000000000000000000" pitchFamily="2" charset="0"/>
              </a:rPr>
              <a:t>perform</a:t>
            </a:r>
            <a:r>
              <a:rPr lang="en-US" sz="1800" spc="-110" dirty="0">
                <a:effectLst/>
                <a:latin typeface="Roboto Condensed" panose="02000000000000000000" pitchFamily="2" charset="0"/>
                <a:ea typeface="Roboto Condensed" panose="02000000000000000000" pitchFamily="2" charset="0"/>
              </a:rPr>
              <a:t> </a:t>
            </a:r>
            <a:r>
              <a:rPr lang="en-US" sz="1800" dirty="0">
                <a:effectLst/>
                <a:latin typeface="Roboto Condensed" panose="02000000000000000000" pitchFamily="2" charset="0"/>
                <a:ea typeface="Roboto Condensed" panose="02000000000000000000" pitchFamily="2" charset="0"/>
              </a:rPr>
              <a:t>as</a:t>
            </a:r>
            <a:r>
              <a:rPr lang="en-US" sz="1800" spc="-105" dirty="0">
                <a:effectLst/>
                <a:latin typeface="Roboto Condensed" panose="02000000000000000000" pitchFamily="2" charset="0"/>
                <a:ea typeface="Roboto Condensed" panose="02000000000000000000" pitchFamily="2" charset="0"/>
              </a:rPr>
              <a:t> </a:t>
            </a:r>
            <a:r>
              <a:rPr lang="en-US" sz="1800" dirty="0">
                <a:effectLst/>
                <a:latin typeface="Roboto Condensed" panose="02000000000000000000" pitchFamily="2" charset="0"/>
                <a:ea typeface="Roboto Condensed" panose="02000000000000000000" pitchFamily="2" charset="0"/>
              </a:rPr>
              <a:t>expected,</a:t>
            </a:r>
            <a:r>
              <a:rPr lang="en-US" sz="1800" spc="-105" dirty="0">
                <a:effectLst/>
                <a:latin typeface="Roboto Condensed" panose="02000000000000000000" pitchFamily="2" charset="0"/>
                <a:ea typeface="Roboto Condensed" panose="02000000000000000000" pitchFamily="2" charset="0"/>
              </a:rPr>
              <a:t> </a:t>
            </a:r>
            <a:r>
              <a:rPr lang="en-US" sz="1800" dirty="0">
                <a:effectLst/>
                <a:latin typeface="Roboto Condensed" panose="02000000000000000000" pitchFamily="2" charset="0"/>
                <a:ea typeface="Roboto Condensed" panose="02000000000000000000" pitchFamily="2" charset="0"/>
              </a:rPr>
              <a:t>the</a:t>
            </a:r>
            <a:r>
              <a:rPr lang="en-US" sz="1800" spc="-105" dirty="0">
                <a:effectLst/>
                <a:latin typeface="Roboto Condensed" panose="02000000000000000000" pitchFamily="2" charset="0"/>
                <a:ea typeface="Roboto Condensed" panose="02000000000000000000" pitchFamily="2" charset="0"/>
              </a:rPr>
              <a:t> </a:t>
            </a:r>
            <a:r>
              <a:rPr lang="en-US" sz="1800" dirty="0">
                <a:effectLst/>
                <a:latin typeface="Roboto Condensed" panose="02000000000000000000" pitchFamily="2" charset="0"/>
                <a:ea typeface="Roboto Condensed" panose="02000000000000000000" pitchFamily="2" charset="0"/>
              </a:rPr>
              <a:t>stock’s</a:t>
            </a:r>
            <a:r>
              <a:rPr lang="en-US" sz="1800" spc="-105" dirty="0">
                <a:effectLst/>
                <a:latin typeface="Roboto Condensed" panose="02000000000000000000" pitchFamily="2" charset="0"/>
                <a:ea typeface="Roboto Condensed" panose="02000000000000000000" pitchFamily="2" charset="0"/>
              </a:rPr>
              <a:t> </a:t>
            </a:r>
            <a:r>
              <a:rPr lang="en-US" sz="1800" dirty="0">
                <a:effectLst/>
                <a:latin typeface="Roboto Condensed" panose="02000000000000000000" pitchFamily="2" charset="0"/>
                <a:ea typeface="Roboto Condensed" panose="02000000000000000000" pitchFamily="2" charset="0"/>
              </a:rPr>
              <a:t>value</a:t>
            </a:r>
            <a:r>
              <a:rPr lang="en-US" sz="1800" spc="-105" dirty="0">
                <a:effectLst/>
                <a:latin typeface="Roboto Condensed" panose="02000000000000000000" pitchFamily="2" charset="0"/>
                <a:ea typeface="Roboto Condensed" panose="02000000000000000000" pitchFamily="2" charset="0"/>
              </a:rPr>
              <a:t> </a:t>
            </a:r>
            <a:r>
              <a:rPr lang="en-US" sz="1800" dirty="0">
                <a:effectLst/>
                <a:latin typeface="Roboto Condensed" panose="02000000000000000000" pitchFamily="2" charset="0"/>
                <a:ea typeface="Roboto Condensed" panose="02000000000000000000" pitchFamily="2" charset="0"/>
              </a:rPr>
              <a:t>may</a:t>
            </a:r>
            <a:r>
              <a:rPr lang="en-US" sz="1800" spc="-105" dirty="0">
                <a:effectLst/>
                <a:latin typeface="Roboto Condensed" panose="02000000000000000000" pitchFamily="2" charset="0"/>
                <a:ea typeface="Roboto Condensed" panose="02000000000000000000" pitchFamily="2" charset="0"/>
              </a:rPr>
              <a:t> </a:t>
            </a:r>
            <a:r>
              <a:rPr lang="en-US" sz="1800" dirty="0">
                <a:effectLst/>
                <a:latin typeface="Roboto Condensed" panose="02000000000000000000" pitchFamily="2" charset="0"/>
                <a:ea typeface="Roboto Condensed" panose="02000000000000000000" pitchFamily="2" charset="0"/>
              </a:rPr>
              <a:t>go</a:t>
            </a:r>
            <a:r>
              <a:rPr lang="en-US" sz="1800" spc="-105" dirty="0">
                <a:effectLst/>
                <a:latin typeface="Roboto Condensed" panose="02000000000000000000" pitchFamily="2" charset="0"/>
                <a:ea typeface="Roboto Condensed" panose="02000000000000000000" pitchFamily="2" charset="0"/>
              </a:rPr>
              <a:t> </a:t>
            </a:r>
            <a:r>
              <a:rPr lang="en-US" sz="1800" dirty="0">
                <a:effectLst/>
                <a:latin typeface="Roboto Condensed" panose="02000000000000000000" pitchFamily="2" charset="0"/>
                <a:ea typeface="Roboto Condensed" panose="02000000000000000000" pitchFamily="2" charset="0"/>
              </a:rPr>
              <a:t>down.  </a:t>
            </a:r>
          </a:p>
          <a:p>
            <a:endParaRPr lang="en-US" sz="1800" spc="-20" dirty="0">
              <a:latin typeface="Roboto Condensed" panose="02000000000000000000" pitchFamily="2" charset="0"/>
              <a:ea typeface="Roboto Condensed" panose="02000000000000000000" pitchFamily="2" charset="0"/>
            </a:endParaRPr>
          </a:p>
          <a:p>
            <a:r>
              <a:rPr lang="en-US" sz="1800" spc="-20" dirty="0">
                <a:effectLst/>
                <a:latin typeface="Roboto Condensed" panose="02000000000000000000" pitchFamily="2" charset="0"/>
                <a:ea typeface="Roboto Condensed" panose="02000000000000000000" pitchFamily="2" charset="0"/>
              </a:rPr>
              <a:t>There</a:t>
            </a:r>
            <a:r>
              <a:rPr lang="en-US" sz="1800" spc="-110" dirty="0">
                <a:effectLst/>
                <a:latin typeface="Roboto Condensed" panose="02000000000000000000" pitchFamily="2" charset="0"/>
                <a:ea typeface="Roboto Condensed" panose="02000000000000000000" pitchFamily="2" charset="0"/>
              </a:rPr>
              <a:t> </a:t>
            </a:r>
            <a:r>
              <a:rPr lang="en-US" sz="1800" spc="-20" dirty="0">
                <a:effectLst/>
                <a:latin typeface="Roboto Condensed" panose="02000000000000000000" pitchFamily="2" charset="0"/>
                <a:ea typeface="Roboto Condensed" panose="02000000000000000000" pitchFamily="2" charset="0"/>
              </a:rPr>
              <a:t>is</a:t>
            </a:r>
            <a:r>
              <a:rPr lang="en-US" sz="1800" spc="-105" dirty="0">
                <a:effectLst/>
                <a:latin typeface="Roboto Condensed" panose="02000000000000000000" pitchFamily="2" charset="0"/>
                <a:ea typeface="Roboto Condensed" panose="02000000000000000000" pitchFamily="2" charset="0"/>
              </a:rPr>
              <a:t> </a:t>
            </a:r>
            <a:r>
              <a:rPr lang="en-US" sz="1800" spc="-20" dirty="0">
                <a:effectLst/>
                <a:latin typeface="Roboto Condensed" panose="02000000000000000000" pitchFamily="2" charset="0"/>
                <a:ea typeface="Roboto Condensed" panose="02000000000000000000" pitchFamily="2" charset="0"/>
              </a:rPr>
              <a:t>no</a:t>
            </a:r>
            <a:r>
              <a:rPr lang="en-US" sz="1800" spc="-105" dirty="0">
                <a:effectLst/>
                <a:latin typeface="Roboto Condensed" panose="02000000000000000000" pitchFamily="2" charset="0"/>
                <a:ea typeface="Roboto Condensed" panose="02000000000000000000" pitchFamily="2" charset="0"/>
              </a:rPr>
              <a:t> </a:t>
            </a:r>
            <a:r>
              <a:rPr lang="en-US" sz="1800" spc="-20" dirty="0">
                <a:effectLst/>
                <a:latin typeface="Roboto Condensed" panose="02000000000000000000" pitchFamily="2" charset="0"/>
                <a:ea typeface="Roboto Condensed" panose="02000000000000000000" pitchFamily="2" charset="0"/>
              </a:rPr>
              <a:t>guarantee</a:t>
            </a:r>
            <a:r>
              <a:rPr lang="en-US" sz="1800" spc="-105" dirty="0">
                <a:effectLst/>
                <a:latin typeface="Roboto Condensed" panose="02000000000000000000" pitchFamily="2" charset="0"/>
                <a:ea typeface="Roboto Condensed" panose="02000000000000000000" pitchFamily="2" charset="0"/>
              </a:rPr>
              <a:t> </a:t>
            </a:r>
            <a:r>
              <a:rPr lang="en-US" sz="1800" spc="-20" dirty="0">
                <a:effectLst/>
                <a:latin typeface="Roboto Condensed" panose="02000000000000000000" pitchFamily="2" charset="0"/>
                <a:ea typeface="Roboto Condensed" panose="02000000000000000000" pitchFamily="2" charset="0"/>
              </a:rPr>
              <a:t>you</a:t>
            </a:r>
            <a:r>
              <a:rPr lang="en-US" sz="1800" spc="-105" dirty="0">
                <a:effectLst/>
                <a:latin typeface="Roboto Condensed" panose="02000000000000000000" pitchFamily="2" charset="0"/>
                <a:ea typeface="Roboto Condensed" panose="02000000000000000000" pitchFamily="2" charset="0"/>
              </a:rPr>
              <a:t> </a:t>
            </a:r>
            <a:r>
              <a:rPr lang="en-US" sz="1800" spc="-20" dirty="0">
                <a:effectLst/>
                <a:latin typeface="Roboto Condensed" panose="02000000000000000000" pitchFamily="2" charset="0"/>
                <a:ea typeface="Roboto Condensed" panose="02000000000000000000" pitchFamily="2" charset="0"/>
              </a:rPr>
              <a:t>will</a:t>
            </a:r>
            <a:r>
              <a:rPr lang="en-US" sz="1800" spc="-105" dirty="0">
                <a:effectLst/>
                <a:latin typeface="Roboto Condensed" panose="02000000000000000000" pitchFamily="2" charset="0"/>
                <a:ea typeface="Roboto Condensed" panose="02000000000000000000" pitchFamily="2" charset="0"/>
              </a:rPr>
              <a:t> </a:t>
            </a:r>
            <a:r>
              <a:rPr lang="en-US" sz="1800" spc="-20" dirty="0">
                <a:effectLst/>
                <a:latin typeface="Roboto Condensed" panose="02000000000000000000" pitchFamily="2" charset="0"/>
                <a:ea typeface="Roboto Condensed" panose="02000000000000000000" pitchFamily="2" charset="0"/>
              </a:rPr>
              <a:t>make</a:t>
            </a:r>
            <a:r>
              <a:rPr lang="en-US" sz="1800" spc="-105" dirty="0">
                <a:effectLst/>
                <a:latin typeface="Roboto Condensed" panose="02000000000000000000" pitchFamily="2" charset="0"/>
                <a:ea typeface="Roboto Condensed" panose="02000000000000000000" pitchFamily="2" charset="0"/>
              </a:rPr>
              <a:t> </a:t>
            </a:r>
            <a:r>
              <a:rPr lang="en-US" sz="1800" spc="-20" dirty="0">
                <a:effectLst/>
                <a:latin typeface="Roboto Condensed" panose="02000000000000000000" pitchFamily="2" charset="0"/>
                <a:ea typeface="Roboto Condensed" panose="02000000000000000000" pitchFamily="2" charset="0"/>
              </a:rPr>
              <a:t>money</a:t>
            </a:r>
            <a:r>
              <a:rPr lang="en-US" sz="1800" spc="-105" dirty="0">
                <a:effectLst/>
                <a:latin typeface="Roboto Condensed" panose="02000000000000000000" pitchFamily="2" charset="0"/>
                <a:ea typeface="Roboto Condensed" panose="02000000000000000000" pitchFamily="2" charset="0"/>
              </a:rPr>
              <a:t> </a:t>
            </a:r>
            <a:r>
              <a:rPr lang="en-US" sz="1800" spc="-20" dirty="0">
                <a:effectLst/>
                <a:latin typeface="Roboto Condensed" panose="02000000000000000000" pitchFamily="2" charset="0"/>
                <a:ea typeface="Roboto Condensed" panose="02000000000000000000" pitchFamily="2" charset="0"/>
              </a:rPr>
              <a:t>as</a:t>
            </a:r>
            <a:r>
              <a:rPr lang="en-US" sz="1800" spc="-105" dirty="0">
                <a:effectLst/>
                <a:latin typeface="Roboto Condensed" panose="02000000000000000000" pitchFamily="2" charset="0"/>
                <a:ea typeface="Roboto Condensed" panose="02000000000000000000" pitchFamily="2" charset="0"/>
              </a:rPr>
              <a:t> </a:t>
            </a:r>
            <a:r>
              <a:rPr lang="en-US" sz="1800" spc="-20" dirty="0">
                <a:effectLst/>
                <a:latin typeface="Roboto Condensed" panose="02000000000000000000" pitchFamily="2" charset="0"/>
                <a:ea typeface="Roboto Condensed" panose="02000000000000000000" pitchFamily="2" charset="0"/>
              </a:rPr>
              <a:t>a</a:t>
            </a:r>
            <a:r>
              <a:rPr lang="en-US" sz="1800" spc="-105" dirty="0">
                <a:effectLst/>
                <a:latin typeface="Roboto Condensed" panose="02000000000000000000" pitchFamily="2" charset="0"/>
                <a:ea typeface="Roboto Condensed" panose="02000000000000000000" pitchFamily="2" charset="0"/>
              </a:rPr>
              <a:t> </a:t>
            </a:r>
            <a:r>
              <a:rPr lang="en-US" sz="1800" spc="-20" dirty="0">
                <a:effectLst/>
                <a:latin typeface="Roboto Condensed" panose="02000000000000000000" pitchFamily="2" charset="0"/>
                <a:ea typeface="Roboto Condensed" panose="02000000000000000000" pitchFamily="2" charset="0"/>
              </a:rPr>
              <a:t>stock</a:t>
            </a:r>
            <a:r>
              <a:rPr lang="en-US" sz="1800" dirty="0">
                <a:effectLst/>
                <a:latin typeface="Roboto Condensed" panose="02000000000000000000" pitchFamily="2" charset="0"/>
                <a:ea typeface="Roboto Condensed" panose="02000000000000000000" pitchFamily="2" charset="0"/>
              </a:rPr>
              <a:t>holder.</a:t>
            </a:r>
            <a:r>
              <a:rPr lang="en-US" sz="1800" spc="-95" dirty="0">
                <a:effectLst/>
                <a:latin typeface="Roboto Condensed" panose="02000000000000000000" pitchFamily="2" charset="0"/>
                <a:ea typeface="Roboto Condensed" panose="02000000000000000000" pitchFamily="2" charset="0"/>
              </a:rPr>
              <a:t> </a:t>
            </a:r>
            <a:r>
              <a:rPr lang="en-US" sz="1800" dirty="0">
                <a:effectLst/>
                <a:latin typeface="Roboto Condensed" panose="02000000000000000000" pitchFamily="2" charset="0"/>
                <a:ea typeface="Roboto Condensed" panose="02000000000000000000" pitchFamily="2" charset="0"/>
              </a:rPr>
              <a:t>In</a:t>
            </a:r>
            <a:r>
              <a:rPr lang="en-US" sz="1800" spc="-90" dirty="0">
                <a:effectLst/>
                <a:latin typeface="Roboto Condensed" panose="02000000000000000000" pitchFamily="2" charset="0"/>
                <a:ea typeface="Roboto Condensed" panose="02000000000000000000" pitchFamily="2" charset="0"/>
              </a:rPr>
              <a:t> </a:t>
            </a:r>
            <a:r>
              <a:rPr lang="en-US" sz="1800" dirty="0">
                <a:effectLst/>
                <a:latin typeface="Roboto Condensed" panose="02000000000000000000" pitchFamily="2" charset="0"/>
                <a:ea typeface="Roboto Condensed" panose="02000000000000000000" pitchFamily="2" charset="0"/>
              </a:rPr>
              <a:t>purchasing</a:t>
            </a:r>
            <a:r>
              <a:rPr lang="en-US" sz="1800" spc="-90" dirty="0">
                <a:effectLst/>
                <a:latin typeface="Roboto Condensed" panose="02000000000000000000" pitchFamily="2" charset="0"/>
                <a:ea typeface="Roboto Condensed" panose="02000000000000000000" pitchFamily="2" charset="0"/>
              </a:rPr>
              <a:t> </a:t>
            </a:r>
            <a:r>
              <a:rPr lang="en-US" sz="1800" dirty="0">
                <a:effectLst/>
                <a:latin typeface="Roboto Condensed" panose="02000000000000000000" pitchFamily="2" charset="0"/>
                <a:ea typeface="Roboto Condensed" panose="02000000000000000000" pitchFamily="2" charset="0"/>
              </a:rPr>
              <a:t>shares</a:t>
            </a:r>
            <a:r>
              <a:rPr lang="en-US" sz="1800" spc="-90" dirty="0">
                <a:effectLst/>
                <a:latin typeface="Roboto Condensed" panose="02000000000000000000" pitchFamily="2" charset="0"/>
                <a:ea typeface="Roboto Condensed" panose="02000000000000000000" pitchFamily="2" charset="0"/>
              </a:rPr>
              <a:t> </a:t>
            </a:r>
            <a:r>
              <a:rPr lang="en-US" sz="1800" dirty="0">
                <a:effectLst/>
                <a:latin typeface="Roboto Condensed" panose="02000000000000000000" pitchFamily="2" charset="0"/>
                <a:ea typeface="Roboto Condensed" panose="02000000000000000000" pitchFamily="2" charset="0"/>
              </a:rPr>
              <a:t>of</a:t>
            </a:r>
            <a:r>
              <a:rPr lang="en-US" sz="1800" spc="-90" dirty="0">
                <a:effectLst/>
                <a:latin typeface="Roboto Condensed" panose="02000000000000000000" pitchFamily="2" charset="0"/>
                <a:ea typeface="Roboto Condensed" panose="02000000000000000000" pitchFamily="2" charset="0"/>
              </a:rPr>
              <a:t> </a:t>
            </a:r>
            <a:r>
              <a:rPr lang="en-US" sz="1800" dirty="0">
                <a:effectLst/>
                <a:latin typeface="Roboto Condensed" panose="02000000000000000000" pitchFamily="2" charset="0"/>
                <a:ea typeface="Roboto Condensed" panose="02000000000000000000" pitchFamily="2" charset="0"/>
              </a:rPr>
              <a:t>stock,</a:t>
            </a:r>
            <a:r>
              <a:rPr lang="en-US" sz="1800" spc="-90" dirty="0">
                <a:effectLst/>
                <a:latin typeface="Roboto Condensed" panose="02000000000000000000" pitchFamily="2" charset="0"/>
                <a:ea typeface="Roboto Condensed" panose="02000000000000000000" pitchFamily="2" charset="0"/>
              </a:rPr>
              <a:t> </a:t>
            </a:r>
            <a:r>
              <a:rPr lang="en-US" sz="1800" dirty="0">
                <a:effectLst/>
                <a:latin typeface="Roboto Condensed" panose="02000000000000000000" pitchFamily="2" charset="0"/>
                <a:ea typeface="Roboto Condensed" panose="02000000000000000000" pitchFamily="2" charset="0"/>
              </a:rPr>
              <a:t>you</a:t>
            </a:r>
            <a:r>
              <a:rPr lang="en-US" sz="1800" spc="-95" dirty="0">
                <a:effectLst/>
                <a:latin typeface="Roboto Condensed" panose="02000000000000000000" pitchFamily="2" charset="0"/>
                <a:ea typeface="Roboto Condensed" panose="02000000000000000000" pitchFamily="2" charset="0"/>
              </a:rPr>
              <a:t> </a:t>
            </a:r>
            <a:r>
              <a:rPr lang="en-US" sz="1800" dirty="0">
                <a:effectLst/>
                <a:latin typeface="Roboto Condensed" panose="02000000000000000000" pitchFamily="2" charset="0"/>
                <a:ea typeface="Roboto Condensed" panose="02000000000000000000" pitchFamily="2" charset="0"/>
              </a:rPr>
              <a:t>take</a:t>
            </a:r>
            <a:r>
              <a:rPr lang="en-US" sz="1800" spc="-90" dirty="0">
                <a:effectLst/>
                <a:latin typeface="Roboto Condensed" panose="02000000000000000000" pitchFamily="2" charset="0"/>
                <a:ea typeface="Roboto Condensed" panose="02000000000000000000" pitchFamily="2" charset="0"/>
              </a:rPr>
              <a:t> </a:t>
            </a:r>
            <a:r>
              <a:rPr lang="en-US" sz="1800" dirty="0">
                <a:effectLst/>
                <a:latin typeface="Roboto Condensed" panose="02000000000000000000" pitchFamily="2" charset="0"/>
                <a:ea typeface="Roboto Condensed" panose="02000000000000000000" pitchFamily="2" charset="0"/>
              </a:rPr>
              <a:t>a</a:t>
            </a:r>
            <a:r>
              <a:rPr lang="en-US" sz="1800" spc="-90" dirty="0">
                <a:effectLst/>
                <a:latin typeface="Roboto Condensed" panose="02000000000000000000" pitchFamily="2" charset="0"/>
                <a:ea typeface="Roboto Condensed" panose="02000000000000000000" pitchFamily="2" charset="0"/>
              </a:rPr>
              <a:t> </a:t>
            </a:r>
            <a:r>
              <a:rPr lang="en-US" sz="1800" dirty="0">
                <a:effectLst/>
                <a:latin typeface="Roboto Condensed" panose="02000000000000000000" pitchFamily="2" charset="0"/>
                <a:ea typeface="Roboto Condensed" panose="02000000000000000000" pitchFamily="2" charset="0"/>
              </a:rPr>
              <a:t>risk</a:t>
            </a:r>
            <a:r>
              <a:rPr lang="en-US" sz="1800" spc="-90" dirty="0">
                <a:effectLst/>
                <a:latin typeface="Roboto Condensed" panose="02000000000000000000" pitchFamily="2" charset="0"/>
                <a:ea typeface="Roboto Condensed" panose="02000000000000000000" pitchFamily="2" charset="0"/>
              </a:rPr>
              <a:t> </a:t>
            </a:r>
            <a:r>
              <a:rPr lang="en-US" sz="1800" dirty="0">
                <a:effectLst/>
                <a:latin typeface="Roboto Condensed" panose="02000000000000000000" pitchFamily="2" charset="0"/>
                <a:ea typeface="Roboto Condensed" panose="02000000000000000000" pitchFamily="2" charset="0"/>
              </a:rPr>
              <a:t>on </a:t>
            </a:r>
            <a:r>
              <a:rPr lang="en-US" sz="1800" spc="-10" dirty="0">
                <a:effectLst/>
                <a:latin typeface="Roboto Condensed" panose="02000000000000000000" pitchFamily="2" charset="0"/>
                <a:ea typeface="Roboto Condensed" panose="02000000000000000000" pitchFamily="2" charset="0"/>
              </a:rPr>
              <a:t>the</a:t>
            </a:r>
            <a:r>
              <a:rPr lang="en-US" sz="1800" spc="-95" dirty="0">
                <a:effectLst/>
                <a:latin typeface="Roboto Condensed" panose="02000000000000000000" pitchFamily="2" charset="0"/>
                <a:ea typeface="Roboto Condensed" panose="02000000000000000000" pitchFamily="2" charset="0"/>
              </a:rPr>
              <a:t> </a:t>
            </a:r>
            <a:r>
              <a:rPr lang="en-US" sz="1800" spc="-10" dirty="0">
                <a:effectLst/>
                <a:latin typeface="Roboto Condensed" panose="02000000000000000000" pitchFamily="2" charset="0"/>
                <a:ea typeface="Roboto Condensed" panose="02000000000000000000" pitchFamily="2" charset="0"/>
              </a:rPr>
              <a:t>company</a:t>
            </a:r>
            <a:r>
              <a:rPr lang="en-US" sz="1800" spc="-95" dirty="0">
                <a:effectLst/>
                <a:latin typeface="Roboto Condensed" panose="02000000000000000000" pitchFamily="2" charset="0"/>
                <a:ea typeface="Roboto Condensed" panose="02000000000000000000" pitchFamily="2" charset="0"/>
              </a:rPr>
              <a:t> </a:t>
            </a:r>
            <a:r>
              <a:rPr lang="en-US" sz="1800" spc="-10" dirty="0">
                <a:effectLst/>
                <a:latin typeface="Roboto Condensed" panose="02000000000000000000" pitchFamily="2" charset="0"/>
                <a:ea typeface="Roboto Condensed" panose="02000000000000000000" pitchFamily="2" charset="0"/>
              </a:rPr>
              <a:t>making</a:t>
            </a:r>
            <a:r>
              <a:rPr lang="en-US" sz="1800" spc="-95" dirty="0">
                <a:effectLst/>
                <a:latin typeface="Roboto Condensed" panose="02000000000000000000" pitchFamily="2" charset="0"/>
                <a:ea typeface="Roboto Condensed" panose="02000000000000000000" pitchFamily="2" charset="0"/>
              </a:rPr>
              <a:t> </a:t>
            </a:r>
            <a:r>
              <a:rPr lang="en-US" sz="1800" spc="-10" dirty="0">
                <a:effectLst/>
                <a:latin typeface="Roboto Condensed" panose="02000000000000000000" pitchFamily="2" charset="0"/>
                <a:ea typeface="Roboto Condensed" panose="02000000000000000000" pitchFamily="2" charset="0"/>
              </a:rPr>
              <a:t>a</a:t>
            </a:r>
            <a:r>
              <a:rPr lang="en-US" sz="1800" spc="-95" dirty="0">
                <a:effectLst/>
                <a:latin typeface="Roboto Condensed" panose="02000000000000000000" pitchFamily="2" charset="0"/>
                <a:ea typeface="Roboto Condensed" panose="02000000000000000000" pitchFamily="2" charset="0"/>
              </a:rPr>
              <a:t> </a:t>
            </a:r>
            <a:r>
              <a:rPr lang="en-US" sz="1800" spc="-10" dirty="0">
                <a:effectLst/>
                <a:latin typeface="Roboto Condensed" panose="02000000000000000000" pitchFamily="2" charset="0"/>
                <a:ea typeface="Roboto Condensed" panose="02000000000000000000" pitchFamily="2" charset="0"/>
              </a:rPr>
              <a:t>profit</a:t>
            </a:r>
            <a:r>
              <a:rPr lang="en-US" sz="1800" spc="-95" dirty="0">
                <a:effectLst/>
                <a:latin typeface="Roboto Condensed" panose="02000000000000000000" pitchFamily="2" charset="0"/>
                <a:ea typeface="Roboto Condensed" panose="02000000000000000000" pitchFamily="2" charset="0"/>
              </a:rPr>
              <a:t> </a:t>
            </a:r>
            <a:r>
              <a:rPr lang="en-US" sz="1800" spc="-10" dirty="0">
                <a:effectLst/>
                <a:latin typeface="Roboto Condensed" panose="02000000000000000000" pitchFamily="2" charset="0"/>
                <a:ea typeface="Roboto Condensed" panose="02000000000000000000" pitchFamily="2" charset="0"/>
              </a:rPr>
              <a:t>and</a:t>
            </a:r>
            <a:r>
              <a:rPr lang="en-US" sz="1800" spc="-95" dirty="0">
                <a:effectLst/>
                <a:latin typeface="Roboto Condensed" panose="02000000000000000000" pitchFamily="2" charset="0"/>
                <a:ea typeface="Roboto Condensed" panose="02000000000000000000" pitchFamily="2" charset="0"/>
              </a:rPr>
              <a:t> </a:t>
            </a:r>
            <a:r>
              <a:rPr lang="en-US" sz="1800" spc="-10" dirty="0">
                <a:effectLst/>
                <a:latin typeface="Roboto Condensed" panose="02000000000000000000" pitchFamily="2" charset="0"/>
                <a:ea typeface="Roboto Condensed" panose="02000000000000000000" pitchFamily="2" charset="0"/>
              </a:rPr>
              <a:t>paying</a:t>
            </a:r>
            <a:r>
              <a:rPr lang="en-US" sz="1800" spc="-95" dirty="0">
                <a:effectLst/>
                <a:latin typeface="Roboto Condensed" panose="02000000000000000000" pitchFamily="2" charset="0"/>
                <a:ea typeface="Roboto Condensed" panose="02000000000000000000" pitchFamily="2" charset="0"/>
              </a:rPr>
              <a:t> </a:t>
            </a:r>
            <a:r>
              <a:rPr lang="en-US" sz="1800" spc="-10" dirty="0">
                <a:effectLst/>
                <a:latin typeface="Roboto Condensed" panose="02000000000000000000" pitchFamily="2" charset="0"/>
                <a:ea typeface="Roboto Condensed" panose="02000000000000000000" pitchFamily="2" charset="0"/>
              </a:rPr>
              <a:t>a</a:t>
            </a:r>
            <a:r>
              <a:rPr lang="en-US" sz="1800" spc="-95" dirty="0">
                <a:effectLst/>
                <a:latin typeface="Roboto Condensed" panose="02000000000000000000" pitchFamily="2" charset="0"/>
                <a:ea typeface="Roboto Condensed" panose="02000000000000000000" pitchFamily="2" charset="0"/>
              </a:rPr>
              <a:t> </a:t>
            </a:r>
            <a:r>
              <a:rPr lang="en-US" sz="1800" spc="-10" dirty="0">
                <a:effectLst/>
                <a:latin typeface="Roboto Condensed" panose="02000000000000000000" pitchFamily="2" charset="0"/>
                <a:ea typeface="Roboto Condensed" panose="02000000000000000000" pitchFamily="2" charset="0"/>
              </a:rPr>
              <a:t>dividend</a:t>
            </a:r>
            <a:r>
              <a:rPr lang="en-US" sz="1800" spc="-95" dirty="0">
                <a:effectLst/>
                <a:latin typeface="Roboto Condensed" panose="02000000000000000000" pitchFamily="2" charset="0"/>
                <a:ea typeface="Roboto Condensed" panose="02000000000000000000" pitchFamily="2" charset="0"/>
              </a:rPr>
              <a:t> </a:t>
            </a:r>
            <a:r>
              <a:rPr lang="en-US" sz="1800" spc="-10" dirty="0">
                <a:effectLst/>
                <a:latin typeface="Roboto Condensed" panose="02000000000000000000" pitchFamily="2" charset="0"/>
                <a:ea typeface="Roboto Condensed" panose="02000000000000000000" pitchFamily="2" charset="0"/>
              </a:rPr>
              <a:t>or seeing</a:t>
            </a:r>
            <a:r>
              <a:rPr lang="en-US" sz="1800" spc="-95" dirty="0">
                <a:effectLst/>
                <a:latin typeface="Roboto Condensed" panose="02000000000000000000" pitchFamily="2" charset="0"/>
                <a:ea typeface="Roboto Condensed" panose="02000000000000000000" pitchFamily="2" charset="0"/>
              </a:rPr>
              <a:t> </a:t>
            </a:r>
            <a:r>
              <a:rPr lang="en-US" sz="1800" spc="-10" dirty="0">
                <a:effectLst/>
                <a:latin typeface="Roboto Condensed" panose="02000000000000000000" pitchFamily="2" charset="0"/>
                <a:ea typeface="Roboto Condensed" panose="02000000000000000000" pitchFamily="2" charset="0"/>
              </a:rPr>
              <a:t>the</a:t>
            </a:r>
            <a:r>
              <a:rPr lang="en-US" sz="1800" spc="-95" dirty="0">
                <a:effectLst/>
                <a:latin typeface="Roboto Condensed" panose="02000000000000000000" pitchFamily="2" charset="0"/>
                <a:ea typeface="Roboto Condensed" panose="02000000000000000000" pitchFamily="2" charset="0"/>
              </a:rPr>
              <a:t> </a:t>
            </a:r>
            <a:r>
              <a:rPr lang="en-US" sz="1800" spc="-10" dirty="0">
                <a:effectLst/>
                <a:latin typeface="Roboto Condensed" panose="02000000000000000000" pitchFamily="2" charset="0"/>
                <a:ea typeface="Roboto Condensed" panose="02000000000000000000" pitchFamily="2" charset="0"/>
              </a:rPr>
              <a:t>value</a:t>
            </a:r>
            <a:r>
              <a:rPr lang="en-US" sz="1800" spc="-95" dirty="0">
                <a:effectLst/>
                <a:latin typeface="Roboto Condensed" panose="02000000000000000000" pitchFamily="2" charset="0"/>
                <a:ea typeface="Roboto Condensed" panose="02000000000000000000" pitchFamily="2" charset="0"/>
              </a:rPr>
              <a:t> </a:t>
            </a:r>
            <a:r>
              <a:rPr lang="en-US" sz="1800" spc="-10" dirty="0">
                <a:effectLst/>
                <a:latin typeface="Roboto Condensed" panose="02000000000000000000" pitchFamily="2" charset="0"/>
                <a:ea typeface="Roboto Condensed" panose="02000000000000000000" pitchFamily="2" charset="0"/>
              </a:rPr>
              <a:t>of</a:t>
            </a:r>
            <a:r>
              <a:rPr lang="en-US" sz="1800" spc="-95" dirty="0">
                <a:effectLst/>
                <a:latin typeface="Roboto Condensed" panose="02000000000000000000" pitchFamily="2" charset="0"/>
                <a:ea typeface="Roboto Condensed" panose="02000000000000000000" pitchFamily="2" charset="0"/>
              </a:rPr>
              <a:t> </a:t>
            </a:r>
            <a:r>
              <a:rPr lang="en-US" sz="1800" spc="-10" dirty="0">
                <a:effectLst/>
                <a:latin typeface="Roboto Condensed" panose="02000000000000000000" pitchFamily="2" charset="0"/>
                <a:ea typeface="Roboto Condensed" panose="02000000000000000000" pitchFamily="2" charset="0"/>
              </a:rPr>
              <a:t>its</a:t>
            </a:r>
            <a:r>
              <a:rPr lang="en-US" sz="1800" spc="-95" dirty="0">
                <a:effectLst/>
                <a:latin typeface="Roboto Condensed" panose="02000000000000000000" pitchFamily="2" charset="0"/>
                <a:ea typeface="Roboto Condensed" panose="02000000000000000000" pitchFamily="2" charset="0"/>
              </a:rPr>
              <a:t> </a:t>
            </a:r>
            <a:r>
              <a:rPr lang="en-US" sz="1800" spc="-10" dirty="0">
                <a:effectLst/>
                <a:latin typeface="Roboto Condensed" panose="02000000000000000000" pitchFamily="2" charset="0"/>
                <a:ea typeface="Roboto Condensed" panose="02000000000000000000" pitchFamily="2" charset="0"/>
              </a:rPr>
              <a:t>stock</a:t>
            </a:r>
            <a:r>
              <a:rPr lang="en-US" sz="1800" spc="-95" dirty="0">
                <a:effectLst/>
                <a:latin typeface="Roboto Condensed" panose="02000000000000000000" pitchFamily="2" charset="0"/>
                <a:ea typeface="Roboto Condensed" panose="02000000000000000000" pitchFamily="2" charset="0"/>
              </a:rPr>
              <a:t> </a:t>
            </a:r>
            <a:r>
              <a:rPr lang="en-US" sz="1800" spc="-10" dirty="0">
                <a:effectLst/>
                <a:latin typeface="Roboto Condensed" panose="02000000000000000000" pitchFamily="2" charset="0"/>
                <a:ea typeface="Roboto Condensed" panose="02000000000000000000" pitchFamily="2" charset="0"/>
              </a:rPr>
              <a:t>go</a:t>
            </a:r>
            <a:r>
              <a:rPr lang="en-US" sz="1800" spc="-95" dirty="0">
                <a:effectLst/>
                <a:latin typeface="Roboto Condensed" panose="02000000000000000000" pitchFamily="2" charset="0"/>
                <a:ea typeface="Roboto Condensed" panose="02000000000000000000" pitchFamily="2" charset="0"/>
              </a:rPr>
              <a:t> </a:t>
            </a:r>
            <a:r>
              <a:rPr lang="en-US" sz="1800" spc="-10" dirty="0">
                <a:effectLst/>
                <a:latin typeface="Roboto Condensed" panose="02000000000000000000" pitchFamily="2" charset="0"/>
                <a:ea typeface="Roboto Condensed" panose="02000000000000000000" pitchFamily="2" charset="0"/>
              </a:rPr>
              <a:t>up.</a:t>
            </a:r>
            <a:r>
              <a:rPr lang="en-US" sz="1800" spc="-95" dirty="0">
                <a:effectLst/>
                <a:latin typeface="Roboto Condensed" panose="02000000000000000000" pitchFamily="2" charset="0"/>
                <a:ea typeface="Roboto Condensed" panose="02000000000000000000" pitchFamily="2" charset="0"/>
              </a:rPr>
              <a:t> </a:t>
            </a:r>
            <a:r>
              <a:rPr lang="en-US" sz="1800" spc="-10" dirty="0">
                <a:effectLst/>
                <a:latin typeface="Roboto Condensed" panose="02000000000000000000" pitchFamily="2" charset="0"/>
                <a:ea typeface="Roboto Condensed" panose="02000000000000000000" pitchFamily="2" charset="0"/>
              </a:rPr>
              <a:t>Before</a:t>
            </a:r>
            <a:r>
              <a:rPr lang="en-US" sz="1800" spc="-95" dirty="0">
                <a:effectLst/>
                <a:latin typeface="Roboto Condensed" panose="02000000000000000000" pitchFamily="2" charset="0"/>
                <a:ea typeface="Roboto Condensed" panose="02000000000000000000" pitchFamily="2" charset="0"/>
              </a:rPr>
              <a:t> </a:t>
            </a:r>
            <a:r>
              <a:rPr lang="en-US" sz="1800" spc="-10" dirty="0">
                <a:effectLst/>
                <a:latin typeface="Roboto Condensed" panose="02000000000000000000" pitchFamily="2" charset="0"/>
                <a:ea typeface="Roboto Condensed" panose="02000000000000000000" pitchFamily="2" charset="0"/>
              </a:rPr>
              <a:t>investing</a:t>
            </a:r>
            <a:r>
              <a:rPr lang="en-US" sz="1800" spc="-95" dirty="0">
                <a:effectLst/>
                <a:latin typeface="Roboto Condensed" panose="02000000000000000000" pitchFamily="2" charset="0"/>
                <a:ea typeface="Roboto Condensed" panose="02000000000000000000" pitchFamily="2" charset="0"/>
              </a:rPr>
              <a:t> </a:t>
            </a:r>
            <a:r>
              <a:rPr lang="en-US" sz="1800" spc="-10" dirty="0">
                <a:effectLst/>
                <a:latin typeface="Roboto Condensed" panose="02000000000000000000" pitchFamily="2" charset="0"/>
                <a:ea typeface="Roboto Condensed" panose="02000000000000000000" pitchFamily="2" charset="0"/>
              </a:rPr>
              <a:t>in </a:t>
            </a:r>
            <a:r>
              <a:rPr lang="en-US" sz="1800" spc="-20" dirty="0">
                <a:effectLst/>
                <a:latin typeface="Roboto Condensed" panose="02000000000000000000" pitchFamily="2" charset="0"/>
                <a:ea typeface="Roboto Condensed" panose="02000000000000000000" pitchFamily="2" charset="0"/>
              </a:rPr>
              <a:t>a</a:t>
            </a:r>
            <a:r>
              <a:rPr lang="en-US" sz="1800" spc="-90" dirty="0">
                <a:effectLst/>
                <a:latin typeface="Roboto Condensed" panose="02000000000000000000" pitchFamily="2" charset="0"/>
                <a:ea typeface="Roboto Condensed" panose="02000000000000000000" pitchFamily="2" charset="0"/>
              </a:rPr>
              <a:t> </a:t>
            </a:r>
            <a:r>
              <a:rPr lang="en-US" sz="1800" spc="-20" dirty="0">
                <a:effectLst/>
                <a:latin typeface="Roboto Condensed" panose="02000000000000000000" pitchFamily="2" charset="0"/>
                <a:ea typeface="Roboto Condensed" panose="02000000000000000000" pitchFamily="2" charset="0"/>
              </a:rPr>
              <a:t>company,</a:t>
            </a:r>
            <a:r>
              <a:rPr lang="en-US" sz="1800" spc="-90" dirty="0">
                <a:effectLst/>
                <a:latin typeface="Roboto Condensed" panose="02000000000000000000" pitchFamily="2" charset="0"/>
                <a:ea typeface="Roboto Condensed" panose="02000000000000000000" pitchFamily="2" charset="0"/>
              </a:rPr>
              <a:t> </a:t>
            </a:r>
            <a:r>
              <a:rPr lang="en-US" sz="1800" spc="-20" dirty="0">
                <a:effectLst/>
                <a:latin typeface="Roboto Condensed" panose="02000000000000000000" pitchFamily="2" charset="0"/>
                <a:ea typeface="Roboto Condensed" panose="02000000000000000000" pitchFamily="2" charset="0"/>
              </a:rPr>
              <a:t>learn</a:t>
            </a:r>
            <a:r>
              <a:rPr lang="en-US" sz="1800" spc="-90" dirty="0">
                <a:effectLst/>
                <a:latin typeface="Roboto Condensed" panose="02000000000000000000" pitchFamily="2" charset="0"/>
                <a:ea typeface="Roboto Condensed" panose="02000000000000000000" pitchFamily="2" charset="0"/>
              </a:rPr>
              <a:t> </a:t>
            </a:r>
            <a:r>
              <a:rPr lang="en-US" sz="1800" spc="-20" dirty="0">
                <a:effectLst/>
                <a:latin typeface="Roboto Condensed" panose="02000000000000000000" pitchFamily="2" charset="0"/>
                <a:ea typeface="Roboto Condensed" panose="02000000000000000000" pitchFamily="2" charset="0"/>
              </a:rPr>
              <a:t>about</a:t>
            </a:r>
            <a:r>
              <a:rPr lang="en-US" sz="1800" spc="-90" dirty="0">
                <a:effectLst/>
                <a:latin typeface="Roboto Condensed" panose="02000000000000000000" pitchFamily="2" charset="0"/>
                <a:ea typeface="Roboto Condensed" panose="02000000000000000000" pitchFamily="2" charset="0"/>
              </a:rPr>
              <a:t> </a:t>
            </a:r>
            <a:r>
              <a:rPr lang="en-US" sz="1800" spc="-20" dirty="0">
                <a:effectLst/>
                <a:latin typeface="Roboto Condensed" panose="02000000000000000000" pitchFamily="2" charset="0"/>
                <a:ea typeface="Roboto Condensed" panose="02000000000000000000" pitchFamily="2" charset="0"/>
              </a:rPr>
              <a:t>its</a:t>
            </a:r>
            <a:r>
              <a:rPr lang="en-US" sz="1800" spc="-90" dirty="0">
                <a:effectLst/>
                <a:latin typeface="Roboto Condensed" panose="02000000000000000000" pitchFamily="2" charset="0"/>
                <a:ea typeface="Roboto Condensed" panose="02000000000000000000" pitchFamily="2" charset="0"/>
              </a:rPr>
              <a:t> </a:t>
            </a:r>
            <a:r>
              <a:rPr lang="en-US" sz="1800" spc="-20" dirty="0">
                <a:effectLst/>
                <a:latin typeface="Roboto Condensed" panose="02000000000000000000" pitchFamily="2" charset="0"/>
                <a:ea typeface="Roboto Condensed" panose="02000000000000000000" pitchFamily="2" charset="0"/>
              </a:rPr>
              <a:t>past</a:t>
            </a:r>
            <a:r>
              <a:rPr lang="en-US" sz="1800" spc="-90" dirty="0">
                <a:effectLst/>
                <a:latin typeface="Roboto Condensed" panose="02000000000000000000" pitchFamily="2" charset="0"/>
                <a:ea typeface="Roboto Condensed" panose="02000000000000000000" pitchFamily="2" charset="0"/>
              </a:rPr>
              <a:t> </a:t>
            </a:r>
            <a:r>
              <a:rPr lang="en-US" sz="1800" spc="-20" dirty="0">
                <a:effectLst/>
                <a:latin typeface="Roboto Condensed" panose="02000000000000000000" pitchFamily="2" charset="0"/>
                <a:ea typeface="Roboto Condensed" panose="02000000000000000000" pitchFamily="2" charset="0"/>
              </a:rPr>
              <a:t>financial</a:t>
            </a:r>
            <a:r>
              <a:rPr lang="en-US" sz="1800" spc="-90" dirty="0">
                <a:effectLst/>
                <a:latin typeface="Roboto Condensed" panose="02000000000000000000" pitchFamily="2" charset="0"/>
                <a:ea typeface="Roboto Condensed" panose="02000000000000000000" pitchFamily="2" charset="0"/>
              </a:rPr>
              <a:t> </a:t>
            </a:r>
            <a:r>
              <a:rPr lang="en-US" sz="1800" spc="-20" dirty="0">
                <a:effectLst/>
                <a:latin typeface="Roboto Condensed" panose="02000000000000000000" pitchFamily="2" charset="0"/>
                <a:ea typeface="Roboto Condensed" panose="02000000000000000000" pitchFamily="2" charset="0"/>
              </a:rPr>
              <a:t>performance, </a:t>
            </a:r>
            <a:r>
              <a:rPr lang="en-US" sz="1800" dirty="0">
                <a:effectLst/>
                <a:latin typeface="Roboto Condensed" panose="02000000000000000000" pitchFamily="2" charset="0"/>
                <a:ea typeface="Roboto Condensed" panose="02000000000000000000" pitchFamily="2" charset="0"/>
              </a:rPr>
              <a:t>management,</a:t>
            </a:r>
            <a:r>
              <a:rPr lang="en-US" sz="1800" spc="-90" dirty="0">
                <a:effectLst/>
                <a:latin typeface="Roboto Condensed" panose="02000000000000000000" pitchFamily="2" charset="0"/>
                <a:ea typeface="Roboto Condensed" panose="02000000000000000000" pitchFamily="2" charset="0"/>
              </a:rPr>
              <a:t> </a:t>
            </a:r>
            <a:r>
              <a:rPr lang="en-US" sz="1800" dirty="0">
                <a:effectLst/>
                <a:latin typeface="Roboto Condensed" panose="02000000000000000000" pitchFamily="2" charset="0"/>
                <a:ea typeface="Roboto Condensed" panose="02000000000000000000" pitchFamily="2" charset="0"/>
              </a:rPr>
              <a:t>products</a:t>
            </a:r>
            <a:r>
              <a:rPr lang="en-US" sz="1800" spc="-90" dirty="0">
                <a:effectLst/>
                <a:latin typeface="Roboto Condensed" panose="02000000000000000000" pitchFamily="2" charset="0"/>
                <a:ea typeface="Roboto Condensed" panose="02000000000000000000" pitchFamily="2" charset="0"/>
              </a:rPr>
              <a:t> </a:t>
            </a:r>
            <a:r>
              <a:rPr lang="en-US" sz="1800" dirty="0">
                <a:effectLst/>
                <a:latin typeface="Roboto Condensed" panose="02000000000000000000" pitchFamily="2" charset="0"/>
                <a:ea typeface="Roboto Condensed" panose="02000000000000000000" pitchFamily="2" charset="0"/>
              </a:rPr>
              <a:t>and</a:t>
            </a:r>
            <a:r>
              <a:rPr lang="en-US" sz="1800" spc="-90" dirty="0">
                <a:effectLst/>
                <a:latin typeface="Roboto Condensed" panose="02000000000000000000" pitchFamily="2" charset="0"/>
                <a:ea typeface="Roboto Condensed" panose="02000000000000000000" pitchFamily="2" charset="0"/>
              </a:rPr>
              <a:t> </a:t>
            </a:r>
            <a:r>
              <a:rPr lang="en-US" sz="1800" dirty="0">
                <a:effectLst/>
                <a:latin typeface="Roboto Condensed" panose="02000000000000000000" pitchFamily="2" charset="0"/>
                <a:ea typeface="Roboto Condensed" panose="02000000000000000000" pitchFamily="2" charset="0"/>
              </a:rPr>
              <a:t>how</a:t>
            </a:r>
            <a:r>
              <a:rPr lang="en-US" sz="1800" spc="-90" dirty="0">
                <a:effectLst/>
                <a:latin typeface="Roboto Condensed" panose="02000000000000000000" pitchFamily="2" charset="0"/>
                <a:ea typeface="Roboto Condensed" panose="02000000000000000000" pitchFamily="2" charset="0"/>
              </a:rPr>
              <a:t> </a:t>
            </a:r>
            <a:r>
              <a:rPr lang="en-US" sz="1800" dirty="0">
                <a:effectLst/>
                <a:latin typeface="Roboto Condensed" panose="02000000000000000000" pitchFamily="2" charset="0"/>
                <a:ea typeface="Roboto Condensed" panose="02000000000000000000" pitchFamily="2" charset="0"/>
              </a:rPr>
              <a:t>the</a:t>
            </a:r>
            <a:r>
              <a:rPr lang="en-US" sz="1800" spc="-90" dirty="0">
                <a:effectLst/>
                <a:latin typeface="Roboto Condensed" panose="02000000000000000000" pitchFamily="2" charset="0"/>
                <a:ea typeface="Roboto Condensed" panose="02000000000000000000" pitchFamily="2" charset="0"/>
              </a:rPr>
              <a:t> </a:t>
            </a:r>
            <a:r>
              <a:rPr lang="en-US" sz="1800" dirty="0">
                <a:effectLst/>
                <a:latin typeface="Roboto Condensed" panose="02000000000000000000" pitchFamily="2" charset="0"/>
                <a:ea typeface="Roboto Condensed" panose="02000000000000000000" pitchFamily="2" charset="0"/>
              </a:rPr>
              <a:t>stock</a:t>
            </a:r>
            <a:r>
              <a:rPr lang="en-US" sz="1800" spc="-90" dirty="0">
                <a:effectLst/>
                <a:latin typeface="Roboto Condensed" panose="02000000000000000000" pitchFamily="2" charset="0"/>
                <a:ea typeface="Roboto Condensed" panose="02000000000000000000" pitchFamily="2" charset="0"/>
              </a:rPr>
              <a:t> </a:t>
            </a:r>
            <a:r>
              <a:rPr lang="en-US" sz="1800" dirty="0">
                <a:effectLst/>
                <a:latin typeface="Roboto Condensed" panose="02000000000000000000" pitchFamily="2" charset="0"/>
                <a:ea typeface="Roboto Condensed" panose="02000000000000000000" pitchFamily="2" charset="0"/>
              </a:rPr>
              <a:t>has</a:t>
            </a:r>
            <a:r>
              <a:rPr lang="en-US" sz="1800" spc="-90" dirty="0">
                <a:effectLst/>
                <a:latin typeface="Roboto Condensed" panose="02000000000000000000" pitchFamily="2" charset="0"/>
                <a:ea typeface="Roboto Condensed" panose="02000000000000000000" pitchFamily="2" charset="0"/>
              </a:rPr>
              <a:t> </a:t>
            </a:r>
            <a:r>
              <a:rPr lang="en-US" sz="1800" dirty="0">
                <a:effectLst/>
                <a:latin typeface="Roboto Condensed" panose="02000000000000000000" pitchFamily="2" charset="0"/>
                <a:ea typeface="Roboto Condensed" panose="02000000000000000000" pitchFamily="2" charset="0"/>
              </a:rPr>
              <a:t>been valued</a:t>
            </a:r>
            <a:r>
              <a:rPr lang="en-US" sz="1800" spc="-100" dirty="0">
                <a:effectLst/>
                <a:latin typeface="Roboto Condensed" panose="02000000000000000000" pitchFamily="2" charset="0"/>
                <a:ea typeface="Roboto Condensed" panose="02000000000000000000" pitchFamily="2" charset="0"/>
              </a:rPr>
              <a:t> </a:t>
            </a:r>
            <a:r>
              <a:rPr lang="en-US" sz="1800" dirty="0">
                <a:effectLst/>
                <a:latin typeface="Roboto Condensed" panose="02000000000000000000" pitchFamily="2" charset="0"/>
                <a:ea typeface="Roboto Condensed" panose="02000000000000000000" pitchFamily="2" charset="0"/>
              </a:rPr>
              <a:t>in</a:t>
            </a:r>
            <a:r>
              <a:rPr lang="en-US" sz="1800" spc="-100" dirty="0">
                <a:effectLst/>
                <a:latin typeface="Roboto Condensed" panose="02000000000000000000" pitchFamily="2" charset="0"/>
                <a:ea typeface="Roboto Condensed" panose="02000000000000000000" pitchFamily="2" charset="0"/>
              </a:rPr>
              <a:t> </a:t>
            </a:r>
            <a:r>
              <a:rPr lang="en-US" sz="1800" dirty="0">
                <a:effectLst/>
                <a:latin typeface="Roboto Condensed" panose="02000000000000000000" pitchFamily="2" charset="0"/>
                <a:ea typeface="Roboto Condensed" panose="02000000000000000000" pitchFamily="2" charset="0"/>
              </a:rPr>
              <a:t>the</a:t>
            </a:r>
            <a:r>
              <a:rPr lang="en-US" sz="1800" spc="-100" dirty="0">
                <a:effectLst/>
                <a:latin typeface="Roboto Condensed" panose="02000000000000000000" pitchFamily="2" charset="0"/>
                <a:ea typeface="Roboto Condensed" panose="02000000000000000000" pitchFamily="2" charset="0"/>
              </a:rPr>
              <a:t> </a:t>
            </a:r>
            <a:r>
              <a:rPr lang="en-US" sz="1800" dirty="0">
                <a:effectLst/>
                <a:latin typeface="Roboto Condensed" panose="02000000000000000000" pitchFamily="2" charset="0"/>
                <a:ea typeface="Roboto Condensed" panose="02000000000000000000" pitchFamily="2" charset="0"/>
              </a:rPr>
              <a:t>past.</a:t>
            </a:r>
            <a:r>
              <a:rPr lang="en-US" sz="1800" spc="-100" dirty="0">
                <a:effectLst/>
                <a:latin typeface="Roboto Condensed" panose="02000000000000000000" pitchFamily="2" charset="0"/>
                <a:ea typeface="Roboto Condensed" panose="02000000000000000000" pitchFamily="2" charset="0"/>
              </a:rPr>
              <a:t> </a:t>
            </a:r>
            <a:r>
              <a:rPr lang="en-US" sz="1800" dirty="0">
                <a:effectLst/>
                <a:latin typeface="Roboto Condensed" panose="02000000000000000000" pitchFamily="2" charset="0"/>
                <a:ea typeface="Roboto Condensed" panose="02000000000000000000" pitchFamily="2" charset="0"/>
              </a:rPr>
              <a:t>Learn</a:t>
            </a:r>
            <a:r>
              <a:rPr lang="en-US" sz="1800" spc="-100" dirty="0">
                <a:effectLst/>
                <a:latin typeface="Roboto Condensed" panose="02000000000000000000" pitchFamily="2" charset="0"/>
                <a:ea typeface="Roboto Condensed" panose="02000000000000000000" pitchFamily="2" charset="0"/>
              </a:rPr>
              <a:t> </a:t>
            </a:r>
            <a:r>
              <a:rPr lang="en-US" sz="1800" dirty="0">
                <a:effectLst/>
                <a:latin typeface="Roboto Condensed" panose="02000000000000000000" pitchFamily="2" charset="0"/>
                <a:ea typeface="Roboto Condensed" panose="02000000000000000000" pitchFamily="2" charset="0"/>
              </a:rPr>
              <a:t>what</a:t>
            </a:r>
            <a:r>
              <a:rPr lang="en-US" sz="1800" spc="-100" dirty="0">
                <a:effectLst/>
                <a:latin typeface="Roboto Condensed" panose="02000000000000000000" pitchFamily="2" charset="0"/>
                <a:ea typeface="Roboto Condensed" panose="02000000000000000000" pitchFamily="2" charset="0"/>
              </a:rPr>
              <a:t> </a:t>
            </a:r>
            <a:r>
              <a:rPr lang="en-US" sz="1800" dirty="0">
                <a:effectLst/>
                <a:latin typeface="Roboto Condensed" panose="02000000000000000000" pitchFamily="2" charset="0"/>
                <a:ea typeface="Roboto Condensed" panose="02000000000000000000" pitchFamily="2" charset="0"/>
              </a:rPr>
              <a:t>the</a:t>
            </a:r>
            <a:r>
              <a:rPr lang="en-US" sz="1800" spc="-100" dirty="0">
                <a:effectLst/>
                <a:latin typeface="Roboto Condensed" panose="02000000000000000000" pitchFamily="2" charset="0"/>
                <a:ea typeface="Roboto Condensed" panose="02000000000000000000" pitchFamily="2" charset="0"/>
              </a:rPr>
              <a:t> </a:t>
            </a:r>
            <a:r>
              <a:rPr lang="en-US" sz="1800" dirty="0">
                <a:effectLst/>
                <a:latin typeface="Roboto Condensed" panose="02000000000000000000" pitchFamily="2" charset="0"/>
                <a:ea typeface="Roboto Condensed" panose="02000000000000000000" pitchFamily="2" charset="0"/>
              </a:rPr>
              <a:t>experts</a:t>
            </a:r>
            <a:r>
              <a:rPr lang="en-US" sz="1800" spc="-100" dirty="0">
                <a:effectLst/>
                <a:latin typeface="Roboto Condensed" panose="02000000000000000000" pitchFamily="2" charset="0"/>
                <a:ea typeface="Roboto Condensed" panose="02000000000000000000" pitchFamily="2" charset="0"/>
              </a:rPr>
              <a:t> </a:t>
            </a:r>
            <a:r>
              <a:rPr lang="en-US" sz="1800" dirty="0">
                <a:effectLst/>
                <a:latin typeface="Roboto Condensed" panose="02000000000000000000" pitchFamily="2" charset="0"/>
                <a:ea typeface="Roboto Condensed" panose="02000000000000000000" pitchFamily="2" charset="0"/>
              </a:rPr>
              <a:t>say</a:t>
            </a:r>
            <a:r>
              <a:rPr lang="en-US" sz="1800" spc="-100" dirty="0">
                <a:effectLst/>
                <a:latin typeface="Roboto Condensed" panose="02000000000000000000" pitchFamily="2" charset="0"/>
                <a:ea typeface="Roboto Condensed" panose="02000000000000000000" pitchFamily="2" charset="0"/>
              </a:rPr>
              <a:t> </a:t>
            </a:r>
            <a:r>
              <a:rPr lang="en-US" sz="1800" dirty="0">
                <a:effectLst/>
                <a:latin typeface="Roboto Condensed" panose="02000000000000000000" pitchFamily="2" charset="0"/>
                <a:ea typeface="Roboto Condensed" panose="02000000000000000000" pitchFamily="2" charset="0"/>
              </a:rPr>
              <a:t>about</a:t>
            </a:r>
            <a:r>
              <a:rPr lang="en-US" sz="1800" spc="-100" dirty="0">
                <a:effectLst/>
                <a:latin typeface="Roboto Condensed" panose="02000000000000000000" pitchFamily="2" charset="0"/>
                <a:ea typeface="Roboto Condensed" panose="02000000000000000000" pitchFamily="2" charset="0"/>
              </a:rPr>
              <a:t> </a:t>
            </a:r>
            <a:r>
              <a:rPr lang="en-US" sz="1800" dirty="0">
                <a:effectLst/>
                <a:latin typeface="Roboto Condensed" panose="02000000000000000000" pitchFamily="2" charset="0"/>
                <a:ea typeface="Roboto Condensed" panose="02000000000000000000" pitchFamily="2" charset="0"/>
              </a:rPr>
              <a:t>the </a:t>
            </a:r>
            <a:r>
              <a:rPr lang="en-US" sz="1800" spc="-20" dirty="0">
                <a:effectLst/>
                <a:latin typeface="Roboto Condensed" panose="02000000000000000000" pitchFamily="2" charset="0"/>
                <a:ea typeface="Roboto Condensed" panose="02000000000000000000" pitchFamily="2" charset="0"/>
              </a:rPr>
              <a:t>company</a:t>
            </a:r>
            <a:r>
              <a:rPr lang="en-US" sz="1800" spc="-60" dirty="0">
                <a:effectLst/>
                <a:latin typeface="Roboto Condensed" panose="02000000000000000000" pitchFamily="2" charset="0"/>
                <a:ea typeface="Roboto Condensed" panose="02000000000000000000" pitchFamily="2" charset="0"/>
              </a:rPr>
              <a:t> </a:t>
            </a:r>
            <a:r>
              <a:rPr lang="en-US" sz="1800" spc="-20" dirty="0">
                <a:effectLst/>
                <a:latin typeface="Roboto Condensed" panose="02000000000000000000" pitchFamily="2" charset="0"/>
                <a:ea typeface="Roboto Condensed" panose="02000000000000000000" pitchFamily="2" charset="0"/>
              </a:rPr>
              <a:t>and</a:t>
            </a:r>
            <a:r>
              <a:rPr lang="en-US" sz="1800" spc="-60" dirty="0">
                <a:effectLst/>
                <a:latin typeface="Roboto Condensed" panose="02000000000000000000" pitchFamily="2" charset="0"/>
                <a:ea typeface="Roboto Condensed" panose="02000000000000000000" pitchFamily="2" charset="0"/>
              </a:rPr>
              <a:t> </a:t>
            </a:r>
            <a:r>
              <a:rPr lang="en-US" sz="1800" spc="-20" dirty="0">
                <a:effectLst/>
                <a:latin typeface="Roboto Condensed" panose="02000000000000000000" pitchFamily="2" charset="0"/>
                <a:ea typeface="Roboto Condensed" panose="02000000000000000000" pitchFamily="2" charset="0"/>
              </a:rPr>
              <a:t>the</a:t>
            </a:r>
            <a:r>
              <a:rPr lang="en-US" sz="1800" spc="-60" dirty="0">
                <a:effectLst/>
                <a:latin typeface="Roboto Condensed" panose="02000000000000000000" pitchFamily="2" charset="0"/>
                <a:ea typeface="Roboto Condensed" panose="02000000000000000000" pitchFamily="2" charset="0"/>
              </a:rPr>
              <a:t> </a:t>
            </a:r>
            <a:r>
              <a:rPr lang="en-US" sz="1800" spc="-20" dirty="0">
                <a:effectLst/>
                <a:latin typeface="Roboto Condensed" panose="02000000000000000000" pitchFamily="2" charset="0"/>
                <a:ea typeface="Roboto Condensed" panose="02000000000000000000" pitchFamily="2" charset="0"/>
              </a:rPr>
              <a:t>relationship</a:t>
            </a:r>
            <a:r>
              <a:rPr lang="en-US" sz="1800" spc="-60" dirty="0">
                <a:effectLst/>
                <a:latin typeface="Roboto Condensed" panose="02000000000000000000" pitchFamily="2" charset="0"/>
                <a:ea typeface="Roboto Condensed" panose="02000000000000000000" pitchFamily="2" charset="0"/>
              </a:rPr>
              <a:t> </a:t>
            </a:r>
            <a:r>
              <a:rPr lang="en-US" sz="1800" spc="-20" dirty="0">
                <a:effectLst/>
                <a:latin typeface="Roboto Condensed" panose="02000000000000000000" pitchFamily="2" charset="0"/>
                <a:ea typeface="Roboto Condensed" panose="02000000000000000000" pitchFamily="2" charset="0"/>
              </a:rPr>
              <a:t>of</a:t>
            </a:r>
            <a:r>
              <a:rPr lang="en-US" sz="1800" spc="-60" dirty="0">
                <a:effectLst/>
                <a:latin typeface="Roboto Condensed" panose="02000000000000000000" pitchFamily="2" charset="0"/>
                <a:ea typeface="Roboto Condensed" panose="02000000000000000000" pitchFamily="2" charset="0"/>
              </a:rPr>
              <a:t> </a:t>
            </a:r>
            <a:r>
              <a:rPr lang="en-US" sz="1800" spc="-20" dirty="0">
                <a:effectLst/>
                <a:latin typeface="Roboto Condensed" panose="02000000000000000000" pitchFamily="2" charset="0"/>
                <a:ea typeface="Roboto Condensed" panose="02000000000000000000" pitchFamily="2" charset="0"/>
              </a:rPr>
              <a:t>its</a:t>
            </a:r>
            <a:r>
              <a:rPr lang="en-US" sz="1800" spc="-60" dirty="0">
                <a:effectLst/>
                <a:latin typeface="Roboto Condensed" panose="02000000000000000000" pitchFamily="2" charset="0"/>
                <a:ea typeface="Roboto Condensed" panose="02000000000000000000" pitchFamily="2" charset="0"/>
              </a:rPr>
              <a:t> </a:t>
            </a:r>
            <a:r>
              <a:rPr lang="en-US" sz="1800" spc="-20" dirty="0">
                <a:effectLst/>
                <a:latin typeface="Roboto Condensed" panose="02000000000000000000" pitchFamily="2" charset="0"/>
                <a:ea typeface="Roboto Condensed" panose="02000000000000000000" pitchFamily="2" charset="0"/>
              </a:rPr>
              <a:t>financial</a:t>
            </a:r>
            <a:r>
              <a:rPr lang="en-US" sz="1800" spc="-60" dirty="0">
                <a:effectLst/>
                <a:latin typeface="Roboto Condensed" panose="02000000000000000000" pitchFamily="2" charset="0"/>
                <a:ea typeface="Roboto Condensed" panose="02000000000000000000" pitchFamily="2" charset="0"/>
              </a:rPr>
              <a:t> </a:t>
            </a:r>
            <a:r>
              <a:rPr lang="en-US" sz="1800" spc="-20" dirty="0">
                <a:effectLst/>
                <a:latin typeface="Roboto Condensed" panose="02000000000000000000" pitchFamily="2" charset="0"/>
                <a:ea typeface="Roboto Condensed" panose="02000000000000000000" pitchFamily="2" charset="0"/>
              </a:rPr>
              <a:t>performance </a:t>
            </a:r>
            <a:r>
              <a:rPr lang="en-US" sz="1800" spc="-10" dirty="0">
                <a:effectLst/>
                <a:latin typeface="Roboto Condensed" panose="02000000000000000000" pitchFamily="2" charset="0"/>
                <a:ea typeface="Roboto Condensed" panose="02000000000000000000" pitchFamily="2" charset="0"/>
              </a:rPr>
              <a:t>and</a:t>
            </a:r>
            <a:r>
              <a:rPr lang="en-US" sz="1800" spc="-85" dirty="0">
                <a:effectLst/>
                <a:latin typeface="Roboto Condensed" panose="02000000000000000000" pitchFamily="2" charset="0"/>
                <a:ea typeface="Roboto Condensed" panose="02000000000000000000" pitchFamily="2" charset="0"/>
              </a:rPr>
              <a:t> </a:t>
            </a:r>
            <a:r>
              <a:rPr lang="en-US" sz="1800" spc="-10" dirty="0">
                <a:effectLst/>
                <a:latin typeface="Roboto Condensed" panose="02000000000000000000" pitchFamily="2" charset="0"/>
                <a:ea typeface="Roboto Condensed" panose="02000000000000000000" pitchFamily="2" charset="0"/>
              </a:rPr>
              <a:t>stock</a:t>
            </a:r>
            <a:r>
              <a:rPr lang="en-US" sz="1800" spc="-85" dirty="0">
                <a:effectLst/>
                <a:latin typeface="Roboto Condensed" panose="02000000000000000000" pitchFamily="2" charset="0"/>
                <a:ea typeface="Roboto Condensed" panose="02000000000000000000" pitchFamily="2" charset="0"/>
              </a:rPr>
              <a:t> </a:t>
            </a:r>
            <a:r>
              <a:rPr lang="en-US" sz="1800" spc="-10" dirty="0">
                <a:effectLst/>
                <a:latin typeface="Roboto Condensed" panose="02000000000000000000" pitchFamily="2" charset="0"/>
                <a:ea typeface="Roboto Condensed" panose="02000000000000000000" pitchFamily="2" charset="0"/>
              </a:rPr>
              <a:t>price.</a:t>
            </a:r>
            <a:r>
              <a:rPr lang="en-US" sz="1800" spc="-85" dirty="0">
                <a:effectLst/>
                <a:latin typeface="Roboto Condensed" panose="02000000000000000000" pitchFamily="2" charset="0"/>
                <a:ea typeface="Roboto Condensed" panose="02000000000000000000" pitchFamily="2" charset="0"/>
              </a:rPr>
              <a:t> </a:t>
            </a:r>
          </a:p>
          <a:p>
            <a:endParaRPr lang="en-US" sz="1800" spc="-85" dirty="0">
              <a:latin typeface="Roboto Condensed" panose="02000000000000000000" pitchFamily="2" charset="0"/>
              <a:ea typeface="Roboto Condensed" panose="02000000000000000000" pitchFamily="2" charset="0"/>
            </a:endParaRPr>
          </a:p>
          <a:p>
            <a:r>
              <a:rPr lang="en-US" sz="1800" spc="-10" dirty="0">
                <a:effectLst/>
                <a:latin typeface="Roboto Condensed" panose="02000000000000000000" pitchFamily="2" charset="0"/>
                <a:ea typeface="Roboto Condensed" panose="02000000000000000000" pitchFamily="2" charset="0"/>
              </a:rPr>
              <a:t>Successful</a:t>
            </a:r>
            <a:r>
              <a:rPr lang="en-US" sz="1800" spc="-85" dirty="0">
                <a:effectLst/>
                <a:latin typeface="Roboto Condensed" panose="02000000000000000000" pitchFamily="2" charset="0"/>
                <a:ea typeface="Roboto Condensed" panose="02000000000000000000" pitchFamily="2" charset="0"/>
              </a:rPr>
              <a:t> </a:t>
            </a:r>
            <a:r>
              <a:rPr lang="en-US" sz="1800" spc="-10" dirty="0">
                <a:effectLst/>
                <a:latin typeface="Roboto Condensed" panose="02000000000000000000" pitchFamily="2" charset="0"/>
                <a:ea typeface="Roboto Condensed" panose="02000000000000000000" pitchFamily="2" charset="0"/>
              </a:rPr>
              <a:t>investors</a:t>
            </a:r>
            <a:r>
              <a:rPr lang="en-US" sz="1800" spc="-85" dirty="0">
                <a:effectLst/>
                <a:latin typeface="Roboto Condensed" panose="02000000000000000000" pitchFamily="2" charset="0"/>
                <a:ea typeface="Roboto Condensed" panose="02000000000000000000" pitchFamily="2" charset="0"/>
              </a:rPr>
              <a:t> </a:t>
            </a:r>
            <a:r>
              <a:rPr lang="en-US" sz="1800" spc="-10" dirty="0">
                <a:effectLst/>
                <a:latin typeface="Roboto Condensed" panose="02000000000000000000" pitchFamily="2" charset="0"/>
                <a:ea typeface="Roboto Condensed" panose="02000000000000000000" pitchFamily="2" charset="0"/>
              </a:rPr>
              <a:t>are</a:t>
            </a:r>
            <a:r>
              <a:rPr lang="en-US" sz="1800" spc="-85" dirty="0">
                <a:effectLst/>
                <a:latin typeface="Roboto Condensed" panose="02000000000000000000" pitchFamily="2" charset="0"/>
                <a:ea typeface="Roboto Condensed" panose="02000000000000000000" pitchFamily="2" charset="0"/>
              </a:rPr>
              <a:t> </a:t>
            </a:r>
            <a:r>
              <a:rPr lang="en-US" sz="1800" spc="-10" dirty="0">
                <a:effectLst/>
                <a:latin typeface="Roboto Condensed" panose="02000000000000000000" pitchFamily="2" charset="0"/>
                <a:ea typeface="Roboto Condensed" panose="02000000000000000000" pitchFamily="2" charset="0"/>
              </a:rPr>
              <a:t>well</a:t>
            </a:r>
            <a:r>
              <a:rPr lang="en-US" sz="1800" spc="-85" dirty="0">
                <a:effectLst/>
                <a:latin typeface="Roboto Condensed" panose="02000000000000000000" pitchFamily="2" charset="0"/>
                <a:ea typeface="Roboto Condensed" panose="02000000000000000000" pitchFamily="2" charset="0"/>
              </a:rPr>
              <a:t> </a:t>
            </a:r>
            <a:r>
              <a:rPr lang="en-US" sz="1800" spc="-10" dirty="0">
                <a:effectLst/>
                <a:latin typeface="Roboto Condensed" panose="02000000000000000000" pitchFamily="2" charset="0"/>
                <a:ea typeface="Roboto Condensed" panose="02000000000000000000" pitchFamily="2" charset="0"/>
              </a:rPr>
              <a:t>informed.</a:t>
            </a:r>
            <a:endParaRPr lang="en-US" sz="1800" dirty="0">
              <a:effectLst/>
              <a:latin typeface="Roboto Condensed" panose="02000000000000000000" pitchFamily="2" charset="0"/>
              <a:ea typeface="Roboto Condensed" panose="02000000000000000000" pitchFamily="2" charset="0"/>
            </a:endParaRPr>
          </a:p>
          <a:p>
            <a:endParaRPr lang="en-US" dirty="0"/>
          </a:p>
        </p:txBody>
      </p:sp>
      <p:pic>
        <p:nvPicPr>
          <p:cNvPr id="7" name="Picture 6">
            <a:extLst>
              <a:ext uri="{FF2B5EF4-FFF2-40B4-BE49-F238E27FC236}">
                <a16:creationId xmlns:a16="http://schemas.microsoft.com/office/drawing/2014/main" id="{96D2BA3E-E08A-6834-A4A9-200EC695F4F7}"/>
              </a:ext>
            </a:extLst>
          </p:cNvPr>
          <p:cNvPicPr>
            <a:picLocks noChangeAspect="1"/>
          </p:cNvPicPr>
          <p:nvPr/>
        </p:nvPicPr>
        <p:blipFill>
          <a:blip r:embed="rId2"/>
          <a:stretch>
            <a:fillRect/>
          </a:stretch>
        </p:blipFill>
        <p:spPr>
          <a:xfrm>
            <a:off x="4741429" y="5089957"/>
            <a:ext cx="2656897" cy="1628775"/>
          </a:xfrm>
          <a:prstGeom prst="rect">
            <a:avLst/>
          </a:prstGeom>
        </p:spPr>
      </p:pic>
    </p:spTree>
    <p:extLst>
      <p:ext uri="{BB962C8B-B14F-4D97-AF65-F5344CB8AC3E}">
        <p14:creationId xmlns:p14="http://schemas.microsoft.com/office/powerpoint/2010/main" val="1281767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097D2-0F2D-0B0B-175C-EE6DB9365ACB}"/>
              </a:ext>
            </a:extLst>
          </p:cNvPr>
          <p:cNvSpPr>
            <a:spLocks noGrp="1"/>
          </p:cNvSpPr>
          <p:nvPr>
            <p:ph type="title"/>
          </p:nvPr>
        </p:nvSpPr>
        <p:spPr/>
        <p:txBody>
          <a:bodyPr/>
          <a:lstStyle/>
          <a:p>
            <a:r>
              <a:rPr lang="en-US" dirty="0"/>
              <a:t>Tools for Investing – Mutual Funds</a:t>
            </a:r>
          </a:p>
        </p:txBody>
      </p:sp>
      <p:sp>
        <p:nvSpPr>
          <p:cNvPr id="3" name="Slide Number Placeholder 2">
            <a:extLst>
              <a:ext uri="{FF2B5EF4-FFF2-40B4-BE49-F238E27FC236}">
                <a16:creationId xmlns:a16="http://schemas.microsoft.com/office/drawing/2014/main" id="{530AF47E-AFF9-8314-65D3-521A81342C0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
        <p:nvSpPr>
          <p:cNvPr id="5" name="TextBox 4">
            <a:extLst>
              <a:ext uri="{FF2B5EF4-FFF2-40B4-BE49-F238E27FC236}">
                <a16:creationId xmlns:a16="http://schemas.microsoft.com/office/drawing/2014/main" id="{A253F0D3-403A-E816-E37D-F61857C1F1CF}"/>
              </a:ext>
            </a:extLst>
          </p:cNvPr>
          <p:cNvSpPr txBox="1"/>
          <p:nvPr/>
        </p:nvSpPr>
        <p:spPr>
          <a:xfrm>
            <a:off x="422563" y="1305341"/>
            <a:ext cx="8298873" cy="4247317"/>
          </a:xfrm>
          <a:prstGeom prst="rect">
            <a:avLst/>
          </a:prstGeom>
          <a:noFill/>
        </p:spPr>
        <p:txBody>
          <a:bodyPr wrap="square">
            <a:spAutoFit/>
          </a:bodyPr>
          <a:lstStyle/>
          <a:p>
            <a:r>
              <a:rPr lang="en-US" sz="1800" dirty="0">
                <a:latin typeface="Roboto Condensed" panose="02000000000000000000" pitchFamily="2" charset="0"/>
                <a:ea typeface="Roboto Condensed" panose="02000000000000000000" pitchFamily="2" charset="0"/>
              </a:rPr>
              <a:t>Mutual Funds—Investing in Many Companies Mutual funds are established to invest many people’s money in many firms. When you buy mutual fund shares, you become a shareholder of a fund that has invested in many other companies. By diversifying, a mutual fund spreads risk across numerous companies rather than relying on just one to perform well. Mutual funds have varying degrees of risk. They also have costs associated with owning them, such as management fees, that will vary depending on the type of investments the fund makes.</a:t>
            </a:r>
          </a:p>
          <a:p>
            <a:r>
              <a:rPr lang="en-US" sz="1800" dirty="0">
                <a:latin typeface="Roboto Condensed" panose="02000000000000000000" pitchFamily="2" charset="0"/>
                <a:ea typeface="Roboto Condensed" panose="02000000000000000000" pitchFamily="2" charset="0"/>
              </a:rPr>
              <a:t> </a:t>
            </a:r>
          </a:p>
          <a:p>
            <a:r>
              <a:rPr lang="en-US" sz="1800" dirty="0">
                <a:latin typeface="Roboto Condensed" panose="02000000000000000000" pitchFamily="2" charset="0"/>
                <a:ea typeface="Roboto Condensed" panose="02000000000000000000" pitchFamily="2" charset="0"/>
              </a:rPr>
              <a:t>Before investing in a mutual fund, learn about its past performance, the companies it invests in, how it is managed, and the fees investors are charged. Learn what the experts say about the fund and its competitors.</a:t>
            </a:r>
          </a:p>
          <a:p>
            <a:endParaRPr lang="en-US" sz="1800" dirty="0">
              <a:latin typeface="Roboto Condensed" panose="02000000000000000000" pitchFamily="2" charset="0"/>
              <a:ea typeface="Roboto Condensed" panose="02000000000000000000" pitchFamily="2" charset="0"/>
            </a:endParaRPr>
          </a:p>
          <a:p>
            <a:r>
              <a:rPr lang="en-US" sz="1800" dirty="0">
                <a:latin typeface="Roboto Condensed" panose="02000000000000000000" pitchFamily="2" charset="0"/>
                <a:ea typeface="Roboto Condensed" panose="02000000000000000000" pitchFamily="2" charset="0"/>
              </a:rPr>
              <a:t>Stocks, bonds and mutual funds can be purchased through a full-service broker if you need investment advice, from a discount broker or even directly from some companies and mutual funds.</a:t>
            </a:r>
          </a:p>
        </p:txBody>
      </p:sp>
      <p:pic>
        <p:nvPicPr>
          <p:cNvPr id="7" name="Picture 6">
            <a:extLst>
              <a:ext uri="{FF2B5EF4-FFF2-40B4-BE49-F238E27FC236}">
                <a16:creationId xmlns:a16="http://schemas.microsoft.com/office/drawing/2014/main" id="{A2F4BF9A-D103-BA67-B38C-CBEF93BA117B}"/>
              </a:ext>
            </a:extLst>
          </p:cNvPr>
          <p:cNvPicPr>
            <a:picLocks noChangeAspect="1"/>
          </p:cNvPicPr>
          <p:nvPr/>
        </p:nvPicPr>
        <p:blipFill>
          <a:blip r:embed="rId2"/>
          <a:stretch>
            <a:fillRect/>
          </a:stretch>
        </p:blipFill>
        <p:spPr>
          <a:xfrm>
            <a:off x="2612158" y="5323609"/>
            <a:ext cx="2347769" cy="1436694"/>
          </a:xfrm>
          <a:prstGeom prst="rect">
            <a:avLst/>
          </a:prstGeom>
        </p:spPr>
      </p:pic>
    </p:spTree>
    <p:extLst>
      <p:ext uri="{BB962C8B-B14F-4D97-AF65-F5344CB8AC3E}">
        <p14:creationId xmlns:p14="http://schemas.microsoft.com/office/powerpoint/2010/main" val="3507571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D9D89-B934-3881-2F43-A43A440967DE}"/>
              </a:ext>
            </a:extLst>
          </p:cNvPr>
          <p:cNvSpPr>
            <a:spLocks noGrp="1"/>
          </p:cNvSpPr>
          <p:nvPr>
            <p:ph type="title"/>
          </p:nvPr>
        </p:nvSpPr>
        <p:spPr/>
        <p:txBody>
          <a:bodyPr/>
          <a:lstStyle/>
          <a:p>
            <a:r>
              <a:rPr lang="en-US" dirty="0"/>
              <a:t>Invest for Retirement</a:t>
            </a:r>
          </a:p>
        </p:txBody>
      </p:sp>
      <p:sp>
        <p:nvSpPr>
          <p:cNvPr id="3" name="Slide Number Placeholder 2">
            <a:extLst>
              <a:ext uri="{FF2B5EF4-FFF2-40B4-BE49-F238E27FC236}">
                <a16:creationId xmlns:a16="http://schemas.microsoft.com/office/drawing/2014/main" id="{123B8AE4-511E-270D-183E-449C8EFA0A9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
        <p:nvSpPr>
          <p:cNvPr id="5" name="TextBox 4">
            <a:extLst>
              <a:ext uri="{FF2B5EF4-FFF2-40B4-BE49-F238E27FC236}">
                <a16:creationId xmlns:a16="http://schemas.microsoft.com/office/drawing/2014/main" id="{6B437B38-EF3B-2690-5C98-C38950145526}"/>
              </a:ext>
            </a:extLst>
          </p:cNvPr>
          <p:cNvSpPr txBox="1"/>
          <p:nvPr/>
        </p:nvSpPr>
        <p:spPr>
          <a:xfrm>
            <a:off x="295565" y="1330036"/>
            <a:ext cx="4350326" cy="4524315"/>
          </a:xfrm>
          <a:prstGeom prst="rect">
            <a:avLst/>
          </a:prstGeom>
          <a:noFill/>
        </p:spPr>
        <p:txBody>
          <a:bodyPr wrap="square">
            <a:spAutoFit/>
          </a:bodyPr>
          <a:lstStyle/>
          <a:p>
            <a:r>
              <a:rPr lang="en-US" sz="1800" dirty="0">
                <a:latin typeface="Roboto Condensed" panose="02000000000000000000" pitchFamily="2" charset="0"/>
                <a:ea typeface="Roboto Condensed" panose="02000000000000000000" pitchFamily="2" charset="0"/>
              </a:rPr>
              <a:t>Have you ever thought about how much money you will need when you retire? Will you save enough today to meet your future needs at prices higher than today’s due to inflation? Many people don’t save enough for retirement.</a:t>
            </a:r>
          </a:p>
          <a:p>
            <a:endParaRPr lang="en-US" sz="1800" dirty="0">
              <a:latin typeface="Roboto Condensed" panose="02000000000000000000" pitchFamily="2" charset="0"/>
              <a:ea typeface="Roboto Condensed" panose="02000000000000000000" pitchFamily="2" charset="0"/>
            </a:endParaRPr>
          </a:p>
          <a:p>
            <a:r>
              <a:rPr lang="en-US" sz="1800" dirty="0">
                <a:latin typeface="Roboto Condensed" panose="02000000000000000000" pitchFamily="2" charset="0"/>
                <a:ea typeface="Roboto Condensed" panose="02000000000000000000" pitchFamily="2" charset="0"/>
              </a:rPr>
              <a:t>The chart on this page illustrates why it’s better to start saving and investing for retirement early in your career. A 20-year-old who begins investing $3,000 each year toward retirement will have a nest egg over $1.2 million at age 65 if that investment earns an average annual rate of return of 8 percent. If you wait until you are 40 to start investing, the results are much lower.</a:t>
            </a:r>
          </a:p>
        </p:txBody>
      </p:sp>
      <p:pic>
        <p:nvPicPr>
          <p:cNvPr id="7" name="Picture 6">
            <a:extLst>
              <a:ext uri="{FF2B5EF4-FFF2-40B4-BE49-F238E27FC236}">
                <a16:creationId xmlns:a16="http://schemas.microsoft.com/office/drawing/2014/main" id="{30534F9C-0E6B-FB60-8545-3F3DF7E5D0E1}"/>
              </a:ext>
            </a:extLst>
          </p:cNvPr>
          <p:cNvPicPr>
            <a:picLocks noChangeAspect="1"/>
          </p:cNvPicPr>
          <p:nvPr/>
        </p:nvPicPr>
        <p:blipFill>
          <a:blip r:embed="rId2"/>
          <a:stretch>
            <a:fillRect/>
          </a:stretch>
        </p:blipFill>
        <p:spPr>
          <a:xfrm>
            <a:off x="4935329" y="1330036"/>
            <a:ext cx="4076187" cy="4830619"/>
          </a:xfrm>
          <a:prstGeom prst="rect">
            <a:avLst/>
          </a:prstGeom>
        </p:spPr>
      </p:pic>
    </p:spTree>
    <p:extLst>
      <p:ext uri="{BB962C8B-B14F-4D97-AF65-F5344CB8AC3E}">
        <p14:creationId xmlns:p14="http://schemas.microsoft.com/office/powerpoint/2010/main" val="1808861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4A2B1-4033-3F9B-A1A4-C36F929756B1}"/>
              </a:ext>
            </a:extLst>
          </p:cNvPr>
          <p:cNvSpPr>
            <a:spLocks noGrp="1"/>
          </p:cNvSpPr>
          <p:nvPr>
            <p:ph type="title"/>
          </p:nvPr>
        </p:nvSpPr>
        <p:spPr/>
        <p:txBody>
          <a:bodyPr/>
          <a:lstStyle/>
          <a:p>
            <a:r>
              <a:rPr lang="en-US" dirty="0"/>
              <a:t>Invest for Retirement – IRA’s</a:t>
            </a:r>
          </a:p>
        </p:txBody>
      </p:sp>
      <p:sp>
        <p:nvSpPr>
          <p:cNvPr id="3" name="Slide Number Placeholder 2">
            <a:extLst>
              <a:ext uri="{FF2B5EF4-FFF2-40B4-BE49-F238E27FC236}">
                <a16:creationId xmlns:a16="http://schemas.microsoft.com/office/drawing/2014/main" id="{A723AA5A-932E-1761-F216-83C2AD04751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
        <p:nvSpPr>
          <p:cNvPr id="5" name="TextBox 4">
            <a:extLst>
              <a:ext uri="{FF2B5EF4-FFF2-40B4-BE49-F238E27FC236}">
                <a16:creationId xmlns:a16="http://schemas.microsoft.com/office/drawing/2014/main" id="{FEEAE9ED-EF89-88CA-ADB3-88777B09CF03}"/>
              </a:ext>
            </a:extLst>
          </p:cNvPr>
          <p:cNvSpPr txBox="1"/>
          <p:nvPr/>
        </p:nvSpPr>
        <p:spPr>
          <a:xfrm>
            <a:off x="314036" y="1293091"/>
            <a:ext cx="8626764" cy="4401205"/>
          </a:xfrm>
          <a:prstGeom prst="rect">
            <a:avLst/>
          </a:prstGeom>
          <a:noFill/>
        </p:spPr>
        <p:txBody>
          <a:bodyPr wrap="square">
            <a:spAutoFit/>
          </a:bodyPr>
          <a:lstStyle/>
          <a:p>
            <a:r>
              <a:rPr lang="en-US" sz="1800" dirty="0">
                <a:latin typeface="Roboto Condensed" panose="02000000000000000000" pitchFamily="2" charset="0"/>
                <a:ea typeface="Roboto Condensed" panose="02000000000000000000" pitchFamily="2" charset="0"/>
              </a:rPr>
              <a:t>An individual retirement account (IRA) lets you build wealth and retirement security. The money you invest in an IRA grows tax-free until you retire and are ready to withdraw it. You can open an IRA at a bank, brokerage firm, mutual fund or insurance company.</a:t>
            </a:r>
          </a:p>
          <a:p>
            <a:r>
              <a:rPr lang="en-US" sz="1800" dirty="0">
                <a:latin typeface="Roboto Condensed" panose="02000000000000000000" pitchFamily="2" charset="0"/>
                <a:ea typeface="Roboto Condensed" panose="02000000000000000000" pitchFamily="2" charset="0"/>
              </a:rPr>
              <a:t>IRAs are subject to certain income limitations and other requirements you will need to learn more about, but here is an overview of what they offer, with the maximum tax-free annual contributions as of 2022.</a:t>
            </a:r>
          </a:p>
          <a:p>
            <a:endParaRPr lang="en-US" sz="1800" dirty="0">
              <a:latin typeface="Roboto Condensed" panose="02000000000000000000" pitchFamily="2" charset="0"/>
              <a:ea typeface="Roboto Condensed" panose="02000000000000000000" pitchFamily="2" charset="0"/>
            </a:endParaRPr>
          </a:p>
          <a:p>
            <a:r>
              <a:rPr lang="en-US" sz="1800" dirty="0">
                <a:latin typeface="Roboto Condensed" panose="02000000000000000000" pitchFamily="2" charset="0"/>
                <a:ea typeface="Roboto Condensed" panose="02000000000000000000" pitchFamily="2" charset="0"/>
              </a:rPr>
              <a:t>You can contribute up to $6,000 a year to a traditional IRA, as long as you earn $6,000 a year or more. A married couple with only one person working outside the home may contribute a combined total of $12,000 to an IRA and a spousal IRA. Individuals 50 years of age or older may make an additional “catch-up” contribution of $1,000 a year, for a total annual contribution of $7,000. Money invested in an IRA is deductible from current-year taxes if you are not covered by a retirement plan where you work, and your income is below a certain limit.</a:t>
            </a:r>
          </a:p>
          <a:p>
            <a:endParaRPr lang="en-US" dirty="0"/>
          </a:p>
          <a:p>
            <a:endParaRPr lang="en-US" dirty="0"/>
          </a:p>
        </p:txBody>
      </p:sp>
    </p:spTree>
    <p:extLst>
      <p:ext uri="{BB962C8B-B14F-4D97-AF65-F5344CB8AC3E}">
        <p14:creationId xmlns:p14="http://schemas.microsoft.com/office/powerpoint/2010/main" val="27692765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9C9ED-F872-6AEF-B847-23349C3931F8}"/>
              </a:ext>
            </a:extLst>
          </p:cNvPr>
          <p:cNvSpPr>
            <a:spLocks noGrp="1"/>
          </p:cNvSpPr>
          <p:nvPr>
            <p:ph type="title"/>
          </p:nvPr>
        </p:nvSpPr>
        <p:spPr/>
        <p:txBody>
          <a:bodyPr/>
          <a:lstStyle/>
          <a:p>
            <a:r>
              <a:rPr lang="en-US" dirty="0"/>
              <a:t>Invest for Retirement – IRA’s</a:t>
            </a:r>
          </a:p>
        </p:txBody>
      </p:sp>
      <p:sp>
        <p:nvSpPr>
          <p:cNvPr id="3" name="Slide Number Placeholder 2">
            <a:extLst>
              <a:ext uri="{FF2B5EF4-FFF2-40B4-BE49-F238E27FC236}">
                <a16:creationId xmlns:a16="http://schemas.microsoft.com/office/drawing/2014/main" id="{40D9B233-DF7C-BA23-00C9-1E2A6F8BEAC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
        <p:nvSpPr>
          <p:cNvPr id="5" name="TextBox 4">
            <a:extLst>
              <a:ext uri="{FF2B5EF4-FFF2-40B4-BE49-F238E27FC236}">
                <a16:creationId xmlns:a16="http://schemas.microsoft.com/office/drawing/2014/main" id="{C7B887C1-80EC-DE74-45C4-1814B52CE499}"/>
              </a:ext>
            </a:extLst>
          </p:cNvPr>
          <p:cNvSpPr txBox="1"/>
          <p:nvPr/>
        </p:nvSpPr>
        <p:spPr>
          <a:xfrm>
            <a:off x="457200" y="1496292"/>
            <a:ext cx="8229600" cy="2862322"/>
          </a:xfrm>
          <a:prstGeom prst="rect">
            <a:avLst/>
          </a:prstGeom>
          <a:noFill/>
        </p:spPr>
        <p:txBody>
          <a:bodyPr wrap="square">
            <a:spAutoFit/>
          </a:bodyPr>
          <a:lstStyle/>
          <a:p>
            <a:r>
              <a:rPr lang="en-US" sz="1800" dirty="0">
                <a:latin typeface="Roboto Condensed" panose="02000000000000000000" pitchFamily="2" charset="0"/>
                <a:ea typeface="Roboto Condensed" panose="02000000000000000000" pitchFamily="2" charset="0"/>
              </a:rPr>
              <a:t>A traditional IRA is tax-deferred, meaning you don’t pay taxes on the money until it is withdrawn. All withdrawals are taxable, and there generally are penalties on money withdrawn before age 59½. However, you can make certain withdrawals without penalty, such as to pay for higher education, to purchase your first home, to cover certain unreimbursed medical expenses or to pay medical insurance premiums if you are out of work.</a:t>
            </a:r>
          </a:p>
          <a:p>
            <a:endParaRPr lang="en-US" sz="1800" dirty="0">
              <a:latin typeface="Roboto Condensed" panose="02000000000000000000" pitchFamily="2" charset="0"/>
              <a:ea typeface="Roboto Condensed" panose="02000000000000000000" pitchFamily="2" charset="0"/>
            </a:endParaRPr>
          </a:p>
          <a:p>
            <a:r>
              <a:rPr lang="en-US" sz="1800" dirty="0">
                <a:latin typeface="Roboto Condensed" panose="02000000000000000000" pitchFamily="2" charset="0"/>
                <a:ea typeface="Roboto Condensed" panose="02000000000000000000" pitchFamily="2" charset="0"/>
              </a:rPr>
              <a:t>A Roth IRA is funded by after-tax earnings; you do not deduct the money you pay in from your current income. However, after age 59½ you can withdraw the principal and any interest or appreciated value tax-free.</a:t>
            </a:r>
          </a:p>
        </p:txBody>
      </p:sp>
      <p:pic>
        <p:nvPicPr>
          <p:cNvPr id="7" name="Picture 6">
            <a:extLst>
              <a:ext uri="{FF2B5EF4-FFF2-40B4-BE49-F238E27FC236}">
                <a16:creationId xmlns:a16="http://schemas.microsoft.com/office/drawing/2014/main" id="{B5B165AC-BADC-B0BA-0A8F-C61F3677FF27}"/>
              </a:ext>
            </a:extLst>
          </p:cNvPr>
          <p:cNvPicPr>
            <a:picLocks noChangeAspect="1"/>
          </p:cNvPicPr>
          <p:nvPr/>
        </p:nvPicPr>
        <p:blipFill>
          <a:blip r:embed="rId2"/>
          <a:stretch>
            <a:fillRect/>
          </a:stretch>
        </p:blipFill>
        <p:spPr>
          <a:xfrm>
            <a:off x="2845665" y="4656857"/>
            <a:ext cx="4425039" cy="2085687"/>
          </a:xfrm>
          <a:prstGeom prst="rect">
            <a:avLst/>
          </a:prstGeom>
        </p:spPr>
      </p:pic>
    </p:spTree>
    <p:extLst>
      <p:ext uri="{BB962C8B-B14F-4D97-AF65-F5344CB8AC3E}">
        <p14:creationId xmlns:p14="http://schemas.microsoft.com/office/powerpoint/2010/main" val="32821410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58B8B-B58C-06CC-AE79-805A719DA311}"/>
              </a:ext>
            </a:extLst>
          </p:cNvPr>
          <p:cNvSpPr>
            <a:spLocks noGrp="1"/>
          </p:cNvSpPr>
          <p:nvPr>
            <p:ph type="title"/>
          </p:nvPr>
        </p:nvSpPr>
        <p:spPr/>
        <p:txBody>
          <a:bodyPr/>
          <a:lstStyle/>
          <a:p>
            <a:r>
              <a:rPr lang="en-US" dirty="0"/>
              <a:t>Invest for Retirement – 401’s</a:t>
            </a:r>
          </a:p>
        </p:txBody>
      </p:sp>
      <p:sp>
        <p:nvSpPr>
          <p:cNvPr id="3" name="Slide Number Placeholder 2">
            <a:extLst>
              <a:ext uri="{FF2B5EF4-FFF2-40B4-BE49-F238E27FC236}">
                <a16:creationId xmlns:a16="http://schemas.microsoft.com/office/drawing/2014/main" id="{71BDC582-1C42-6EE1-3D80-5767ED9EA27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sp>
        <p:nvSpPr>
          <p:cNvPr id="5" name="TextBox 4">
            <a:extLst>
              <a:ext uri="{FF2B5EF4-FFF2-40B4-BE49-F238E27FC236}">
                <a16:creationId xmlns:a16="http://schemas.microsoft.com/office/drawing/2014/main" id="{9EA2F517-D017-1EC0-EE25-517342A40A51}"/>
              </a:ext>
            </a:extLst>
          </p:cNvPr>
          <p:cNvSpPr txBox="1"/>
          <p:nvPr/>
        </p:nvSpPr>
        <p:spPr>
          <a:xfrm>
            <a:off x="369455" y="1377901"/>
            <a:ext cx="8317345" cy="4524315"/>
          </a:xfrm>
          <a:prstGeom prst="rect">
            <a:avLst/>
          </a:prstGeom>
          <a:noFill/>
        </p:spPr>
        <p:txBody>
          <a:bodyPr wrap="square">
            <a:spAutoFit/>
          </a:bodyPr>
          <a:lstStyle/>
          <a:p>
            <a:r>
              <a:rPr lang="en-US" sz="1800" dirty="0">
                <a:latin typeface="Roboto Condensed" panose="02000000000000000000" pitchFamily="2" charset="0"/>
                <a:ea typeface="Roboto Condensed" panose="02000000000000000000" pitchFamily="2" charset="0"/>
              </a:rPr>
              <a:t>Many companies offer a 401(k) plan for employees’ retirement. Participants authorize a certain percentage of their before-tax salary to be deducted from their paycheck and put into a 401(k). Many times, 401(k) funds are professionally managed, and employees have a choice of investments that vary in risk. </a:t>
            </a:r>
          </a:p>
          <a:p>
            <a:endParaRPr lang="en-US" sz="1800" dirty="0">
              <a:latin typeface="Roboto Condensed" panose="02000000000000000000" pitchFamily="2" charset="0"/>
              <a:ea typeface="Roboto Condensed" panose="02000000000000000000" pitchFamily="2" charset="0"/>
            </a:endParaRPr>
          </a:p>
          <a:p>
            <a:r>
              <a:rPr lang="en-US" sz="1800" dirty="0">
                <a:latin typeface="Roboto Condensed" panose="02000000000000000000" pitchFamily="2" charset="0"/>
                <a:ea typeface="Roboto Condensed" panose="02000000000000000000" pitchFamily="2" charset="0"/>
              </a:rPr>
              <a:t>Employees are responsible for learning about the investment choices offered. By putting a percentage of your salary into a 401(k), you reduce the amount of pay subject to federal and state income tax. Tax-deferred contributions and earnings make up the best one-two punch in investing. In addition, your employer may match a portion of every dollar you invest in the 401(k), up to a certain percentage or dollar amount.</a:t>
            </a:r>
          </a:p>
          <a:p>
            <a:endParaRPr lang="en-US" sz="1800" dirty="0">
              <a:latin typeface="Roboto Condensed" panose="02000000000000000000" pitchFamily="2" charset="0"/>
              <a:ea typeface="Roboto Condensed" panose="02000000000000000000" pitchFamily="2" charset="0"/>
            </a:endParaRPr>
          </a:p>
          <a:p>
            <a:r>
              <a:rPr lang="en-US" sz="1800" dirty="0">
                <a:latin typeface="Roboto Condensed" panose="02000000000000000000" pitchFamily="2" charset="0"/>
                <a:ea typeface="Roboto Condensed" panose="02000000000000000000" pitchFamily="2" charset="0"/>
              </a:rPr>
              <a:t>As long as the money remains in your 401(k), it’s tax- deferred. Withdrawals for any purpose are taxable, and withdrawals before age 59½ are subject to a penalty.</a:t>
            </a:r>
          </a:p>
          <a:p>
            <a:r>
              <a:rPr lang="en-US" sz="1800" dirty="0">
                <a:latin typeface="Roboto Condensed" panose="02000000000000000000" pitchFamily="2" charset="0"/>
                <a:ea typeface="Roboto Condensed" panose="02000000000000000000" pitchFamily="2" charset="0"/>
              </a:rPr>
              <a:t>Take full advantage of the retirement savings programs your company offers—and understand thoroughly how they work. They are great ways to build wealth.</a:t>
            </a:r>
          </a:p>
          <a:p>
            <a:endParaRPr lang="en-US" sz="1800" dirty="0">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41384468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99170-621F-B68E-2103-E1ECCCE77303}"/>
              </a:ext>
            </a:extLst>
          </p:cNvPr>
          <p:cNvSpPr>
            <a:spLocks noGrp="1"/>
          </p:cNvSpPr>
          <p:nvPr>
            <p:ph type="title"/>
          </p:nvPr>
        </p:nvSpPr>
        <p:spPr>
          <a:xfrm>
            <a:off x="438727" y="132689"/>
            <a:ext cx="6124500" cy="463500"/>
          </a:xfrm>
        </p:spPr>
        <p:txBody>
          <a:bodyPr/>
          <a:lstStyle/>
          <a:p>
            <a:r>
              <a:rPr lang="en-US" dirty="0"/>
              <a:t>How Much Extra Savings is a Tax Deferred Investment Worth?</a:t>
            </a:r>
          </a:p>
        </p:txBody>
      </p:sp>
      <p:sp>
        <p:nvSpPr>
          <p:cNvPr id="3" name="Slide Number Placeholder 2">
            <a:extLst>
              <a:ext uri="{FF2B5EF4-FFF2-40B4-BE49-F238E27FC236}">
                <a16:creationId xmlns:a16="http://schemas.microsoft.com/office/drawing/2014/main" id="{41C1748E-E45C-0037-FDEB-AE70E2064DF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
        <p:nvSpPr>
          <p:cNvPr id="5" name="TextBox 4">
            <a:extLst>
              <a:ext uri="{FF2B5EF4-FFF2-40B4-BE49-F238E27FC236}">
                <a16:creationId xmlns:a16="http://schemas.microsoft.com/office/drawing/2014/main" id="{CCADB6E7-B09E-8949-FFE6-CE558FBA6B6C}"/>
              </a:ext>
            </a:extLst>
          </p:cNvPr>
          <p:cNvSpPr txBox="1"/>
          <p:nvPr/>
        </p:nvSpPr>
        <p:spPr>
          <a:xfrm>
            <a:off x="438726" y="1357745"/>
            <a:ext cx="8354291" cy="2031325"/>
          </a:xfrm>
          <a:prstGeom prst="rect">
            <a:avLst/>
          </a:prstGeom>
          <a:noFill/>
        </p:spPr>
        <p:txBody>
          <a:bodyPr wrap="square">
            <a:spAutoFit/>
          </a:bodyPr>
          <a:lstStyle/>
          <a:p>
            <a:r>
              <a:rPr lang="en-US" sz="1800" dirty="0">
                <a:latin typeface="Roboto Condensed" panose="02000000000000000000" pitchFamily="2" charset="0"/>
                <a:ea typeface="Roboto Condensed" panose="02000000000000000000" pitchFamily="2" charset="0"/>
              </a:rPr>
              <a:t>If you pay taxes, which most of us do, a tax-deferred investment will be worth the amount you invest multiplied by the tax rate you pay. For example, if your federal tax rate is 15 percent and you invest $3,000 in an IRA, you'll save $450 in taxes. So in effect, you will have spent only $2,550 for a $3,000 investment on which you will earn money.  A good wealth-creation plan maximizes tax-deferred investments.</a:t>
            </a:r>
          </a:p>
          <a:p>
            <a:endParaRPr lang="en-US" sz="1800" dirty="0">
              <a:latin typeface="Roboto Condensed" panose="02000000000000000000" pitchFamily="2" charset="0"/>
              <a:ea typeface="Roboto Condensed" panose="02000000000000000000" pitchFamily="2" charset="0"/>
            </a:endParaRPr>
          </a:p>
          <a:p>
            <a:endParaRPr lang="en-US" sz="1800" dirty="0">
              <a:latin typeface="Roboto Condensed" panose="02000000000000000000" pitchFamily="2" charset="0"/>
              <a:ea typeface="Roboto Condensed" panose="02000000000000000000" pitchFamily="2" charset="0"/>
            </a:endParaRPr>
          </a:p>
        </p:txBody>
      </p:sp>
      <p:pic>
        <p:nvPicPr>
          <p:cNvPr id="7" name="Picture 6">
            <a:extLst>
              <a:ext uri="{FF2B5EF4-FFF2-40B4-BE49-F238E27FC236}">
                <a16:creationId xmlns:a16="http://schemas.microsoft.com/office/drawing/2014/main" id="{405F08A3-185C-0D24-2944-DCF5C8BEAE0B}"/>
              </a:ext>
            </a:extLst>
          </p:cNvPr>
          <p:cNvPicPr>
            <a:picLocks noChangeAspect="1"/>
          </p:cNvPicPr>
          <p:nvPr/>
        </p:nvPicPr>
        <p:blipFill>
          <a:blip r:embed="rId2"/>
          <a:stretch>
            <a:fillRect/>
          </a:stretch>
        </p:blipFill>
        <p:spPr>
          <a:xfrm>
            <a:off x="457200" y="2832239"/>
            <a:ext cx="4805548" cy="3723493"/>
          </a:xfrm>
          <a:prstGeom prst="rect">
            <a:avLst/>
          </a:prstGeom>
        </p:spPr>
      </p:pic>
      <p:sp>
        <p:nvSpPr>
          <p:cNvPr id="8" name="TextBox 7">
            <a:extLst>
              <a:ext uri="{FF2B5EF4-FFF2-40B4-BE49-F238E27FC236}">
                <a16:creationId xmlns:a16="http://schemas.microsoft.com/office/drawing/2014/main" id="{6619A0BD-4A1F-5B77-F220-A5588F4BFEE3}"/>
              </a:ext>
            </a:extLst>
          </p:cNvPr>
          <p:cNvSpPr txBox="1"/>
          <p:nvPr/>
        </p:nvSpPr>
        <p:spPr>
          <a:xfrm>
            <a:off x="5745660" y="4711782"/>
            <a:ext cx="2189018" cy="954107"/>
          </a:xfrm>
          <a:prstGeom prst="rect">
            <a:avLst/>
          </a:prstGeom>
          <a:noFill/>
        </p:spPr>
        <p:txBody>
          <a:bodyPr wrap="square" rtlCol="0">
            <a:spAutoFit/>
          </a:bodyPr>
          <a:lstStyle/>
          <a:p>
            <a:r>
              <a:rPr lang="en-US"/>
              <a:t>Check the IRS website—www.irs.gov—for current information on tax-deferred investments.</a:t>
            </a:r>
            <a:endParaRPr lang="en-US" dirty="0"/>
          </a:p>
        </p:txBody>
      </p:sp>
    </p:spTree>
    <p:extLst>
      <p:ext uri="{BB962C8B-B14F-4D97-AF65-F5344CB8AC3E}">
        <p14:creationId xmlns:p14="http://schemas.microsoft.com/office/powerpoint/2010/main" val="28206087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5C663-4260-3CB3-D57E-FD4DA631F34A}"/>
              </a:ext>
            </a:extLst>
          </p:cNvPr>
          <p:cNvSpPr>
            <a:spLocks noGrp="1"/>
          </p:cNvSpPr>
          <p:nvPr>
            <p:ph type="title"/>
          </p:nvPr>
        </p:nvSpPr>
        <p:spPr/>
        <p:txBody>
          <a:bodyPr/>
          <a:lstStyle/>
          <a:p>
            <a:r>
              <a:rPr lang="en-US" dirty="0"/>
              <a:t>Build Credit &amp; Control Debt</a:t>
            </a:r>
          </a:p>
        </p:txBody>
      </p:sp>
      <p:sp>
        <p:nvSpPr>
          <p:cNvPr id="3" name="Slide Number Placeholder 2">
            <a:extLst>
              <a:ext uri="{FF2B5EF4-FFF2-40B4-BE49-F238E27FC236}">
                <a16:creationId xmlns:a16="http://schemas.microsoft.com/office/drawing/2014/main" id="{C1499A62-D7E4-8D39-6260-ABD31F016A7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sp>
        <p:nvSpPr>
          <p:cNvPr id="5" name="TextBox 4">
            <a:extLst>
              <a:ext uri="{FF2B5EF4-FFF2-40B4-BE49-F238E27FC236}">
                <a16:creationId xmlns:a16="http://schemas.microsoft.com/office/drawing/2014/main" id="{660EC5C7-884F-DD40-E119-45BB661D81FD}"/>
              </a:ext>
            </a:extLst>
          </p:cNvPr>
          <p:cNvSpPr txBox="1"/>
          <p:nvPr/>
        </p:nvSpPr>
        <p:spPr>
          <a:xfrm>
            <a:off x="457200" y="1330035"/>
            <a:ext cx="8326582" cy="4801314"/>
          </a:xfrm>
          <a:prstGeom prst="rect">
            <a:avLst/>
          </a:prstGeom>
          <a:noFill/>
        </p:spPr>
        <p:txBody>
          <a:bodyPr wrap="square">
            <a:spAutoFit/>
          </a:bodyPr>
          <a:lstStyle/>
          <a:p>
            <a:r>
              <a:rPr lang="en-US" sz="1800" dirty="0">
                <a:latin typeface="Roboto Condensed" panose="02000000000000000000" pitchFamily="2" charset="0"/>
                <a:ea typeface="Roboto Condensed" panose="02000000000000000000" pitchFamily="2" charset="0"/>
              </a:rPr>
              <a:t>It’s difficult to pay cash for your car, home and college education, so these are typically bought using credit. That is why it’s important to have a plan to build and maintain a good credit history. Good credit saves money; bad credit costs money. Think of credit as a tool to be used wisely. Employers, landlords and insurance companies will use credit history to determine whether you are a good risk. A good credit history will result in getting the lowest interest rates for loans and other services, which will put you in a better position to increase your savings and increase your wealth.</a:t>
            </a:r>
          </a:p>
          <a:p>
            <a:endParaRPr lang="en-US" sz="1800" dirty="0">
              <a:latin typeface="Roboto Condensed" panose="02000000000000000000" pitchFamily="2" charset="0"/>
              <a:ea typeface="Roboto Condensed" panose="02000000000000000000" pitchFamily="2" charset="0"/>
            </a:endParaRPr>
          </a:p>
          <a:p>
            <a:r>
              <a:rPr lang="en-US" sz="1800" dirty="0">
                <a:latin typeface="Roboto Condensed" panose="02000000000000000000" pitchFamily="2" charset="0"/>
                <a:ea typeface="Roboto Condensed" panose="02000000000000000000" pitchFamily="2" charset="0"/>
              </a:rPr>
              <a:t>Remember the definition of net worth (wealth)?</a:t>
            </a:r>
          </a:p>
          <a:p>
            <a:endParaRPr lang="en-US" sz="1800" dirty="0">
              <a:latin typeface="Roboto Condensed" panose="02000000000000000000" pitchFamily="2" charset="0"/>
              <a:ea typeface="Roboto Condensed" panose="02000000000000000000" pitchFamily="2" charset="0"/>
            </a:endParaRPr>
          </a:p>
          <a:p>
            <a:r>
              <a:rPr lang="en-US" sz="1800" dirty="0">
                <a:latin typeface="Roboto Condensed" panose="02000000000000000000" pitchFamily="2" charset="0"/>
                <a:ea typeface="Roboto Condensed" panose="02000000000000000000" pitchFamily="2" charset="0"/>
              </a:rPr>
              <a:t>ASSETS – LIABILITIES = NET WORTH</a:t>
            </a:r>
          </a:p>
          <a:p>
            <a:r>
              <a:rPr lang="en-US" sz="1800" dirty="0">
                <a:latin typeface="Roboto Condensed" panose="02000000000000000000" pitchFamily="2" charset="0"/>
                <a:ea typeface="Roboto Condensed" panose="02000000000000000000" pitchFamily="2" charset="0"/>
              </a:rPr>
              <a:t>Liabilities are debts. Debt reduces net worth. Plus, the interest you pay on debt, including credit card debt, is money that cannot be saved or invested—it’s just gone.</a:t>
            </a:r>
          </a:p>
          <a:p>
            <a:endParaRPr lang="en-US" sz="1800" dirty="0">
              <a:latin typeface="Roboto Condensed" panose="02000000000000000000" pitchFamily="2" charset="0"/>
              <a:ea typeface="Roboto Condensed" panose="02000000000000000000" pitchFamily="2" charset="0"/>
            </a:endParaRPr>
          </a:p>
          <a:p>
            <a:r>
              <a:rPr lang="en-US" sz="1800" dirty="0">
                <a:latin typeface="Roboto Condensed" panose="02000000000000000000" pitchFamily="2" charset="0"/>
                <a:ea typeface="Roboto Condensed" panose="02000000000000000000" pitchFamily="2" charset="0"/>
              </a:rPr>
              <a:t>If credit is not used wisely, debt can easily get out of hand and may result in late payments. The most important part of your credit history is your track record of paying your bills on time.</a:t>
            </a:r>
          </a:p>
        </p:txBody>
      </p:sp>
    </p:spTree>
    <p:extLst>
      <p:ext uri="{BB962C8B-B14F-4D97-AF65-F5344CB8AC3E}">
        <p14:creationId xmlns:p14="http://schemas.microsoft.com/office/powerpoint/2010/main" val="36786932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C773F-225E-86FF-E24D-8AF55ABAD72A}"/>
              </a:ext>
            </a:extLst>
          </p:cNvPr>
          <p:cNvSpPr>
            <a:spLocks noGrp="1"/>
          </p:cNvSpPr>
          <p:nvPr>
            <p:ph type="title"/>
          </p:nvPr>
        </p:nvSpPr>
        <p:spPr/>
        <p:txBody>
          <a:bodyPr/>
          <a:lstStyle/>
          <a:p>
            <a:r>
              <a:rPr lang="en-US" dirty="0"/>
              <a:t>Know What Creditors Say About You</a:t>
            </a:r>
          </a:p>
        </p:txBody>
      </p:sp>
      <p:sp>
        <p:nvSpPr>
          <p:cNvPr id="3" name="Slide Number Placeholder 2">
            <a:extLst>
              <a:ext uri="{FF2B5EF4-FFF2-40B4-BE49-F238E27FC236}">
                <a16:creationId xmlns:a16="http://schemas.microsoft.com/office/drawing/2014/main" id="{0DC35977-D006-8941-9A59-E9373D4B9F5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pic>
        <p:nvPicPr>
          <p:cNvPr id="5" name="Picture 4">
            <a:extLst>
              <a:ext uri="{FF2B5EF4-FFF2-40B4-BE49-F238E27FC236}">
                <a16:creationId xmlns:a16="http://schemas.microsoft.com/office/drawing/2014/main" id="{54EF2593-1E57-8258-AF68-034BB09F62F1}"/>
              </a:ext>
            </a:extLst>
          </p:cNvPr>
          <p:cNvPicPr>
            <a:picLocks noChangeAspect="1"/>
          </p:cNvPicPr>
          <p:nvPr/>
        </p:nvPicPr>
        <p:blipFill>
          <a:blip r:embed="rId2"/>
          <a:stretch>
            <a:fillRect/>
          </a:stretch>
        </p:blipFill>
        <p:spPr>
          <a:xfrm>
            <a:off x="142875" y="3996639"/>
            <a:ext cx="4429125" cy="2590800"/>
          </a:xfrm>
          <a:prstGeom prst="rect">
            <a:avLst/>
          </a:prstGeom>
        </p:spPr>
      </p:pic>
      <p:sp>
        <p:nvSpPr>
          <p:cNvPr id="7" name="TextBox 6">
            <a:extLst>
              <a:ext uri="{FF2B5EF4-FFF2-40B4-BE49-F238E27FC236}">
                <a16:creationId xmlns:a16="http://schemas.microsoft.com/office/drawing/2014/main" id="{AC537F7C-18EE-12FB-2B5F-6648462CE9F2}"/>
              </a:ext>
            </a:extLst>
          </p:cNvPr>
          <p:cNvSpPr txBox="1"/>
          <p:nvPr/>
        </p:nvSpPr>
        <p:spPr>
          <a:xfrm>
            <a:off x="386459" y="1232230"/>
            <a:ext cx="8151091" cy="3000821"/>
          </a:xfrm>
          <a:prstGeom prst="rect">
            <a:avLst/>
          </a:prstGeom>
          <a:noFill/>
        </p:spPr>
        <p:txBody>
          <a:bodyPr wrap="square">
            <a:spAutoFit/>
          </a:bodyPr>
          <a:lstStyle/>
          <a:p>
            <a:r>
              <a:rPr lang="en-US" sz="1800" dirty="0">
                <a:latin typeface="Roboto Condensed" panose="02000000000000000000" pitchFamily="2" charset="0"/>
                <a:ea typeface="Roboto Condensed" panose="02000000000000000000" pitchFamily="2" charset="0"/>
              </a:rPr>
              <a:t>If you have used credit, you will have a credit report that shows everything about your payment history, such as any late payments. When making the decision whether to extend credit, lenders use credit reports, credit scores and other information, such as employment and income history.</a:t>
            </a:r>
          </a:p>
          <a:p>
            <a:endParaRPr lang="en-US" sz="900" dirty="0">
              <a:latin typeface="Roboto Condensed" panose="02000000000000000000" pitchFamily="2" charset="0"/>
              <a:ea typeface="Roboto Condensed" panose="02000000000000000000" pitchFamily="2" charset="0"/>
            </a:endParaRPr>
          </a:p>
          <a:p>
            <a:r>
              <a:rPr lang="en-US" sz="1800" u="sng" dirty="0">
                <a:latin typeface="Roboto Condensed" panose="02000000000000000000" pitchFamily="2" charset="0"/>
                <a:ea typeface="Roboto Condensed" panose="02000000000000000000" pitchFamily="2" charset="0"/>
              </a:rPr>
              <a:t>Are You Ready to Take On a Credit Obligation?</a:t>
            </a:r>
          </a:p>
          <a:p>
            <a:r>
              <a:rPr lang="en-US" sz="1800" dirty="0">
                <a:latin typeface="Roboto Condensed" panose="02000000000000000000" pitchFamily="2" charset="0"/>
                <a:ea typeface="Roboto Condensed" panose="02000000000000000000" pitchFamily="2" charset="0"/>
              </a:rPr>
              <a:t>If you don’t have a budget, or spending plan, you’re not ready to take on debt. Before you take on credit obligations, it’s very important to have a good foundation, including your emergency savings, a budget, your financial records and goals, and insurance to protect your assets.  Do you have a strong financial foundation?</a:t>
            </a:r>
          </a:p>
          <a:p>
            <a:endParaRPr lang="en-US" sz="1800" dirty="0">
              <a:latin typeface="Roboto Condensed" panose="02000000000000000000" pitchFamily="2" charset="0"/>
              <a:ea typeface="Roboto Condensed" panose="02000000000000000000" pitchFamily="2" charset="0"/>
            </a:endParaRPr>
          </a:p>
        </p:txBody>
      </p:sp>
      <p:pic>
        <p:nvPicPr>
          <p:cNvPr id="9" name="Picture 8">
            <a:extLst>
              <a:ext uri="{FF2B5EF4-FFF2-40B4-BE49-F238E27FC236}">
                <a16:creationId xmlns:a16="http://schemas.microsoft.com/office/drawing/2014/main" id="{60D11E4A-C49D-DEE1-1ABA-412FE27230AA}"/>
              </a:ext>
            </a:extLst>
          </p:cNvPr>
          <p:cNvPicPr>
            <a:picLocks noChangeAspect="1"/>
          </p:cNvPicPr>
          <p:nvPr/>
        </p:nvPicPr>
        <p:blipFill>
          <a:blip r:embed="rId3"/>
          <a:stretch>
            <a:fillRect/>
          </a:stretch>
        </p:blipFill>
        <p:spPr>
          <a:xfrm>
            <a:off x="4633909" y="4032326"/>
            <a:ext cx="3895582" cy="2519425"/>
          </a:xfrm>
          <a:prstGeom prst="rect">
            <a:avLst/>
          </a:prstGeom>
        </p:spPr>
      </p:pic>
    </p:spTree>
    <p:extLst>
      <p:ext uri="{BB962C8B-B14F-4D97-AF65-F5344CB8AC3E}">
        <p14:creationId xmlns:p14="http://schemas.microsoft.com/office/powerpoint/2010/main" val="3937414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E64A9E-DCD4-56B7-4C9D-89C62A8BC5A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
        <p:nvSpPr>
          <p:cNvPr id="14" name="Title 1">
            <a:extLst>
              <a:ext uri="{FF2B5EF4-FFF2-40B4-BE49-F238E27FC236}">
                <a16:creationId xmlns:a16="http://schemas.microsoft.com/office/drawing/2014/main" id="{58BCC288-F8D4-0F07-123F-F0ED198ADE21}"/>
              </a:ext>
            </a:extLst>
          </p:cNvPr>
          <p:cNvSpPr>
            <a:spLocks noGrp="1"/>
          </p:cNvSpPr>
          <p:nvPr>
            <p:ph type="title"/>
          </p:nvPr>
        </p:nvSpPr>
        <p:spPr>
          <a:xfrm>
            <a:off x="457200" y="345125"/>
            <a:ext cx="6124500" cy="463500"/>
          </a:xfrm>
        </p:spPr>
        <p:txBody>
          <a:bodyPr/>
          <a:lstStyle/>
          <a:p>
            <a:r>
              <a:rPr lang="en-US" dirty="0"/>
              <a:t>Building Wealth</a:t>
            </a:r>
          </a:p>
        </p:txBody>
      </p:sp>
      <p:pic>
        <p:nvPicPr>
          <p:cNvPr id="4" name="Picture 3">
            <a:extLst>
              <a:ext uri="{FF2B5EF4-FFF2-40B4-BE49-F238E27FC236}">
                <a16:creationId xmlns:a16="http://schemas.microsoft.com/office/drawing/2014/main" id="{B619AF8D-511F-9E22-85DA-6E011B964DDE}"/>
              </a:ext>
            </a:extLst>
          </p:cNvPr>
          <p:cNvPicPr>
            <a:picLocks noChangeAspect="1"/>
          </p:cNvPicPr>
          <p:nvPr/>
        </p:nvPicPr>
        <p:blipFill>
          <a:blip r:embed="rId2"/>
          <a:stretch>
            <a:fillRect/>
          </a:stretch>
        </p:blipFill>
        <p:spPr>
          <a:xfrm>
            <a:off x="1925698" y="2469986"/>
            <a:ext cx="5292604" cy="4238568"/>
          </a:xfrm>
          <a:prstGeom prst="rect">
            <a:avLst/>
          </a:prstGeom>
        </p:spPr>
      </p:pic>
      <p:sp>
        <p:nvSpPr>
          <p:cNvPr id="5" name="TextBox 4">
            <a:extLst>
              <a:ext uri="{FF2B5EF4-FFF2-40B4-BE49-F238E27FC236}">
                <a16:creationId xmlns:a16="http://schemas.microsoft.com/office/drawing/2014/main" id="{87997239-05D3-B1F2-3A3D-D1411321EE32}"/>
              </a:ext>
            </a:extLst>
          </p:cNvPr>
          <p:cNvSpPr txBox="1"/>
          <p:nvPr/>
        </p:nvSpPr>
        <p:spPr>
          <a:xfrm>
            <a:off x="266182" y="1331529"/>
            <a:ext cx="8243834" cy="1446550"/>
          </a:xfrm>
          <a:prstGeom prst="rect">
            <a:avLst/>
          </a:prstGeom>
          <a:noFill/>
        </p:spPr>
        <p:txBody>
          <a:bodyPr wrap="square" rtlCol="0">
            <a:spAutoFit/>
          </a:bodyPr>
          <a:lstStyle/>
          <a:p>
            <a:r>
              <a:rPr lang="en-US" sz="2000" b="1" dirty="0">
                <a:latin typeface="Roboto Condensed" panose="02000000000000000000" pitchFamily="2" charset="0"/>
                <a:ea typeface="Roboto Condensed" panose="02000000000000000000" pitchFamily="2" charset="0"/>
              </a:rPr>
              <a:t>Lunch &amp; Learn Recorded Session</a:t>
            </a:r>
          </a:p>
          <a:p>
            <a:r>
              <a:rPr lang="en-US" sz="1400" b="1" dirty="0">
                <a:highlight>
                  <a:srgbClr val="FFFF00"/>
                </a:highlight>
                <a:latin typeface="Roboto Condensed" panose="02000000000000000000" pitchFamily="2" charset="0"/>
                <a:ea typeface="Roboto Condensed" panose="02000000000000000000" pitchFamily="2" charset="0"/>
                <a:hlinkClick r:id="rId3"/>
              </a:rPr>
              <a:t>Link:</a:t>
            </a:r>
            <a:r>
              <a:rPr lang="en-US" sz="1400" b="1" dirty="0">
                <a:highlight>
                  <a:srgbClr val="FFFF00"/>
                </a:highlight>
                <a:latin typeface="Roboto Condensed" panose="02000000000000000000" pitchFamily="2" charset="0"/>
                <a:ea typeface="Roboto Condensed" panose="02000000000000000000" pitchFamily="2" charset="0"/>
              </a:rPr>
              <a:t> </a:t>
            </a:r>
            <a:r>
              <a:rPr lang="en-US" sz="1800" u="sng" spc="10" dirty="0">
                <a:solidFill>
                  <a:srgbClr val="0E71EB"/>
                </a:solidFill>
                <a:effectLst/>
                <a:latin typeface="Lato" panose="020F0502020204030203" pitchFamily="34" charset="0"/>
                <a:ea typeface="Times New Roman" panose="02020603050405020304" pitchFamily="18" charset="0"/>
                <a:hlinkClick r:id="rId4" tooltip="Protected by Avanan: https://cadencebank.zoom.us/rec/share/lMpghFLvThobs8jPjYR-Gc-b0Ah_n8MeXcp7FjXWiJuLovNoFfl1cIBd6Vz7Uz9M.RhIaxdxdl9cx0BHr"/>
              </a:rPr>
              <a:t>https://cadencebank.zoom.us/rec/share/lMpghFLvThobs8jPjYR-Gc-b0Ah_n8MeXcp7FjXWiJuLovNoFfl1cIBd6Vz7Uz9M.RhIaxdxdl9cx0BHr</a:t>
            </a:r>
            <a:br>
              <a:rPr lang="en-US" sz="1800" spc="10" dirty="0">
                <a:solidFill>
                  <a:srgbClr val="6E7680"/>
                </a:solidFill>
                <a:effectLst/>
                <a:latin typeface="Lato" panose="020F0502020204030203" pitchFamily="34" charset="0"/>
                <a:ea typeface="Times New Roman" panose="02020603050405020304" pitchFamily="18" charset="0"/>
              </a:rPr>
            </a:br>
            <a:r>
              <a:rPr lang="en-US" sz="1800" spc="10" dirty="0">
                <a:solidFill>
                  <a:srgbClr val="232333"/>
                </a:solidFill>
                <a:effectLst/>
                <a:latin typeface="Lato" panose="020F0502020204030203" pitchFamily="34" charset="0"/>
                <a:ea typeface="Times New Roman" panose="02020603050405020304" pitchFamily="18" charset="0"/>
              </a:rPr>
              <a:t>Passcode: aM2X=*</a:t>
            </a:r>
            <a:r>
              <a:rPr lang="en-US" sz="1800" spc="10" dirty="0" err="1">
                <a:solidFill>
                  <a:srgbClr val="232333"/>
                </a:solidFill>
                <a:effectLst/>
                <a:latin typeface="Lato" panose="020F0502020204030203" pitchFamily="34" charset="0"/>
                <a:ea typeface="Times New Roman" panose="02020603050405020304" pitchFamily="18" charset="0"/>
              </a:rPr>
              <a:t>eF</a:t>
            </a:r>
            <a:endParaRPr lang="en-US" sz="1800" dirty="0">
              <a:effectLst/>
              <a:latin typeface="Calibri" panose="020F0502020204030204" pitchFamily="34" charset="0"/>
              <a:ea typeface="Calibri" panose="020F0502020204030204" pitchFamily="34" charset="0"/>
            </a:endParaRPr>
          </a:p>
          <a:p>
            <a:endParaRPr lang="en-US" sz="1400" b="1" dirty="0">
              <a:highlight>
                <a:srgbClr val="FFFF00"/>
              </a:highlight>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29031063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07BD8-C1B7-2280-6233-3911EAFAF02E}"/>
              </a:ext>
            </a:extLst>
          </p:cNvPr>
          <p:cNvSpPr>
            <a:spLocks noGrp="1"/>
          </p:cNvSpPr>
          <p:nvPr>
            <p:ph type="title"/>
          </p:nvPr>
        </p:nvSpPr>
        <p:spPr>
          <a:xfrm>
            <a:off x="253999" y="335889"/>
            <a:ext cx="6423891" cy="463500"/>
          </a:xfrm>
        </p:spPr>
        <p:txBody>
          <a:bodyPr/>
          <a:lstStyle/>
          <a:p>
            <a:r>
              <a:rPr lang="en-US" dirty="0"/>
              <a:t>Save Money by Choosing the Right Loan</a:t>
            </a:r>
          </a:p>
        </p:txBody>
      </p:sp>
      <p:sp>
        <p:nvSpPr>
          <p:cNvPr id="3" name="Slide Number Placeholder 2">
            <a:extLst>
              <a:ext uri="{FF2B5EF4-FFF2-40B4-BE49-F238E27FC236}">
                <a16:creationId xmlns:a16="http://schemas.microsoft.com/office/drawing/2014/main" id="{FDC4C951-167B-8BC4-89F9-08B5AB13292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sp>
        <p:nvSpPr>
          <p:cNvPr id="5" name="TextBox 4">
            <a:extLst>
              <a:ext uri="{FF2B5EF4-FFF2-40B4-BE49-F238E27FC236}">
                <a16:creationId xmlns:a16="http://schemas.microsoft.com/office/drawing/2014/main" id="{430F1BB9-4937-350D-565A-7C2BA0BC4003}"/>
              </a:ext>
            </a:extLst>
          </p:cNvPr>
          <p:cNvSpPr txBox="1"/>
          <p:nvPr/>
        </p:nvSpPr>
        <p:spPr>
          <a:xfrm>
            <a:off x="360218" y="1357746"/>
            <a:ext cx="5661891" cy="5078313"/>
          </a:xfrm>
          <a:prstGeom prst="rect">
            <a:avLst/>
          </a:prstGeom>
          <a:noFill/>
        </p:spPr>
        <p:txBody>
          <a:bodyPr wrap="square">
            <a:spAutoFit/>
          </a:bodyPr>
          <a:lstStyle/>
          <a:p>
            <a:r>
              <a:rPr lang="en-US" sz="1800" dirty="0">
                <a:latin typeface="Roboto Condensed" panose="02000000000000000000" pitchFamily="2" charset="0"/>
                <a:ea typeface="Roboto Condensed" panose="02000000000000000000" pitchFamily="2" charset="0"/>
              </a:rPr>
              <a:t>If you have good credit, you may want to take out a loan to purchase a car or a house or to cover educational expenses—all are investments in the future. But regardless of how the money is spent, a loan is a liability, or debt, and decreases your wealth. So choose loans carefully.</a:t>
            </a:r>
          </a:p>
          <a:p>
            <a:endParaRPr lang="en-US" sz="1800" dirty="0">
              <a:latin typeface="Roboto Condensed" panose="02000000000000000000" pitchFamily="2" charset="0"/>
              <a:ea typeface="Roboto Condensed" panose="02000000000000000000" pitchFamily="2" charset="0"/>
            </a:endParaRPr>
          </a:p>
          <a:p>
            <a:r>
              <a:rPr lang="en-US" sz="1800" dirty="0">
                <a:latin typeface="Roboto Condensed" panose="02000000000000000000" pitchFamily="2" charset="0"/>
                <a:ea typeface="Roboto Condensed" panose="02000000000000000000" pitchFamily="2" charset="0"/>
              </a:rPr>
              <a:t>Shop and negotiate for the lowest interest rate. The interest you save can be invested to build wealth. Take a look at the table below. It may be obvious which lender will charge the lowest interest. What’s not obvious is that your credit score may determine which interest rate you are offered. Obtain your credit score well before you plan to apply for a loan. Use an online auto loan calculator to compare rates. You can save interest expense by increasing your monthly payments or choosing a shorter payment term on your loans. The table also shows how shorter terms with higher payments would affect the total amount and interest on a $15,000 car loan.</a:t>
            </a:r>
          </a:p>
        </p:txBody>
      </p:sp>
      <p:pic>
        <p:nvPicPr>
          <p:cNvPr id="7" name="Picture 6">
            <a:extLst>
              <a:ext uri="{FF2B5EF4-FFF2-40B4-BE49-F238E27FC236}">
                <a16:creationId xmlns:a16="http://schemas.microsoft.com/office/drawing/2014/main" id="{DE007370-CB68-0CFC-2EB2-761169A7AE31}"/>
              </a:ext>
            </a:extLst>
          </p:cNvPr>
          <p:cNvPicPr>
            <a:picLocks noChangeAspect="1"/>
          </p:cNvPicPr>
          <p:nvPr/>
        </p:nvPicPr>
        <p:blipFill>
          <a:blip r:embed="rId2"/>
          <a:stretch>
            <a:fillRect/>
          </a:stretch>
        </p:blipFill>
        <p:spPr>
          <a:xfrm>
            <a:off x="6093979" y="1506127"/>
            <a:ext cx="2930914" cy="4405146"/>
          </a:xfrm>
          <a:prstGeom prst="rect">
            <a:avLst/>
          </a:prstGeom>
        </p:spPr>
      </p:pic>
    </p:spTree>
    <p:extLst>
      <p:ext uri="{BB962C8B-B14F-4D97-AF65-F5344CB8AC3E}">
        <p14:creationId xmlns:p14="http://schemas.microsoft.com/office/powerpoint/2010/main" val="22253324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CBA63-94E9-D4C9-2350-28BE8E543189}"/>
              </a:ext>
            </a:extLst>
          </p:cNvPr>
          <p:cNvSpPr>
            <a:spLocks noGrp="1"/>
          </p:cNvSpPr>
          <p:nvPr>
            <p:ph type="title"/>
          </p:nvPr>
        </p:nvSpPr>
        <p:spPr/>
        <p:txBody>
          <a:bodyPr/>
          <a:lstStyle/>
          <a:p>
            <a:r>
              <a:rPr lang="en-US" dirty="0"/>
              <a:t>Keep Your Good Name</a:t>
            </a:r>
          </a:p>
        </p:txBody>
      </p:sp>
      <p:sp>
        <p:nvSpPr>
          <p:cNvPr id="3" name="Slide Number Placeholder 2">
            <a:extLst>
              <a:ext uri="{FF2B5EF4-FFF2-40B4-BE49-F238E27FC236}">
                <a16:creationId xmlns:a16="http://schemas.microsoft.com/office/drawing/2014/main" id="{9C52C25A-3808-84CF-FE75-D89C2CB9B05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sp>
        <p:nvSpPr>
          <p:cNvPr id="5" name="TextBox 4">
            <a:extLst>
              <a:ext uri="{FF2B5EF4-FFF2-40B4-BE49-F238E27FC236}">
                <a16:creationId xmlns:a16="http://schemas.microsoft.com/office/drawing/2014/main" id="{62B3A1F3-039E-A6D1-E60E-BEA9C1163880}"/>
              </a:ext>
            </a:extLst>
          </p:cNvPr>
          <p:cNvSpPr txBox="1"/>
          <p:nvPr/>
        </p:nvSpPr>
        <p:spPr>
          <a:xfrm>
            <a:off x="378690" y="1249896"/>
            <a:ext cx="8009610" cy="3416320"/>
          </a:xfrm>
          <a:prstGeom prst="rect">
            <a:avLst/>
          </a:prstGeom>
          <a:noFill/>
        </p:spPr>
        <p:txBody>
          <a:bodyPr wrap="square">
            <a:spAutoFit/>
          </a:bodyPr>
          <a:lstStyle/>
          <a:p>
            <a:r>
              <a:rPr lang="en-US" sz="1800" dirty="0">
                <a:latin typeface="Roboto Condensed" panose="02000000000000000000" pitchFamily="2" charset="0"/>
                <a:ea typeface="Roboto Condensed" panose="02000000000000000000" pitchFamily="2" charset="0"/>
              </a:rPr>
              <a:t>Every month, go back to your budget and plan carefully to ensure your bills are paid before their due dates. Setting up direct deposit and putting bills on auto debit can help you keep your good name. </a:t>
            </a:r>
          </a:p>
          <a:p>
            <a:endParaRPr lang="en-US" sz="1800" dirty="0">
              <a:latin typeface="Roboto Condensed" panose="02000000000000000000" pitchFamily="2" charset="0"/>
              <a:ea typeface="Roboto Condensed" panose="02000000000000000000" pitchFamily="2" charset="0"/>
            </a:endParaRPr>
          </a:p>
          <a:p>
            <a:r>
              <a:rPr lang="en-US" sz="1800" u="sng" dirty="0">
                <a:latin typeface="Roboto Condensed" panose="02000000000000000000" pitchFamily="2" charset="0"/>
                <a:ea typeface="Roboto Condensed" panose="02000000000000000000" pitchFamily="2" charset="0"/>
              </a:rPr>
              <a:t>Guard Your Identity</a:t>
            </a:r>
          </a:p>
          <a:p>
            <a:r>
              <a:rPr lang="en-US" sz="1800" dirty="0">
                <a:latin typeface="Roboto Condensed" panose="02000000000000000000" pitchFamily="2" charset="0"/>
                <a:ea typeface="Roboto Condensed" panose="02000000000000000000" pitchFamily="2" charset="0"/>
              </a:rPr>
              <a:t>Just as you protect the security of your home with locks for your windows and doors, you should take steps to protect your identity. Secure your financial records, Social Security number and card, account numbers, and all passwords and PINs (personal identification numbers). A periodic check of your credit report can alert you if someone is illegally using credit products in your name. If you suspect unauthorized access, contact the three major credit reporting companies and place a fraud alert on your name and Social Security number</a:t>
            </a:r>
          </a:p>
        </p:txBody>
      </p:sp>
      <p:pic>
        <p:nvPicPr>
          <p:cNvPr id="7" name="Picture 6">
            <a:extLst>
              <a:ext uri="{FF2B5EF4-FFF2-40B4-BE49-F238E27FC236}">
                <a16:creationId xmlns:a16="http://schemas.microsoft.com/office/drawing/2014/main" id="{EA87A0BF-089F-C388-B771-7DC2EB8D6C92}"/>
              </a:ext>
            </a:extLst>
          </p:cNvPr>
          <p:cNvPicPr>
            <a:picLocks noChangeAspect="1"/>
          </p:cNvPicPr>
          <p:nvPr/>
        </p:nvPicPr>
        <p:blipFill>
          <a:blip r:embed="rId2"/>
          <a:stretch>
            <a:fillRect/>
          </a:stretch>
        </p:blipFill>
        <p:spPr>
          <a:xfrm>
            <a:off x="2145868" y="4666216"/>
            <a:ext cx="3959370" cy="2147894"/>
          </a:xfrm>
          <a:prstGeom prst="rect">
            <a:avLst/>
          </a:prstGeom>
        </p:spPr>
      </p:pic>
    </p:spTree>
    <p:extLst>
      <p:ext uri="{BB962C8B-B14F-4D97-AF65-F5344CB8AC3E}">
        <p14:creationId xmlns:p14="http://schemas.microsoft.com/office/powerpoint/2010/main" val="29830179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51313-B291-C8A2-B415-3C2370F23EE7}"/>
              </a:ext>
            </a:extLst>
          </p:cNvPr>
          <p:cNvSpPr>
            <a:spLocks noGrp="1"/>
          </p:cNvSpPr>
          <p:nvPr>
            <p:ph type="title"/>
          </p:nvPr>
        </p:nvSpPr>
        <p:spPr/>
        <p:txBody>
          <a:bodyPr/>
          <a:lstStyle/>
          <a:p>
            <a:r>
              <a:rPr lang="en-US" dirty="0"/>
              <a:t>Protect Your Wealth with Insurance</a:t>
            </a:r>
          </a:p>
        </p:txBody>
      </p:sp>
      <p:sp>
        <p:nvSpPr>
          <p:cNvPr id="3" name="Slide Number Placeholder 2">
            <a:extLst>
              <a:ext uri="{FF2B5EF4-FFF2-40B4-BE49-F238E27FC236}">
                <a16:creationId xmlns:a16="http://schemas.microsoft.com/office/drawing/2014/main" id="{9BCEA8D4-CFED-569A-A6A4-A0F529AE111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32</a:t>
            </a:fld>
            <a:endParaRPr lang="en"/>
          </a:p>
        </p:txBody>
      </p:sp>
      <p:sp>
        <p:nvSpPr>
          <p:cNvPr id="5" name="TextBox 4">
            <a:extLst>
              <a:ext uri="{FF2B5EF4-FFF2-40B4-BE49-F238E27FC236}">
                <a16:creationId xmlns:a16="http://schemas.microsoft.com/office/drawing/2014/main" id="{F209E8C3-026D-86B8-3953-1CE92EB15D5F}"/>
              </a:ext>
            </a:extLst>
          </p:cNvPr>
          <p:cNvSpPr txBox="1"/>
          <p:nvPr/>
        </p:nvSpPr>
        <p:spPr>
          <a:xfrm>
            <a:off x="457200" y="1339272"/>
            <a:ext cx="8229600" cy="5355312"/>
          </a:xfrm>
          <a:prstGeom prst="rect">
            <a:avLst/>
          </a:prstGeom>
          <a:noFill/>
        </p:spPr>
        <p:txBody>
          <a:bodyPr wrap="square">
            <a:spAutoFit/>
          </a:bodyPr>
          <a:lstStyle/>
          <a:p>
            <a:r>
              <a:rPr lang="en-US" sz="1800" dirty="0">
                <a:latin typeface="Roboto Condensed" panose="02000000000000000000" pitchFamily="2" charset="0"/>
                <a:ea typeface="Roboto Condensed" panose="02000000000000000000" pitchFamily="2" charset="0"/>
              </a:rPr>
              <a:t>After working hard to create personal wealth, you need to protect it. People acquire insurance to protect themselves from major financial loss. Insurance is simply a promise of reimbursement for a loss in return for a premium paid. When shopping for insurance products, consumers should match their needs with what the product offers and seek out the best deal. A solid credit history is also important because insurers use credit information to price some types of insurance policies. You can buy insurance to cover all kinds of risks, but basic needs can be met with property, health and life insurance.</a:t>
            </a:r>
          </a:p>
          <a:p>
            <a:endParaRPr lang="en-US" sz="1800" dirty="0">
              <a:latin typeface="Roboto Condensed" panose="02000000000000000000" pitchFamily="2" charset="0"/>
              <a:ea typeface="Roboto Condensed" panose="02000000000000000000" pitchFamily="2" charset="0"/>
            </a:endParaRPr>
          </a:p>
          <a:p>
            <a:r>
              <a:rPr lang="en-US" sz="1800" u="sng" dirty="0">
                <a:latin typeface="Roboto Condensed" panose="02000000000000000000" pitchFamily="2" charset="0"/>
                <a:ea typeface="Roboto Condensed" panose="02000000000000000000" pitchFamily="2" charset="0"/>
              </a:rPr>
              <a:t>Auto Insurance</a:t>
            </a:r>
          </a:p>
          <a:p>
            <a:r>
              <a:rPr lang="en-US" sz="1800" dirty="0">
                <a:latin typeface="Roboto Condensed" panose="02000000000000000000" pitchFamily="2" charset="0"/>
                <a:ea typeface="Roboto Condensed" panose="02000000000000000000" pitchFamily="2" charset="0"/>
              </a:rPr>
              <a:t>State laws require that all motor vehicles have liability insurance to cover injury to other people or damage to their property. If you have a loan on your vehicle, your lender will also require physical damage coverage on it.</a:t>
            </a:r>
          </a:p>
          <a:p>
            <a:endParaRPr lang="en-US" sz="1800" dirty="0">
              <a:latin typeface="Roboto Condensed" panose="02000000000000000000" pitchFamily="2" charset="0"/>
              <a:ea typeface="Roboto Condensed" panose="02000000000000000000" pitchFamily="2" charset="0"/>
            </a:endParaRPr>
          </a:p>
          <a:p>
            <a:r>
              <a:rPr lang="en-US" sz="1800" u="sng" dirty="0">
                <a:latin typeface="Roboto Condensed" panose="02000000000000000000" pitchFamily="2" charset="0"/>
                <a:ea typeface="Roboto Condensed" panose="02000000000000000000" pitchFamily="2" charset="0"/>
              </a:rPr>
              <a:t>Home Insurance</a:t>
            </a:r>
          </a:p>
          <a:p>
            <a:r>
              <a:rPr lang="en-US" sz="1800" dirty="0">
                <a:latin typeface="Roboto Condensed" panose="02000000000000000000" pitchFamily="2" charset="0"/>
                <a:ea typeface="Roboto Condensed" panose="02000000000000000000" pitchFamily="2" charset="0"/>
              </a:rPr>
              <a:t>If you are renting your home or apartment, you should purchase renters or contents insurance to cover your possessions against loss from fire or theft. Your landlord’s insurance will only cover damage to the building, not its contents. Also, if someone is hurt in your rented home, that liability is yours, not the landlord’s.</a:t>
            </a:r>
          </a:p>
          <a:p>
            <a:endParaRPr lang="en-US" sz="1800" dirty="0">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24631911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45C1F-29E4-5305-0F18-64094384C693}"/>
              </a:ext>
            </a:extLst>
          </p:cNvPr>
          <p:cNvSpPr>
            <a:spLocks noGrp="1"/>
          </p:cNvSpPr>
          <p:nvPr>
            <p:ph type="title"/>
          </p:nvPr>
        </p:nvSpPr>
        <p:spPr/>
        <p:txBody>
          <a:bodyPr/>
          <a:lstStyle/>
          <a:p>
            <a:r>
              <a:rPr lang="en-US" dirty="0"/>
              <a:t>Protect Your Wealth with Insurance</a:t>
            </a:r>
          </a:p>
        </p:txBody>
      </p:sp>
      <p:sp>
        <p:nvSpPr>
          <p:cNvPr id="3" name="Slide Number Placeholder 2">
            <a:extLst>
              <a:ext uri="{FF2B5EF4-FFF2-40B4-BE49-F238E27FC236}">
                <a16:creationId xmlns:a16="http://schemas.microsoft.com/office/drawing/2014/main" id="{50F83D8D-3167-88E8-D81D-03AC4413CEB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33</a:t>
            </a:fld>
            <a:endParaRPr lang="en"/>
          </a:p>
        </p:txBody>
      </p:sp>
      <p:sp>
        <p:nvSpPr>
          <p:cNvPr id="5" name="TextBox 4">
            <a:extLst>
              <a:ext uri="{FF2B5EF4-FFF2-40B4-BE49-F238E27FC236}">
                <a16:creationId xmlns:a16="http://schemas.microsoft.com/office/drawing/2014/main" id="{52F8C121-150D-0798-AB02-3266BE11D19A}"/>
              </a:ext>
            </a:extLst>
          </p:cNvPr>
          <p:cNvSpPr txBox="1"/>
          <p:nvPr/>
        </p:nvSpPr>
        <p:spPr>
          <a:xfrm>
            <a:off x="457200" y="1339273"/>
            <a:ext cx="8335818" cy="3416320"/>
          </a:xfrm>
          <a:prstGeom prst="rect">
            <a:avLst/>
          </a:prstGeom>
          <a:noFill/>
        </p:spPr>
        <p:txBody>
          <a:bodyPr wrap="square">
            <a:spAutoFit/>
          </a:bodyPr>
          <a:lstStyle/>
          <a:p>
            <a:r>
              <a:rPr lang="en-US" sz="1800" dirty="0">
                <a:latin typeface="Roboto Condensed" panose="02000000000000000000" pitchFamily="2" charset="0"/>
                <a:ea typeface="Roboto Condensed" panose="02000000000000000000" pitchFamily="2" charset="0"/>
              </a:rPr>
              <a:t>Homeowners insurance covers your home and possessions. The personal liability coverage in a homeowners policy protects you from loss resulting from any injuries that may occur on your property.</a:t>
            </a:r>
          </a:p>
          <a:p>
            <a:endParaRPr lang="en-US" sz="1800" dirty="0">
              <a:latin typeface="Roboto Condensed" panose="02000000000000000000" pitchFamily="2" charset="0"/>
              <a:ea typeface="Roboto Condensed" panose="02000000000000000000" pitchFamily="2" charset="0"/>
            </a:endParaRPr>
          </a:p>
          <a:p>
            <a:r>
              <a:rPr lang="en-US" sz="1800" dirty="0">
                <a:latin typeface="Roboto Condensed" panose="02000000000000000000" pitchFamily="2" charset="0"/>
                <a:ea typeface="Roboto Condensed" panose="02000000000000000000" pitchFamily="2" charset="0"/>
              </a:rPr>
              <a:t>Your mortgage lender will require you to carry a certain amount of insurance coverage as long as the mortgage is in place. You may also consider a higher-deductible insurance plan to save money on your homeowners coverage.</a:t>
            </a:r>
          </a:p>
          <a:p>
            <a:endParaRPr lang="en-US" sz="1800" dirty="0">
              <a:latin typeface="Roboto Condensed" panose="02000000000000000000" pitchFamily="2" charset="0"/>
              <a:ea typeface="Roboto Condensed" panose="02000000000000000000" pitchFamily="2" charset="0"/>
            </a:endParaRPr>
          </a:p>
          <a:p>
            <a:r>
              <a:rPr lang="en-US" sz="1800" dirty="0">
                <a:latin typeface="Roboto Condensed" panose="02000000000000000000" pitchFamily="2" charset="0"/>
                <a:ea typeface="Roboto Condensed" panose="02000000000000000000" pitchFamily="2" charset="0"/>
              </a:rPr>
              <a:t>Standard homeowners coverage insures your home and its contents against loss from such risks as fire and theft. You may require special insurance for flood, earthquake or other risks specific to your area. Contact your state department of insurance for more information on insurance in high-risk areas.</a:t>
            </a:r>
          </a:p>
        </p:txBody>
      </p:sp>
    </p:spTree>
    <p:extLst>
      <p:ext uri="{BB962C8B-B14F-4D97-AF65-F5344CB8AC3E}">
        <p14:creationId xmlns:p14="http://schemas.microsoft.com/office/powerpoint/2010/main" val="20563756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50D60-4800-74C5-73BB-E5755390032C}"/>
              </a:ext>
            </a:extLst>
          </p:cNvPr>
          <p:cNvSpPr>
            <a:spLocks noGrp="1"/>
          </p:cNvSpPr>
          <p:nvPr>
            <p:ph type="title"/>
          </p:nvPr>
        </p:nvSpPr>
        <p:spPr/>
        <p:txBody>
          <a:bodyPr/>
          <a:lstStyle/>
          <a:p>
            <a:r>
              <a:rPr lang="en-US" dirty="0"/>
              <a:t>Protect Your Wealth with Insurance</a:t>
            </a:r>
          </a:p>
        </p:txBody>
      </p:sp>
      <p:sp>
        <p:nvSpPr>
          <p:cNvPr id="3" name="Slide Number Placeholder 2">
            <a:extLst>
              <a:ext uri="{FF2B5EF4-FFF2-40B4-BE49-F238E27FC236}">
                <a16:creationId xmlns:a16="http://schemas.microsoft.com/office/drawing/2014/main" id="{F0A686AB-9294-9B4D-D974-2A43F67F30C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34</a:t>
            </a:fld>
            <a:endParaRPr lang="en"/>
          </a:p>
        </p:txBody>
      </p:sp>
      <p:sp>
        <p:nvSpPr>
          <p:cNvPr id="5" name="TextBox 4">
            <a:extLst>
              <a:ext uri="{FF2B5EF4-FFF2-40B4-BE49-F238E27FC236}">
                <a16:creationId xmlns:a16="http://schemas.microsoft.com/office/drawing/2014/main" id="{987AEE61-18F1-E352-7C42-19588CCB263A}"/>
              </a:ext>
            </a:extLst>
          </p:cNvPr>
          <p:cNvSpPr txBox="1"/>
          <p:nvPr/>
        </p:nvSpPr>
        <p:spPr>
          <a:xfrm>
            <a:off x="457200" y="1450110"/>
            <a:ext cx="8400473" cy="3693319"/>
          </a:xfrm>
          <a:prstGeom prst="rect">
            <a:avLst/>
          </a:prstGeom>
          <a:noFill/>
        </p:spPr>
        <p:txBody>
          <a:bodyPr wrap="square">
            <a:spAutoFit/>
          </a:bodyPr>
          <a:lstStyle/>
          <a:p>
            <a:r>
              <a:rPr lang="en-US" sz="1800" u="sng" dirty="0">
                <a:latin typeface="Roboto Condensed" panose="02000000000000000000" pitchFamily="2" charset="0"/>
                <a:ea typeface="Roboto Condensed" panose="02000000000000000000" pitchFamily="2" charset="0"/>
              </a:rPr>
              <a:t>Medical Insurance</a:t>
            </a:r>
          </a:p>
          <a:p>
            <a:r>
              <a:rPr lang="en-US" sz="1800" dirty="0">
                <a:latin typeface="Roboto Condensed" panose="02000000000000000000" pitchFamily="2" charset="0"/>
                <a:ea typeface="Roboto Condensed" panose="02000000000000000000" pitchFamily="2" charset="0"/>
              </a:rPr>
              <a:t>No one wants to worry about a trip to the emergency room wiping out everything they’ve saved toward their financial goals. Studies show unexpected medical expenses are the leading cause of bankruptcy in America. </a:t>
            </a:r>
          </a:p>
          <a:p>
            <a:endParaRPr lang="en-US" sz="1800" dirty="0">
              <a:latin typeface="Roboto Condensed" panose="02000000000000000000" pitchFamily="2" charset="0"/>
              <a:ea typeface="Roboto Condensed" panose="02000000000000000000" pitchFamily="2" charset="0"/>
            </a:endParaRPr>
          </a:p>
          <a:p>
            <a:r>
              <a:rPr lang="en-US" sz="1800" dirty="0">
                <a:latin typeface="Roboto Condensed" panose="02000000000000000000" pitchFamily="2" charset="0"/>
                <a:ea typeface="Roboto Condensed" panose="02000000000000000000" pitchFamily="2" charset="0"/>
              </a:rPr>
              <a:t>Research also tells us that many people cut back on their medications trying to keep medical costs low—a practice that will likely lead to worsening health and higher costs. Many households have significant levels of debt because they didn’t have medical insurance or because they didn’t have savings to pay the expenses that weren’t covered by their health plan. </a:t>
            </a:r>
          </a:p>
          <a:p>
            <a:endParaRPr lang="en-US" sz="1800" dirty="0">
              <a:latin typeface="Roboto Condensed" panose="02000000000000000000" pitchFamily="2" charset="0"/>
              <a:ea typeface="Roboto Condensed" panose="02000000000000000000" pitchFamily="2" charset="0"/>
            </a:endParaRPr>
          </a:p>
          <a:p>
            <a:r>
              <a:rPr lang="en-US" sz="1800" dirty="0">
                <a:latin typeface="Roboto Condensed" panose="02000000000000000000" pitchFamily="2" charset="0"/>
                <a:ea typeface="Roboto Condensed" panose="02000000000000000000" pitchFamily="2" charset="0"/>
              </a:rPr>
              <a:t>Late payments and defaults on medical debt may be reported on credit reports and affect a person’s credit score.</a:t>
            </a:r>
          </a:p>
        </p:txBody>
      </p:sp>
    </p:spTree>
    <p:extLst>
      <p:ext uri="{BB962C8B-B14F-4D97-AF65-F5344CB8AC3E}">
        <p14:creationId xmlns:p14="http://schemas.microsoft.com/office/powerpoint/2010/main" val="33474400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B1E3F-6158-CD8E-3A1C-E8A32D6562E3}"/>
              </a:ext>
            </a:extLst>
          </p:cNvPr>
          <p:cNvSpPr>
            <a:spLocks noGrp="1"/>
          </p:cNvSpPr>
          <p:nvPr>
            <p:ph type="title"/>
          </p:nvPr>
        </p:nvSpPr>
        <p:spPr/>
        <p:txBody>
          <a:bodyPr/>
          <a:lstStyle/>
          <a:p>
            <a:r>
              <a:rPr lang="en-US" dirty="0"/>
              <a:t>Protect Your Wealth with Insurance</a:t>
            </a:r>
          </a:p>
        </p:txBody>
      </p:sp>
      <p:sp>
        <p:nvSpPr>
          <p:cNvPr id="3" name="Slide Number Placeholder 2">
            <a:extLst>
              <a:ext uri="{FF2B5EF4-FFF2-40B4-BE49-F238E27FC236}">
                <a16:creationId xmlns:a16="http://schemas.microsoft.com/office/drawing/2014/main" id="{E1EB7BD2-6999-02D5-05E0-DC08CDC30AA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35</a:t>
            </a:fld>
            <a:endParaRPr lang="en"/>
          </a:p>
        </p:txBody>
      </p:sp>
      <p:sp>
        <p:nvSpPr>
          <p:cNvPr id="5" name="TextBox 4">
            <a:extLst>
              <a:ext uri="{FF2B5EF4-FFF2-40B4-BE49-F238E27FC236}">
                <a16:creationId xmlns:a16="http://schemas.microsoft.com/office/drawing/2014/main" id="{855C3F61-367E-A7BA-91D8-1E9E06319926}"/>
              </a:ext>
            </a:extLst>
          </p:cNvPr>
          <p:cNvSpPr txBox="1"/>
          <p:nvPr/>
        </p:nvSpPr>
        <p:spPr>
          <a:xfrm>
            <a:off x="457200" y="1376218"/>
            <a:ext cx="8229600" cy="5509200"/>
          </a:xfrm>
          <a:prstGeom prst="rect">
            <a:avLst/>
          </a:prstGeom>
          <a:noFill/>
        </p:spPr>
        <p:txBody>
          <a:bodyPr wrap="square">
            <a:spAutoFit/>
          </a:bodyPr>
          <a:lstStyle/>
          <a:p>
            <a:r>
              <a:rPr lang="en-US" sz="1800" u="sng" dirty="0">
                <a:latin typeface="Roboto Condensed" panose="02000000000000000000" pitchFamily="2" charset="0"/>
                <a:ea typeface="Roboto Condensed" panose="02000000000000000000" pitchFamily="2" charset="0"/>
              </a:rPr>
              <a:t>Disability Insurance</a:t>
            </a:r>
          </a:p>
          <a:p>
            <a:r>
              <a:rPr lang="en-US" sz="1800" dirty="0">
                <a:latin typeface="Roboto Condensed" panose="02000000000000000000" pitchFamily="2" charset="0"/>
                <a:ea typeface="Roboto Condensed" panose="02000000000000000000" pitchFamily="2" charset="0"/>
              </a:rPr>
              <a:t>Statistics show that you have a higher risk of becoming disabled than of dying before age 65. Disability insurance helps you pay living expenses if you are sick or injured and unable to work for a long time. Your employer may offer this insurance in its benefits plan. Consider buying this protection even if you have to pay for part of the premium.</a:t>
            </a:r>
          </a:p>
          <a:p>
            <a:endParaRPr lang="en-US" sz="1800" dirty="0">
              <a:latin typeface="Roboto Condensed" panose="02000000000000000000" pitchFamily="2" charset="0"/>
              <a:ea typeface="Roboto Condensed" panose="02000000000000000000" pitchFamily="2" charset="0"/>
            </a:endParaRPr>
          </a:p>
          <a:p>
            <a:r>
              <a:rPr lang="en-US" sz="1800" u="sng" dirty="0">
                <a:latin typeface="Roboto Condensed" panose="02000000000000000000" pitchFamily="2" charset="0"/>
                <a:ea typeface="Roboto Condensed" panose="02000000000000000000" pitchFamily="2" charset="0"/>
              </a:rPr>
              <a:t>Life Insurance</a:t>
            </a:r>
          </a:p>
          <a:p>
            <a:r>
              <a:rPr lang="en-US" sz="1800" dirty="0">
                <a:latin typeface="Roboto Condensed" panose="02000000000000000000" pitchFamily="2" charset="0"/>
                <a:ea typeface="Roboto Condensed" panose="02000000000000000000" pitchFamily="2" charset="0"/>
              </a:rPr>
              <a:t>The need for life insurance depends on a person’s circumstances. In the event of your death, life insurance pays money to the person you choose (your beneficiary). Life insurance helps give financial protection to your children, spouse, parents or even your business.</a:t>
            </a:r>
          </a:p>
          <a:p>
            <a:endParaRPr lang="en-US" sz="1800" dirty="0">
              <a:latin typeface="Roboto Condensed" panose="02000000000000000000" pitchFamily="2" charset="0"/>
              <a:ea typeface="Roboto Condensed" panose="02000000000000000000" pitchFamily="2" charset="0"/>
            </a:endParaRPr>
          </a:p>
          <a:p>
            <a:r>
              <a:rPr lang="en-US" sz="1800" u="sng" dirty="0">
                <a:latin typeface="Roboto Condensed" panose="02000000000000000000" pitchFamily="2" charset="0"/>
                <a:ea typeface="Roboto Condensed" panose="02000000000000000000" pitchFamily="2" charset="0"/>
              </a:rPr>
              <a:t>Long-Term Care Insurance</a:t>
            </a:r>
          </a:p>
          <a:p>
            <a:r>
              <a:rPr lang="en-US" sz="1800" dirty="0">
                <a:latin typeface="Roboto Condensed" panose="02000000000000000000" pitchFamily="2" charset="0"/>
                <a:ea typeface="Roboto Condensed" panose="02000000000000000000" pitchFamily="2" charset="0"/>
              </a:rPr>
              <a:t>If you or a family member became very ill and needed a nursing home, who would pay for it? You would, until all your assets and those of your spouse are exhausted. Only then would government assistance help cover these needs. Long-term care insurance is not medical insurance, but it pays for such health-related items as nursing home, assisted living or in-home care.</a:t>
            </a:r>
          </a:p>
          <a:p>
            <a:endParaRPr lang="en-US" dirty="0"/>
          </a:p>
          <a:p>
            <a:endParaRPr lang="en-US" dirty="0"/>
          </a:p>
        </p:txBody>
      </p:sp>
    </p:spTree>
    <p:extLst>
      <p:ext uri="{BB962C8B-B14F-4D97-AF65-F5344CB8AC3E}">
        <p14:creationId xmlns:p14="http://schemas.microsoft.com/office/powerpoint/2010/main" val="2808833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8"/>
          <p:cNvSpPr txBox="1">
            <a:spLocks noGrp="1"/>
          </p:cNvSpPr>
          <p:nvPr>
            <p:ph type="title"/>
          </p:nvPr>
        </p:nvSpPr>
        <p:spPr/>
        <p:txBody>
          <a:bodyPr/>
          <a:lstStyle/>
          <a:p>
            <a:pPr lvl="0"/>
            <a:r>
              <a:rPr lang="en-US" dirty="0"/>
              <a:t>Contact Information</a:t>
            </a:r>
          </a:p>
        </p:txBody>
      </p:sp>
      <p:sp>
        <p:nvSpPr>
          <p:cNvPr id="2" name="TextBox 1">
            <a:extLst>
              <a:ext uri="{FF2B5EF4-FFF2-40B4-BE49-F238E27FC236}">
                <a16:creationId xmlns:a16="http://schemas.microsoft.com/office/drawing/2014/main" id="{FF043675-1D24-4127-50AB-131E9D5C2096}"/>
              </a:ext>
            </a:extLst>
          </p:cNvPr>
          <p:cNvSpPr txBox="1"/>
          <p:nvPr/>
        </p:nvSpPr>
        <p:spPr>
          <a:xfrm>
            <a:off x="457200" y="1320510"/>
            <a:ext cx="7207322" cy="4955203"/>
          </a:xfrm>
          <a:prstGeom prst="rect">
            <a:avLst/>
          </a:prstGeom>
          <a:noFill/>
        </p:spPr>
        <p:txBody>
          <a:bodyPr wrap="square" rtlCol="0">
            <a:spAutoFit/>
          </a:bodyPr>
          <a:lstStyle/>
          <a:p>
            <a:r>
              <a:rPr lang="en-US" sz="1600" dirty="0"/>
              <a:t>Cadence Bank:</a:t>
            </a:r>
          </a:p>
          <a:p>
            <a:endParaRPr lang="en-US" sz="1600" dirty="0"/>
          </a:p>
          <a:p>
            <a:r>
              <a:rPr lang="en-US" sz="1600" dirty="0"/>
              <a:t>Mary Katherine Franklin, EVP Wealth Management</a:t>
            </a:r>
          </a:p>
          <a:p>
            <a:r>
              <a:rPr lang="en-US" sz="1600" dirty="0"/>
              <a:t>713-871-3968	</a:t>
            </a:r>
            <a:r>
              <a:rPr lang="en-US" sz="1600" dirty="0">
                <a:hlinkClick r:id="rId3"/>
              </a:rPr>
              <a:t>marykatherine.franklin@cadencebank.com</a:t>
            </a:r>
            <a:endParaRPr lang="en-US" sz="1600" dirty="0"/>
          </a:p>
          <a:p>
            <a:endParaRPr lang="en-US" sz="1600" dirty="0"/>
          </a:p>
          <a:p>
            <a:r>
              <a:rPr lang="en-US" sz="1600" dirty="0"/>
              <a:t>Sudha Menon, VP Retail Banking Fort Bend County</a:t>
            </a:r>
          </a:p>
          <a:p>
            <a:r>
              <a:rPr lang="en-US" sz="1600" dirty="0"/>
              <a:t>281-313-1783         	</a:t>
            </a:r>
            <a:r>
              <a:rPr lang="en-US" sz="1600" dirty="0">
                <a:hlinkClick r:id="rId4"/>
              </a:rPr>
              <a:t>sudha.menon@cadencebank.com</a:t>
            </a:r>
            <a:endParaRPr lang="en-US" sz="1600" dirty="0"/>
          </a:p>
          <a:p>
            <a:endParaRPr lang="en-US" sz="1600" dirty="0"/>
          </a:p>
          <a:p>
            <a:r>
              <a:rPr lang="en-US" sz="1600" dirty="0"/>
              <a:t>Kim Bonney, Branch Manager Sugar Land</a:t>
            </a:r>
          </a:p>
          <a:p>
            <a:r>
              <a:rPr lang="en-US" sz="1600" dirty="0"/>
              <a:t>DeJuan Edwards, Branch Manager Fulshear</a:t>
            </a:r>
          </a:p>
          <a:p>
            <a:r>
              <a:rPr lang="en-US" sz="1600" dirty="0"/>
              <a:t>Miranda Montoya, Branch Manager Cinco Ranch</a:t>
            </a:r>
          </a:p>
          <a:p>
            <a:endParaRPr lang="en-US" sz="1600" dirty="0"/>
          </a:p>
          <a:p>
            <a:r>
              <a:rPr lang="en-US" sz="1600" dirty="0"/>
              <a:t>Katrina King-Michalk, EVP Treasury Management</a:t>
            </a:r>
          </a:p>
          <a:p>
            <a:r>
              <a:rPr lang="en-US" sz="1600" dirty="0"/>
              <a:t>713-871-3916	</a:t>
            </a:r>
            <a:r>
              <a:rPr lang="en-US" sz="1600" dirty="0">
                <a:hlinkClick r:id="rId5"/>
              </a:rPr>
              <a:t>katrina.Michalk@cadencebank.com</a:t>
            </a:r>
            <a:endParaRPr lang="en-US" sz="1600" dirty="0"/>
          </a:p>
          <a:p>
            <a:endParaRPr lang="en-US" sz="1600" dirty="0"/>
          </a:p>
          <a:p>
            <a:r>
              <a:rPr lang="en-US" sz="1600" dirty="0"/>
              <a:t>Melissa Silva, SVP Treasury Management</a:t>
            </a:r>
          </a:p>
          <a:p>
            <a:r>
              <a:rPr lang="en-US" sz="1600" dirty="0"/>
              <a:t>713-871-4129	</a:t>
            </a:r>
            <a:r>
              <a:rPr lang="en-US" sz="1600" dirty="0">
                <a:hlinkClick r:id="rId6"/>
              </a:rPr>
              <a:t>melissa.silva@cadencebank.com</a:t>
            </a:r>
            <a:endParaRPr lang="en-US" sz="1600" dirty="0"/>
          </a:p>
          <a:p>
            <a:endParaRPr lang="en-US" sz="1600" dirty="0"/>
          </a:p>
          <a:p>
            <a:endParaRPr lang="en-US" b="0" i="0" dirty="0">
              <a:solidFill>
                <a:srgbClr val="222222"/>
              </a:solidFill>
              <a:effectLst/>
              <a:latin typeface="Arial" panose="020B0604020202020204" pitchFamily="34" charset="0"/>
            </a:endParaRPr>
          </a:p>
          <a:p>
            <a:endParaRPr lang="en-US" dirty="0"/>
          </a:p>
        </p:txBody>
      </p:sp>
      <p:sp>
        <p:nvSpPr>
          <p:cNvPr id="3" name="Slide Number Placeholder 2">
            <a:extLst>
              <a:ext uri="{FF2B5EF4-FFF2-40B4-BE49-F238E27FC236}">
                <a16:creationId xmlns:a16="http://schemas.microsoft.com/office/drawing/2014/main" id="{6B298CE4-B464-8BA2-20A8-D055C559F52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36</a:t>
            </a:fld>
            <a:endParaRPr lang="en"/>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4309D-219F-C482-B1A8-3B294B58EA20}"/>
              </a:ext>
            </a:extLst>
          </p:cNvPr>
          <p:cNvSpPr>
            <a:spLocks noGrp="1"/>
          </p:cNvSpPr>
          <p:nvPr>
            <p:ph type="title"/>
          </p:nvPr>
        </p:nvSpPr>
        <p:spPr/>
        <p:txBody>
          <a:bodyPr/>
          <a:lstStyle/>
          <a:p>
            <a:r>
              <a:rPr lang="en-US" dirty="0"/>
              <a:t>Who to Contact for help</a:t>
            </a:r>
          </a:p>
        </p:txBody>
      </p:sp>
      <p:sp>
        <p:nvSpPr>
          <p:cNvPr id="3" name="Slide Number Placeholder 2">
            <a:extLst>
              <a:ext uri="{FF2B5EF4-FFF2-40B4-BE49-F238E27FC236}">
                <a16:creationId xmlns:a16="http://schemas.microsoft.com/office/drawing/2014/main" id="{19C3C668-AC71-1840-8D62-00415E5395A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37</a:t>
            </a:fld>
            <a:endParaRPr lang="en"/>
          </a:p>
        </p:txBody>
      </p:sp>
      <p:pic>
        <p:nvPicPr>
          <p:cNvPr id="5" name="Picture 4">
            <a:extLst>
              <a:ext uri="{FF2B5EF4-FFF2-40B4-BE49-F238E27FC236}">
                <a16:creationId xmlns:a16="http://schemas.microsoft.com/office/drawing/2014/main" id="{327C16A3-04C6-EFDC-7C83-CEDBCCBF276A}"/>
              </a:ext>
            </a:extLst>
          </p:cNvPr>
          <p:cNvPicPr>
            <a:picLocks noChangeAspect="1"/>
          </p:cNvPicPr>
          <p:nvPr/>
        </p:nvPicPr>
        <p:blipFill>
          <a:blip r:embed="rId3"/>
          <a:stretch>
            <a:fillRect/>
          </a:stretch>
        </p:blipFill>
        <p:spPr>
          <a:xfrm>
            <a:off x="4770615" y="1185469"/>
            <a:ext cx="4368242" cy="5665225"/>
          </a:xfrm>
          <a:prstGeom prst="rect">
            <a:avLst/>
          </a:prstGeom>
        </p:spPr>
      </p:pic>
      <p:pic>
        <p:nvPicPr>
          <p:cNvPr id="7" name="Picture 6">
            <a:extLst>
              <a:ext uri="{FF2B5EF4-FFF2-40B4-BE49-F238E27FC236}">
                <a16:creationId xmlns:a16="http://schemas.microsoft.com/office/drawing/2014/main" id="{88803F44-A54A-958D-88D7-211E833B5D89}"/>
              </a:ext>
            </a:extLst>
          </p:cNvPr>
          <p:cNvPicPr>
            <a:picLocks noChangeAspect="1"/>
          </p:cNvPicPr>
          <p:nvPr/>
        </p:nvPicPr>
        <p:blipFill>
          <a:blip r:embed="rId4"/>
          <a:stretch>
            <a:fillRect/>
          </a:stretch>
        </p:blipFill>
        <p:spPr>
          <a:xfrm>
            <a:off x="1" y="1195744"/>
            <a:ext cx="4294598" cy="3059550"/>
          </a:xfrm>
          <a:prstGeom prst="rect">
            <a:avLst/>
          </a:prstGeom>
        </p:spPr>
      </p:pic>
      <p:pic>
        <p:nvPicPr>
          <p:cNvPr id="9" name="Picture 8">
            <a:extLst>
              <a:ext uri="{FF2B5EF4-FFF2-40B4-BE49-F238E27FC236}">
                <a16:creationId xmlns:a16="http://schemas.microsoft.com/office/drawing/2014/main" id="{2D2BC146-6DA3-5C31-108F-1235C58E87BB}"/>
              </a:ext>
            </a:extLst>
          </p:cNvPr>
          <p:cNvPicPr>
            <a:picLocks noChangeAspect="1"/>
          </p:cNvPicPr>
          <p:nvPr/>
        </p:nvPicPr>
        <p:blipFill>
          <a:blip r:embed="rId5"/>
          <a:stretch>
            <a:fillRect/>
          </a:stretch>
        </p:blipFill>
        <p:spPr>
          <a:xfrm>
            <a:off x="10280" y="5322013"/>
            <a:ext cx="4771561" cy="1528681"/>
          </a:xfrm>
          <a:prstGeom prst="rect">
            <a:avLst/>
          </a:prstGeom>
        </p:spPr>
      </p:pic>
      <p:pic>
        <p:nvPicPr>
          <p:cNvPr id="11" name="Picture 10">
            <a:extLst>
              <a:ext uri="{FF2B5EF4-FFF2-40B4-BE49-F238E27FC236}">
                <a16:creationId xmlns:a16="http://schemas.microsoft.com/office/drawing/2014/main" id="{92EBE257-0DC9-8F06-9378-79E34659D9A3}"/>
              </a:ext>
            </a:extLst>
          </p:cNvPr>
          <p:cNvPicPr>
            <a:picLocks noChangeAspect="1"/>
          </p:cNvPicPr>
          <p:nvPr/>
        </p:nvPicPr>
        <p:blipFill>
          <a:blip r:embed="rId6"/>
          <a:stretch>
            <a:fillRect/>
          </a:stretch>
        </p:blipFill>
        <p:spPr>
          <a:xfrm>
            <a:off x="92475" y="4371935"/>
            <a:ext cx="1593599" cy="735507"/>
          </a:xfrm>
          <a:prstGeom prst="rect">
            <a:avLst/>
          </a:prstGeom>
        </p:spPr>
      </p:pic>
      <p:sp>
        <p:nvSpPr>
          <p:cNvPr id="12" name="TextBox 11">
            <a:extLst>
              <a:ext uri="{FF2B5EF4-FFF2-40B4-BE49-F238E27FC236}">
                <a16:creationId xmlns:a16="http://schemas.microsoft.com/office/drawing/2014/main" id="{C5FCA818-131A-E024-737D-5419E6562223}"/>
              </a:ext>
            </a:extLst>
          </p:cNvPr>
          <p:cNvSpPr txBox="1"/>
          <p:nvPr/>
        </p:nvSpPr>
        <p:spPr>
          <a:xfrm>
            <a:off x="1654140" y="4271355"/>
            <a:ext cx="3179072" cy="923330"/>
          </a:xfrm>
          <a:prstGeom prst="rect">
            <a:avLst/>
          </a:prstGeom>
          <a:noFill/>
        </p:spPr>
        <p:txBody>
          <a:bodyPr wrap="square" rtlCol="0">
            <a:spAutoFit/>
          </a:bodyPr>
          <a:lstStyle/>
          <a:p>
            <a:r>
              <a:rPr lang="en-US" dirty="0"/>
              <a:t>Sandy Clark</a:t>
            </a:r>
          </a:p>
          <a:p>
            <a:r>
              <a:rPr lang="en-US" sz="1000" dirty="0"/>
              <a:t>America’s Financial Wellbeing Coach</a:t>
            </a:r>
          </a:p>
          <a:p>
            <a:r>
              <a:rPr lang="en-US" sz="1000" dirty="0"/>
              <a:t>Operation HOPE Inside Powered by Bancorp South</a:t>
            </a:r>
          </a:p>
          <a:p>
            <a:r>
              <a:rPr lang="en-US" sz="1000" dirty="0"/>
              <a:t>832-237-6747</a:t>
            </a:r>
          </a:p>
          <a:p>
            <a:r>
              <a:rPr lang="en-US" sz="1000" dirty="0"/>
              <a:t>Sandy.clark@operationhope.org</a:t>
            </a:r>
          </a:p>
        </p:txBody>
      </p:sp>
      <p:sp>
        <p:nvSpPr>
          <p:cNvPr id="10" name="Slide Number Placeholder 1">
            <a:extLst>
              <a:ext uri="{FF2B5EF4-FFF2-40B4-BE49-F238E27FC236}">
                <a16:creationId xmlns:a16="http://schemas.microsoft.com/office/drawing/2014/main" id="{AB5B5352-F9A9-464C-A0CB-36DAF270EC4D}"/>
              </a:ext>
            </a:extLst>
          </p:cNvPr>
          <p:cNvSpPr txBox="1">
            <a:spLocks/>
          </p:cNvSpPr>
          <p:nvPr/>
        </p:nvSpPr>
        <p:spPr>
          <a:xfrm>
            <a:off x="8540700" y="6412800"/>
            <a:ext cx="298500" cy="1404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9pPr>
          </a:lstStyle>
          <a:p>
            <a:fld id="{00000000-1234-1234-1234-123412341234}" type="slidenum">
              <a:rPr lang="en" smtClean="0"/>
              <a:pPr/>
              <a:t>37</a:t>
            </a:fld>
            <a:endParaRPr lang="en" dirty="0"/>
          </a:p>
        </p:txBody>
      </p:sp>
    </p:spTree>
    <p:extLst>
      <p:ext uri="{BB962C8B-B14F-4D97-AF65-F5344CB8AC3E}">
        <p14:creationId xmlns:p14="http://schemas.microsoft.com/office/powerpoint/2010/main" val="10605714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BD9E0-A765-E569-3386-CE589B5CB7A3}"/>
              </a:ext>
            </a:extLst>
          </p:cNvPr>
          <p:cNvSpPr>
            <a:spLocks noGrp="1"/>
          </p:cNvSpPr>
          <p:nvPr>
            <p:ph type="title"/>
          </p:nvPr>
        </p:nvSpPr>
        <p:spPr/>
        <p:txBody>
          <a:bodyPr/>
          <a:lstStyle/>
          <a:p>
            <a:r>
              <a:rPr lang="en-US" dirty="0"/>
              <a:t>Glossary</a:t>
            </a:r>
          </a:p>
        </p:txBody>
      </p:sp>
      <p:sp>
        <p:nvSpPr>
          <p:cNvPr id="3" name="Slide Number Placeholder 2">
            <a:extLst>
              <a:ext uri="{FF2B5EF4-FFF2-40B4-BE49-F238E27FC236}">
                <a16:creationId xmlns:a16="http://schemas.microsoft.com/office/drawing/2014/main" id="{7E45DA2D-2239-090B-2EB1-8CFC7A3AB37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38</a:t>
            </a:fld>
            <a:endParaRPr lang="en"/>
          </a:p>
        </p:txBody>
      </p:sp>
      <p:sp>
        <p:nvSpPr>
          <p:cNvPr id="5" name="TextBox 4">
            <a:extLst>
              <a:ext uri="{FF2B5EF4-FFF2-40B4-BE49-F238E27FC236}">
                <a16:creationId xmlns:a16="http://schemas.microsoft.com/office/drawing/2014/main" id="{C6BC9528-D1C3-B300-394D-83BF67D317DD}"/>
              </a:ext>
            </a:extLst>
          </p:cNvPr>
          <p:cNvSpPr txBox="1"/>
          <p:nvPr/>
        </p:nvSpPr>
        <p:spPr>
          <a:xfrm>
            <a:off x="457200" y="1394690"/>
            <a:ext cx="8335818" cy="4832092"/>
          </a:xfrm>
          <a:prstGeom prst="rect">
            <a:avLst/>
          </a:prstGeom>
          <a:noFill/>
        </p:spPr>
        <p:txBody>
          <a:bodyPr wrap="square">
            <a:spAutoFit/>
          </a:bodyPr>
          <a:lstStyle/>
          <a:p>
            <a:r>
              <a:rPr lang="en-US" dirty="0"/>
              <a:t>1.  Accrued interest - Interest that has been earned but not received or recorded.</a:t>
            </a:r>
          </a:p>
          <a:p>
            <a:r>
              <a:rPr lang="en-US" dirty="0"/>
              <a:t>2.  Amortization Liquidation of a debt by making periodic payments over a set period, at the end of which the balance is zero.</a:t>
            </a:r>
          </a:p>
          <a:p>
            <a:r>
              <a:rPr lang="en-US" dirty="0"/>
              <a:t>3.  Annual percentage rate (APR) - The annual rate that is charged for borrowing (or made by investing), expressed</a:t>
            </a:r>
          </a:p>
          <a:p>
            <a:r>
              <a:rPr lang="en-US" dirty="0"/>
              <a:t>as a single percentage number that represents the actual yearly cost of funds over the term of a loan. The APR includes any fees or additional costs associated with the transaction.</a:t>
            </a:r>
          </a:p>
          <a:p>
            <a:r>
              <a:rPr lang="en-US" dirty="0"/>
              <a:t>4.  Appreciation - An increase in the value or price.</a:t>
            </a:r>
          </a:p>
          <a:p>
            <a:r>
              <a:rPr lang="en-US" dirty="0"/>
              <a:t>5.  Asset - Anything an individual or business owns that has commercial or exchange value.</a:t>
            </a:r>
          </a:p>
          <a:p>
            <a:r>
              <a:rPr lang="en-US" dirty="0"/>
              <a:t>6.  Auto debit - The deduction from a checking or savings account of funds that are automatically transferred to a creditor each month. Some lenders offer interest rate discounts if loan payments are set up on auto debit at the beginning of the loan.</a:t>
            </a:r>
          </a:p>
          <a:p>
            <a:r>
              <a:rPr lang="en-US" dirty="0"/>
              <a:t>7.  Balance - The amount owed on a loan or credit card or the amount in a savings or investment account.</a:t>
            </a:r>
          </a:p>
          <a:p>
            <a:r>
              <a:rPr lang="en-US" dirty="0"/>
              <a:t>8.  Balance sheet - A financial statement showing a “snapshot” of the assets, liabilities and net worth of an individual or organization on a given date.</a:t>
            </a:r>
          </a:p>
          <a:p>
            <a:r>
              <a:rPr lang="en-US" dirty="0"/>
              <a:t>9.  Bankruptcy - A legal proceeding declaring that an individual is unable to pay</a:t>
            </a:r>
          </a:p>
          <a:p>
            <a:r>
              <a:rPr lang="en-US" dirty="0"/>
              <a:t>debts. Chapters 7 and 13 of the federal bankruptcy code govern personal bankruptcy.</a:t>
            </a:r>
          </a:p>
          <a:p>
            <a:r>
              <a:rPr lang="en-US" dirty="0"/>
              <a:t>10.  Beneficiary - The person designated to receive the proceeds of a life insurance policy.</a:t>
            </a:r>
          </a:p>
          <a:p>
            <a:r>
              <a:rPr lang="en-US" dirty="0"/>
              <a:t>11.  Budget - An itemized summary of probable income and expenses for a given period.</a:t>
            </a:r>
          </a:p>
          <a:p>
            <a:r>
              <a:rPr lang="en-US" dirty="0"/>
              <a:t>12.  Capital - Cash or other resources accumulated and available for use in producing wealth.</a:t>
            </a:r>
          </a:p>
          <a:p>
            <a:r>
              <a:rPr lang="en-US" dirty="0"/>
              <a:t> </a:t>
            </a:r>
          </a:p>
        </p:txBody>
      </p:sp>
    </p:spTree>
    <p:extLst>
      <p:ext uri="{BB962C8B-B14F-4D97-AF65-F5344CB8AC3E}">
        <p14:creationId xmlns:p14="http://schemas.microsoft.com/office/powerpoint/2010/main" val="36806546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0D616-6F62-02C1-41F5-5E93EF8F0083}"/>
              </a:ext>
            </a:extLst>
          </p:cNvPr>
          <p:cNvSpPr>
            <a:spLocks noGrp="1"/>
          </p:cNvSpPr>
          <p:nvPr>
            <p:ph type="title"/>
          </p:nvPr>
        </p:nvSpPr>
        <p:spPr/>
        <p:txBody>
          <a:bodyPr/>
          <a:lstStyle/>
          <a:p>
            <a:r>
              <a:rPr lang="en-US" dirty="0"/>
              <a:t>Glossary</a:t>
            </a:r>
          </a:p>
        </p:txBody>
      </p:sp>
      <p:sp>
        <p:nvSpPr>
          <p:cNvPr id="3" name="Slide Number Placeholder 2">
            <a:extLst>
              <a:ext uri="{FF2B5EF4-FFF2-40B4-BE49-F238E27FC236}">
                <a16:creationId xmlns:a16="http://schemas.microsoft.com/office/drawing/2014/main" id="{FE0D119A-5EC9-2119-7259-CE427257F36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39</a:t>
            </a:fld>
            <a:endParaRPr lang="en"/>
          </a:p>
        </p:txBody>
      </p:sp>
      <p:sp>
        <p:nvSpPr>
          <p:cNvPr id="5" name="TextBox 4">
            <a:extLst>
              <a:ext uri="{FF2B5EF4-FFF2-40B4-BE49-F238E27FC236}">
                <a16:creationId xmlns:a16="http://schemas.microsoft.com/office/drawing/2014/main" id="{03C5AF1A-1C49-0606-20AA-C19C59E5CC58}"/>
              </a:ext>
            </a:extLst>
          </p:cNvPr>
          <p:cNvSpPr txBox="1"/>
          <p:nvPr/>
        </p:nvSpPr>
        <p:spPr>
          <a:xfrm>
            <a:off x="457200" y="1400504"/>
            <a:ext cx="8229600" cy="5262979"/>
          </a:xfrm>
          <a:prstGeom prst="rect">
            <a:avLst/>
          </a:prstGeom>
          <a:noFill/>
        </p:spPr>
        <p:txBody>
          <a:bodyPr wrap="square">
            <a:spAutoFit/>
          </a:bodyPr>
          <a:lstStyle/>
          <a:p>
            <a:r>
              <a:rPr lang="en-US" dirty="0"/>
              <a:t>13.  Cash flow - Money coming to an individual or business minus money being paid out during a given period.</a:t>
            </a:r>
          </a:p>
          <a:p>
            <a:r>
              <a:rPr lang="en-US" dirty="0"/>
              <a:t>14.  Certificate of deposit (CD) - A type of savings account that earns a fixed</a:t>
            </a:r>
          </a:p>
          <a:p>
            <a:r>
              <a:rPr lang="en-US" dirty="0"/>
              <a:t>interest rate over a specified period of time.</a:t>
            </a:r>
          </a:p>
          <a:p>
            <a:r>
              <a:rPr lang="en-US" dirty="0"/>
              <a:t>15.  Collateral - Assets pledged to secure a loan.</a:t>
            </a:r>
          </a:p>
          <a:p>
            <a:r>
              <a:rPr lang="en-US" dirty="0"/>
              <a:t>16.  Common stock - A kind of ownership in a corporation that entitles the investor to share any profits remaining after all other obligations have been met.</a:t>
            </a:r>
          </a:p>
          <a:p>
            <a:r>
              <a:rPr lang="en-US" dirty="0"/>
              <a:t>17.  Compound interest - Interest computed on the sum of the original principal and accrued interest.</a:t>
            </a:r>
          </a:p>
          <a:p>
            <a:r>
              <a:rPr lang="en-US" dirty="0"/>
              <a:t>18.  Credit - The granting of money or something else of value in exchange for a promise of future repayment.</a:t>
            </a:r>
          </a:p>
          <a:p>
            <a:r>
              <a:rPr lang="en-US" dirty="0"/>
              <a:t>19.  Credit card - A plastic card from a financial services company that allows cardholders to buy goods and services on credit.</a:t>
            </a:r>
          </a:p>
          <a:p>
            <a:r>
              <a:rPr lang="en-US" dirty="0"/>
              <a:t>20.  Credit report - A loan and bill payment history, kept by a credit reporting company and used by financial institutions and other potential creditors to determine the likelihood a future debt will be repaid.</a:t>
            </a:r>
          </a:p>
          <a:p>
            <a:r>
              <a:rPr lang="en-US" dirty="0"/>
              <a:t>21.  Credit reporting company - An organization that compiles credit information on individuals and businesses and makes it available for a fee.</a:t>
            </a:r>
          </a:p>
          <a:p>
            <a:r>
              <a:rPr lang="en-US" dirty="0"/>
              <a:t>22. Credit score - A number generated by a statistical model that objectively predicts the likelihood that a debt will be repaid on time.</a:t>
            </a:r>
          </a:p>
          <a:p>
            <a:r>
              <a:rPr lang="en-US" dirty="0"/>
              <a:t>23.  Credit union - A cooperative organization that provides financial services to its members.</a:t>
            </a:r>
          </a:p>
          <a:p>
            <a:r>
              <a:rPr lang="en-US" dirty="0"/>
              <a:t>24.  Creditor - A person, financial institution or other business that lends money.</a:t>
            </a:r>
          </a:p>
          <a:p>
            <a:r>
              <a:rPr lang="en-US" dirty="0"/>
              <a:t>25.  Debit - Charges to an account.</a:t>
            </a:r>
          </a:p>
          <a:p>
            <a:r>
              <a:rPr lang="en-US" dirty="0"/>
              <a:t> </a:t>
            </a:r>
          </a:p>
          <a:p>
            <a:endParaRPr lang="en-US" dirty="0"/>
          </a:p>
        </p:txBody>
      </p:sp>
    </p:spTree>
    <p:extLst>
      <p:ext uri="{BB962C8B-B14F-4D97-AF65-F5344CB8AC3E}">
        <p14:creationId xmlns:p14="http://schemas.microsoft.com/office/powerpoint/2010/main" val="4238191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A045C-23F6-38B0-3D6D-34C38A4D8B02}"/>
              </a:ext>
            </a:extLst>
          </p:cNvPr>
          <p:cNvSpPr>
            <a:spLocks noGrp="1"/>
          </p:cNvSpPr>
          <p:nvPr>
            <p:ph type="title"/>
          </p:nvPr>
        </p:nvSpPr>
        <p:spPr/>
        <p:txBody>
          <a:bodyPr/>
          <a:lstStyle/>
          <a:p>
            <a:r>
              <a:rPr lang="en-US" dirty="0"/>
              <a:t>Defining Wealth</a:t>
            </a:r>
          </a:p>
        </p:txBody>
      </p:sp>
      <p:sp>
        <p:nvSpPr>
          <p:cNvPr id="3" name="Slide Number Placeholder 2">
            <a:extLst>
              <a:ext uri="{FF2B5EF4-FFF2-40B4-BE49-F238E27FC236}">
                <a16:creationId xmlns:a16="http://schemas.microsoft.com/office/drawing/2014/main" id="{DEB8E533-2E4F-BC74-E81D-B7C583BEE11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28" name="TextBox 27">
            <a:extLst>
              <a:ext uri="{FF2B5EF4-FFF2-40B4-BE49-F238E27FC236}">
                <a16:creationId xmlns:a16="http://schemas.microsoft.com/office/drawing/2014/main" id="{B5A9A2DD-8939-A1E5-36A9-CB7A3C227512}"/>
              </a:ext>
            </a:extLst>
          </p:cNvPr>
          <p:cNvSpPr txBox="1"/>
          <p:nvPr/>
        </p:nvSpPr>
        <p:spPr>
          <a:xfrm>
            <a:off x="457200" y="1509312"/>
            <a:ext cx="8367311" cy="2862322"/>
          </a:xfrm>
          <a:prstGeom prst="rect">
            <a:avLst/>
          </a:prstGeom>
          <a:noFill/>
        </p:spPr>
        <p:txBody>
          <a:bodyPr wrap="square">
            <a:spAutoFit/>
          </a:bodyPr>
          <a:lstStyle/>
          <a:p>
            <a:r>
              <a:rPr lang="en-US" sz="1800" dirty="0">
                <a:latin typeface="Roboto Condensed" panose="02000000000000000000" pitchFamily="2" charset="0"/>
                <a:ea typeface="Roboto Condensed" panose="02000000000000000000" pitchFamily="2" charset="0"/>
              </a:rPr>
              <a:t>Some people consider themselves wealthy because they live in a very expensive house and travel around the world. Others believe they are wealthy simply because they’re able to pay their bills on time. What we are talking about here is financial wealth and what it means to you.</a:t>
            </a:r>
          </a:p>
          <a:p>
            <a:endParaRPr lang="en-US" sz="1800" dirty="0">
              <a:latin typeface="Roboto Condensed" panose="02000000000000000000" pitchFamily="2" charset="0"/>
              <a:ea typeface="Roboto Condensed" panose="02000000000000000000" pitchFamily="2" charset="0"/>
            </a:endParaRPr>
          </a:p>
          <a:p>
            <a:r>
              <a:rPr lang="en-US" sz="1800" dirty="0">
                <a:latin typeface="Roboto Condensed" panose="02000000000000000000" pitchFamily="2" charset="0"/>
                <a:ea typeface="Roboto Condensed" panose="02000000000000000000" pitchFamily="2" charset="0"/>
              </a:rPr>
              <a:t>Building wealth requires having the right information, planning and making good choices. This workbook provides basic information and a systematic approach to building wealth. It is based on time-honored principles you probably have heard many times before—budget to save; save and invest; build credit and control debt; and protect the wealth you accumulate.</a:t>
            </a:r>
          </a:p>
        </p:txBody>
      </p:sp>
      <p:pic>
        <p:nvPicPr>
          <p:cNvPr id="5" name="Picture 4">
            <a:extLst>
              <a:ext uri="{FF2B5EF4-FFF2-40B4-BE49-F238E27FC236}">
                <a16:creationId xmlns:a16="http://schemas.microsoft.com/office/drawing/2014/main" id="{6FD3BA65-E55D-D6E7-5763-3270DF2D8D30}"/>
              </a:ext>
            </a:extLst>
          </p:cNvPr>
          <p:cNvPicPr>
            <a:picLocks noChangeAspect="1"/>
          </p:cNvPicPr>
          <p:nvPr/>
        </p:nvPicPr>
        <p:blipFill>
          <a:blip r:embed="rId2"/>
          <a:stretch>
            <a:fillRect/>
          </a:stretch>
        </p:blipFill>
        <p:spPr>
          <a:xfrm>
            <a:off x="3015456" y="4222600"/>
            <a:ext cx="3113088" cy="2399958"/>
          </a:xfrm>
          <a:prstGeom prst="rect">
            <a:avLst/>
          </a:prstGeom>
        </p:spPr>
      </p:pic>
    </p:spTree>
    <p:extLst>
      <p:ext uri="{BB962C8B-B14F-4D97-AF65-F5344CB8AC3E}">
        <p14:creationId xmlns:p14="http://schemas.microsoft.com/office/powerpoint/2010/main" val="40964808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0D616-6F62-02C1-41F5-5E93EF8F0083}"/>
              </a:ext>
            </a:extLst>
          </p:cNvPr>
          <p:cNvSpPr>
            <a:spLocks noGrp="1"/>
          </p:cNvSpPr>
          <p:nvPr>
            <p:ph type="title"/>
          </p:nvPr>
        </p:nvSpPr>
        <p:spPr/>
        <p:txBody>
          <a:bodyPr/>
          <a:lstStyle/>
          <a:p>
            <a:r>
              <a:rPr lang="en-US" dirty="0"/>
              <a:t>Glossary</a:t>
            </a:r>
          </a:p>
        </p:txBody>
      </p:sp>
      <p:sp>
        <p:nvSpPr>
          <p:cNvPr id="3" name="Slide Number Placeholder 2">
            <a:extLst>
              <a:ext uri="{FF2B5EF4-FFF2-40B4-BE49-F238E27FC236}">
                <a16:creationId xmlns:a16="http://schemas.microsoft.com/office/drawing/2014/main" id="{FE0D119A-5EC9-2119-7259-CE427257F36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40</a:t>
            </a:fld>
            <a:endParaRPr lang="en"/>
          </a:p>
        </p:txBody>
      </p:sp>
      <p:sp>
        <p:nvSpPr>
          <p:cNvPr id="5" name="TextBox 4">
            <a:extLst>
              <a:ext uri="{FF2B5EF4-FFF2-40B4-BE49-F238E27FC236}">
                <a16:creationId xmlns:a16="http://schemas.microsoft.com/office/drawing/2014/main" id="{9922F948-2B2B-5848-DC5F-9F21E1397F55}"/>
              </a:ext>
            </a:extLst>
          </p:cNvPr>
          <p:cNvSpPr txBox="1"/>
          <p:nvPr/>
        </p:nvSpPr>
        <p:spPr>
          <a:xfrm>
            <a:off x="457200" y="1394691"/>
            <a:ext cx="8298873" cy="4832092"/>
          </a:xfrm>
          <a:prstGeom prst="rect">
            <a:avLst/>
          </a:prstGeom>
          <a:noFill/>
        </p:spPr>
        <p:txBody>
          <a:bodyPr wrap="square">
            <a:spAutoFit/>
          </a:bodyPr>
          <a:lstStyle/>
          <a:p>
            <a:r>
              <a:rPr lang="en-US" dirty="0"/>
              <a:t>26.  Debit card - A plastic card similar to a credit card that allows money to be withdrawn or the cost of purchases paid directly from the holder’s bank account.</a:t>
            </a:r>
          </a:p>
          <a:p>
            <a:r>
              <a:rPr lang="en-US" dirty="0"/>
              <a:t>27.  Debt - Money owed; also known as a liability.</a:t>
            </a:r>
          </a:p>
          <a:p>
            <a:r>
              <a:rPr lang="en-US" dirty="0"/>
              <a:t>28.  Debt service - Periodic payment of the principal and interest on a loan.</a:t>
            </a:r>
          </a:p>
          <a:p>
            <a:r>
              <a:rPr lang="en-US" dirty="0"/>
              <a:t>29.  Deductible - The amount of loss paid by an insurance policyholder. The deductible may be expressed as a specified dollar amount or a percent of the claim amount.</a:t>
            </a:r>
          </a:p>
          <a:p>
            <a:r>
              <a:rPr lang="en-US" dirty="0"/>
              <a:t>30.  Delinquency - The failure to make timely payments under a loan or other credit agreement.</a:t>
            </a:r>
          </a:p>
          <a:p>
            <a:r>
              <a:rPr lang="en-US" dirty="0"/>
              <a:t>31.  Direct deposit - The electronic transfer of a payment from a company to an individual’s checking or savings account. Many employers offer direct deposit of paychecks.</a:t>
            </a:r>
          </a:p>
          <a:p>
            <a:r>
              <a:rPr lang="en-US" dirty="0"/>
              <a:t>32.  Diversification - The distribution of investments among several companies to lessen the risk of loss.</a:t>
            </a:r>
          </a:p>
          <a:p>
            <a:r>
              <a:rPr lang="en-US" dirty="0"/>
              <a:t>33.  Dividend - A share of profits paid to a stockholder.</a:t>
            </a:r>
          </a:p>
          <a:p>
            <a:r>
              <a:rPr lang="en-US" dirty="0"/>
              <a:t>34.  Equity - Ownership interest in an asset after liabilities are deducted.</a:t>
            </a:r>
          </a:p>
          <a:p>
            <a:r>
              <a:rPr lang="en-US" dirty="0"/>
              <a:t>35.  Face value - The principal amount of a bond, which will be paid off at maturity.</a:t>
            </a:r>
          </a:p>
          <a:p>
            <a:r>
              <a:rPr lang="en-US" dirty="0"/>
              <a:t>36.  Fair market value - The price a willing buyer will pay and a willing seller will accept for real or personal property.</a:t>
            </a:r>
          </a:p>
          <a:p>
            <a:r>
              <a:rPr lang="en-US" dirty="0"/>
              <a:t>37.  Federal Deposit Insurance Corp. (FDIC) - A federally chartered corporation that insures bank deposits up to $250,000.</a:t>
            </a:r>
          </a:p>
          <a:p>
            <a:r>
              <a:rPr lang="en-US" dirty="0"/>
              <a:t>38.  Finance charge - A fee charged for the use of credit or the extension of existing credit. It may be a flat fee or a percentage of borrowings. The finance charge may include the cost of carrying the debt itself along with any related transaction fees, account maintenance fees or late fees charged by the lender.</a:t>
            </a:r>
          </a:p>
        </p:txBody>
      </p:sp>
    </p:spTree>
    <p:extLst>
      <p:ext uri="{BB962C8B-B14F-4D97-AF65-F5344CB8AC3E}">
        <p14:creationId xmlns:p14="http://schemas.microsoft.com/office/powerpoint/2010/main" val="26380295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0D616-6F62-02C1-41F5-5E93EF8F0083}"/>
              </a:ext>
            </a:extLst>
          </p:cNvPr>
          <p:cNvSpPr>
            <a:spLocks noGrp="1"/>
          </p:cNvSpPr>
          <p:nvPr>
            <p:ph type="title"/>
          </p:nvPr>
        </p:nvSpPr>
        <p:spPr/>
        <p:txBody>
          <a:bodyPr/>
          <a:lstStyle/>
          <a:p>
            <a:r>
              <a:rPr lang="en-US" dirty="0"/>
              <a:t>Glossary</a:t>
            </a:r>
          </a:p>
        </p:txBody>
      </p:sp>
      <p:sp>
        <p:nvSpPr>
          <p:cNvPr id="3" name="Slide Number Placeholder 2">
            <a:extLst>
              <a:ext uri="{FF2B5EF4-FFF2-40B4-BE49-F238E27FC236}">
                <a16:creationId xmlns:a16="http://schemas.microsoft.com/office/drawing/2014/main" id="{FE0D119A-5EC9-2119-7259-CE427257F36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41</a:t>
            </a:fld>
            <a:endParaRPr lang="en"/>
          </a:p>
        </p:txBody>
      </p:sp>
      <p:sp>
        <p:nvSpPr>
          <p:cNvPr id="5" name="TextBox 4">
            <a:extLst>
              <a:ext uri="{FF2B5EF4-FFF2-40B4-BE49-F238E27FC236}">
                <a16:creationId xmlns:a16="http://schemas.microsoft.com/office/drawing/2014/main" id="{2D125320-02CC-BB0C-CFF2-419F4CF08BDC}"/>
              </a:ext>
            </a:extLst>
          </p:cNvPr>
          <p:cNvSpPr txBox="1"/>
          <p:nvPr/>
        </p:nvSpPr>
        <p:spPr>
          <a:xfrm>
            <a:off x="457200" y="1302326"/>
            <a:ext cx="8446655" cy="5478423"/>
          </a:xfrm>
          <a:prstGeom prst="rect">
            <a:avLst/>
          </a:prstGeom>
          <a:noFill/>
        </p:spPr>
        <p:txBody>
          <a:bodyPr wrap="square">
            <a:spAutoFit/>
          </a:bodyPr>
          <a:lstStyle/>
          <a:p>
            <a:r>
              <a:rPr lang="en-US" dirty="0"/>
              <a:t>39.  Finance company - A company that makes loans to individuals.</a:t>
            </a:r>
          </a:p>
          <a:p>
            <a:r>
              <a:rPr lang="en-US" dirty="0"/>
              <a:t>40.  Financing fee - The fee a lender charges to originate a loan. The fee is based on a percentage of the loan amount; one point is equivalent to 1 percent.</a:t>
            </a:r>
          </a:p>
          <a:p>
            <a:r>
              <a:rPr lang="en-US" dirty="0"/>
              <a:t>41.  Flexible spending account – An employer-sponsored account that allows employees to save pretax dollars to cover qualified medical or dependent care expenses.</a:t>
            </a:r>
          </a:p>
          <a:p>
            <a:r>
              <a:rPr lang="en-US" dirty="0"/>
              <a:t>42.  Foreclosure - The legal process used to force the payment of debt secured by collateral whereby the property is sold to satisfy the debt.</a:t>
            </a:r>
          </a:p>
          <a:p>
            <a:r>
              <a:rPr lang="en-US" dirty="0"/>
              <a:t>43.  401(k) plan - A tax-deferred investment and savings plan that serves as a personal retirement fund for employees.</a:t>
            </a:r>
          </a:p>
          <a:p>
            <a:r>
              <a:rPr lang="en-US" dirty="0"/>
              <a:t>44.  Health savings account - A tax- advantaged personal savings account, set up to be used exclusively for medical expenses; must be paired with a high- deductible health insurance policy.</a:t>
            </a:r>
          </a:p>
          <a:p>
            <a:r>
              <a:rPr lang="en-US" dirty="0"/>
              <a:t>45.  High-deductible health plan - A health insurance policy that requires the policyholder to pay more out-of-pocket medical expenses but usually has</a:t>
            </a:r>
          </a:p>
          <a:p>
            <a:r>
              <a:rPr lang="en-US" dirty="0"/>
              <a:t>lower premiums than traditional health insurance plans.</a:t>
            </a:r>
          </a:p>
          <a:p>
            <a:r>
              <a:rPr lang="en-US" dirty="0"/>
              <a:t>46.  Home warranty - A service contract that protects a homeowner from unexpected costs for repair or replacement of major systems.</a:t>
            </a:r>
          </a:p>
          <a:p>
            <a:r>
              <a:rPr lang="en-US" dirty="0"/>
              <a:t>47.  Individual development account (IDA) - A type of savings account, offered in some communities, for people whose income is below a certain level.</a:t>
            </a:r>
          </a:p>
          <a:p>
            <a:r>
              <a:rPr lang="en-US" dirty="0"/>
              <a:t>48.  Individual retirement account (IRA) - A retirement plan, offered by banks, brokerage firms, mutual funds and insurance companies, to which</a:t>
            </a:r>
          </a:p>
          <a:p>
            <a:r>
              <a:rPr lang="en-US" dirty="0"/>
              <a:t>individuals can contribute each year on a tax-deferred basis.</a:t>
            </a:r>
          </a:p>
          <a:p>
            <a:r>
              <a:rPr lang="en-US" dirty="0"/>
              <a:t>49.  Inflation - A sustained increase in the prices of goods and services.</a:t>
            </a:r>
          </a:p>
          <a:p>
            <a:r>
              <a:rPr lang="en-US" dirty="0"/>
              <a:t>50.  Installment plan - A plan requiring a borrower to make payments at specified intervals over the life of a loan.</a:t>
            </a:r>
          </a:p>
          <a:p>
            <a:r>
              <a:rPr lang="en-US" dirty="0"/>
              <a:t> </a:t>
            </a:r>
          </a:p>
        </p:txBody>
      </p:sp>
    </p:spTree>
    <p:extLst>
      <p:ext uri="{BB962C8B-B14F-4D97-AF65-F5344CB8AC3E}">
        <p14:creationId xmlns:p14="http://schemas.microsoft.com/office/powerpoint/2010/main" val="13489729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0D616-6F62-02C1-41F5-5E93EF8F0083}"/>
              </a:ext>
            </a:extLst>
          </p:cNvPr>
          <p:cNvSpPr>
            <a:spLocks noGrp="1"/>
          </p:cNvSpPr>
          <p:nvPr>
            <p:ph type="title"/>
          </p:nvPr>
        </p:nvSpPr>
        <p:spPr/>
        <p:txBody>
          <a:bodyPr/>
          <a:lstStyle/>
          <a:p>
            <a:r>
              <a:rPr lang="en-US" dirty="0"/>
              <a:t>Glossary</a:t>
            </a:r>
          </a:p>
        </p:txBody>
      </p:sp>
      <p:sp>
        <p:nvSpPr>
          <p:cNvPr id="3" name="Slide Number Placeholder 2">
            <a:extLst>
              <a:ext uri="{FF2B5EF4-FFF2-40B4-BE49-F238E27FC236}">
                <a16:creationId xmlns:a16="http://schemas.microsoft.com/office/drawing/2014/main" id="{FE0D119A-5EC9-2119-7259-CE427257F36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42</a:t>
            </a:fld>
            <a:endParaRPr lang="en"/>
          </a:p>
        </p:txBody>
      </p:sp>
      <p:sp>
        <p:nvSpPr>
          <p:cNvPr id="5" name="TextBox 4">
            <a:extLst>
              <a:ext uri="{FF2B5EF4-FFF2-40B4-BE49-F238E27FC236}">
                <a16:creationId xmlns:a16="http://schemas.microsoft.com/office/drawing/2014/main" id="{18B8F3ED-BEF8-419A-A2A4-A5EB5A43E661}"/>
              </a:ext>
            </a:extLst>
          </p:cNvPr>
          <p:cNvSpPr txBox="1"/>
          <p:nvPr/>
        </p:nvSpPr>
        <p:spPr>
          <a:xfrm>
            <a:off x="542636" y="1249896"/>
            <a:ext cx="8058727" cy="5047536"/>
          </a:xfrm>
          <a:prstGeom prst="rect">
            <a:avLst/>
          </a:prstGeom>
          <a:noFill/>
        </p:spPr>
        <p:txBody>
          <a:bodyPr wrap="square">
            <a:spAutoFit/>
          </a:bodyPr>
          <a:lstStyle/>
          <a:p>
            <a:r>
              <a:rPr lang="en-US" dirty="0"/>
              <a:t>51.  Insurance premium - The amount of money required for coverage under a specific insurance policy for a given period of time. Depending on the policy agreement, the premium may be paid monthly, quarterly, semiannually or annually.</a:t>
            </a:r>
          </a:p>
          <a:p>
            <a:r>
              <a:rPr lang="en-US" dirty="0"/>
              <a:t>52.  Interest - A fee for the use of money over time. It is an expense to the borrower and revenue to the lender. Also, money earned on a savings account.</a:t>
            </a:r>
          </a:p>
          <a:p>
            <a:r>
              <a:rPr lang="en-US" dirty="0"/>
              <a:t>53.  Interest rate - The percentage charged for a loan, usually a percentage of the amount lent. Also, the percentage paid on a savings account.</a:t>
            </a:r>
          </a:p>
          <a:p>
            <a:r>
              <a:rPr lang="en-US" dirty="0"/>
              <a:t>54.  Investment - Anything one acquires for future income or benefit.</a:t>
            </a:r>
          </a:p>
          <a:p>
            <a:r>
              <a:rPr lang="en-US" dirty="0"/>
              <a:t>55.  Investor - An organization, corporation, individual or other entity that acquires an ownership position in an investment, assuming risk of loss in exchange for anticipated returns.</a:t>
            </a:r>
          </a:p>
          <a:p>
            <a:r>
              <a:rPr lang="en-US" dirty="0"/>
              <a:t>56.  Leverage - The ability to use a small amount of money to attract other funds, including loans, grants and equity investments.</a:t>
            </a:r>
          </a:p>
          <a:p>
            <a:r>
              <a:rPr lang="en-US" dirty="0"/>
              <a:t>57.  Liability (1) - Money an individual or organization owes; same as debt.</a:t>
            </a:r>
          </a:p>
          <a:p>
            <a:r>
              <a:rPr lang="en-US" dirty="0"/>
              <a:t>58.  Liability (2) - A kind of insurance for the policyholder’s legal obligation to pay for either bodily injury or property damage caused to another party.</a:t>
            </a:r>
          </a:p>
          <a:p>
            <a:r>
              <a:rPr lang="en-US" dirty="0"/>
              <a:t>59.  Lien - A creditor’s claim against a property, which may entitle the creditor to seize the property if a debt is not repaid.</a:t>
            </a:r>
          </a:p>
          <a:p>
            <a:r>
              <a:rPr lang="en-US" dirty="0"/>
              <a:t>60.  Liquidity - The ease with which an investment can be converted into cash.</a:t>
            </a:r>
          </a:p>
          <a:p>
            <a:r>
              <a:rPr lang="en-US" dirty="0"/>
              <a:t>61.  Load - The fee a brokerage firm charges an investor for handling transactions.</a:t>
            </a:r>
          </a:p>
          <a:p>
            <a:r>
              <a:rPr lang="en-US" dirty="0"/>
              <a:t>62.  Loan - A sum of money lent at interest.</a:t>
            </a:r>
          </a:p>
          <a:p>
            <a:r>
              <a:rPr lang="en-US" dirty="0"/>
              <a:t>63.  Management fee - The fee paid to a company for managing an investment portfolio.</a:t>
            </a:r>
          </a:p>
          <a:p>
            <a:r>
              <a:rPr lang="en-US" dirty="0"/>
              <a:t>64.  Market value - The amount a seller can expect to receive on the open market for merchandise, services or securities.</a:t>
            </a:r>
          </a:p>
        </p:txBody>
      </p:sp>
    </p:spTree>
    <p:extLst>
      <p:ext uri="{BB962C8B-B14F-4D97-AF65-F5344CB8AC3E}">
        <p14:creationId xmlns:p14="http://schemas.microsoft.com/office/powerpoint/2010/main" val="20462037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0D616-6F62-02C1-41F5-5E93EF8F0083}"/>
              </a:ext>
            </a:extLst>
          </p:cNvPr>
          <p:cNvSpPr>
            <a:spLocks noGrp="1"/>
          </p:cNvSpPr>
          <p:nvPr>
            <p:ph type="title"/>
          </p:nvPr>
        </p:nvSpPr>
        <p:spPr/>
        <p:txBody>
          <a:bodyPr/>
          <a:lstStyle/>
          <a:p>
            <a:r>
              <a:rPr lang="en-US" dirty="0"/>
              <a:t>Glossary</a:t>
            </a:r>
          </a:p>
        </p:txBody>
      </p:sp>
      <p:sp>
        <p:nvSpPr>
          <p:cNvPr id="3" name="Slide Number Placeholder 2">
            <a:extLst>
              <a:ext uri="{FF2B5EF4-FFF2-40B4-BE49-F238E27FC236}">
                <a16:creationId xmlns:a16="http://schemas.microsoft.com/office/drawing/2014/main" id="{FE0D119A-5EC9-2119-7259-CE427257F36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43</a:t>
            </a:fld>
            <a:endParaRPr lang="en"/>
          </a:p>
        </p:txBody>
      </p:sp>
      <p:sp>
        <p:nvSpPr>
          <p:cNvPr id="5" name="TextBox 4">
            <a:extLst>
              <a:ext uri="{FF2B5EF4-FFF2-40B4-BE49-F238E27FC236}">
                <a16:creationId xmlns:a16="http://schemas.microsoft.com/office/drawing/2014/main" id="{3511FD50-EDB0-1000-9809-E05762B3DE53}"/>
              </a:ext>
            </a:extLst>
          </p:cNvPr>
          <p:cNvSpPr txBox="1"/>
          <p:nvPr/>
        </p:nvSpPr>
        <p:spPr>
          <a:xfrm>
            <a:off x="457200" y="1330036"/>
            <a:ext cx="8229600" cy="5262979"/>
          </a:xfrm>
          <a:prstGeom prst="rect">
            <a:avLst/>
          </a:prstGeom>
          <a:noFill/>
        </p:spPr>
        <p:txBody>
          <a:bodyPr wrap="square">
            <a:spAutoFit/>
          </a:bodyPr>
          <a:lstStyle/>
          <a:p>
            <a:r>
              <a:rPr lang="en-US" dirty="0"/>
              <a:t>65.  Maturity - The time when a note, bond or other investment option comes due for payment to investors.</a:t>
            </a:r>
          </a:p>
          <a:p>
            <a:r>
              <a:rPr lang="en-US" dirty="0"/>
              <a:t>66.  Money market account - A type of savings account offered by a financial institution.</a:t>
            </a:r>
          </a:p>
          <a:p>
            <a:r>
              <a:rPr lang="en-US" dirty="0"/>
              <a:t>67.  Mortgage - A temporary and conditional pledge of property to a creditor as security for the repayment of a debt.</a:t>
            </a:r>
          </a:p>
          <a:p>
            <a:r>
              <a:rPr lang="en-US" dirty="0"/>
              <a:t>68.  Municipal bond - A bond issued by cities, counties, states and local governmental agencies to finance public projects, such as construction of bridges, schools</a:t>
            </a:r>
          </a:p>
          <a:p>
            <a:r>
              <a:rPr lang="en-US" dirty="0"/>
              <a:t>and highways.</a:t>
            </a:r>
          </a:p>
          <a:p>
            <a:r>
              <a:rPr lang="en-US" dirty="0"/>
              <a:t>69.  Mutual fund - A pool of money managed by an investment company.</a:t>
            </a:r>
          </a:p>
          <a:p>
            <a:r>
              <a:rPr lang="en-US" dirty="0"/>
              <a:t>70.  Net worth - The difference between the total assets and total liabilities of an individual.</a:t>
            </a:r>
          </a:p>
          <a:p>
            <a:r>
              <a:rPr lang="en-US" dirty="0"/>
              <a:t>71.  Par value - The nominal, or face, value of a stock or bond, expressed as a specific amount on the security.</a:t>
            </a:r>
          </a:p>
          <a:p>
            <a:r>
              <a:rPr lang="en-US" dirty="0"/>
              <a:t>72.  Payday loan - A loan taken out against the borrower’s paycheck. In exchange for money, the borrower writes a postdated check. This type of loan generally comes with a very high interest rate.</a:t>
            </a:r>
          </a:p>
          <a:p>
            <a:r>
              <a:rPr lang="en-US" dirty="0"/>
              <a:t>73.  Predatory lending - Targeting loans to seniors, low-income and other people to take advantage of their financial status or lack of financial knowledge.</a:t>
            </a:r>
          </a:p>
          <a:p>
            <a:r>
              <a:rPr lang="en-US" dirty="0"/>
              <a:t>74.  Prepaid debit card - An alternative to traditional debit cards that are tied to a checking account, prepaid debit cards are typically tied to a direct deposit or a savings account. These cards charge monthly fees and/or usage fees and</a:t>
            </a:r>
          </a:p>
          <a:p>
            <a:r>
              <a:rPr lang="en-US" dirty="0"/>
              <a:t>do not report payments to the credit reporting companies.</a:t>
            </a:r>
          </a:p>
          <a:p>
            <a:r>
              <a:rPr lang="en-US" dirty="0"/>
              <a:t>75.  Pretax - A person’s salary before state and federal income taxes are calculated.</a:t>
            </a:r>
          </a:p>
          <a:p>
            <a:r>
              <a:rPr lang="en-US" dirty="0"/>
              <a:t>76.  Prime rate - The lowest interest rate on bank loans, offered to preferred borrowers.</a:t>
            </a:r>
          </a:p>
          <a:p>
            <a:r>
              <a:rPr lang="en-US" dirty="0"/>
              <a:t>77.  Principal - The unpaid balance on a loan, not including interest; the amount of money invested.</a:t>
            </a:r>
          </a:p>
          <a:p>
            <a:r>
              <a:rPr lang="en-US" dirty="0"/>
              <a:t> </a:t>
            </a:r>
          </a:p>
        </p:txBody>
      </p:sp>
    </p:spTree>
    <p:extLst>
      <p:ext uri="{BB962C8B-B14F-4D97-AF65-F5344CB8AC3E}">
        <p14:creationId xmlns:p14="http://schemas.microsoft.com/office/powerpoint/2010/main" val="7095303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0D616-6F62-02C1-41F5-5E93EF8F0083}"/>
              </a:ext>
            </a:extLst>
          </p:cNvPr>
          <p:cNvSpPr>
            <a:spLocks noGrp="1"/>
          </p:cNvSpPr>
          <p:nvPr>
            <p:ph type="title"/>
          </p:nvPr>
        </p:nvSpPr>
        <p:spPr/>
        <p:txBody>
          <a:bodyPr/>
          <a:lstStyle/>
          <a:p>
            <a:r>
              <a:rPr lang="en-US" dirty="0"/>
              <a:t>Glossary</a:t>
            </a:r>
          </a:p>
        </p:txBody>
      </p:sp>
      <p:sp>
        <p:nvSpPr>
          <p:cNvPr id="3" name="Slide Number Placeholder 2">
            <a:extLst>
              <a:ext uri="{FF2B5EF4-FFF2-40B4-BE49-F238E27FC236}">
                <a16:creationId xmlns:a16="http://schemas.microsoft.com/office/drawing/2014/main" id="{FE0D119A-5EC9-2119-7259-CE427257F36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44</a:t>
            </a:fld>
            <a:endParaRPr lang="en"/>
          </a:p>
        </p:txBody>
      </p:sp>
      <p:sp>
        <p:nvSpPr>
          <p:cNvPr id="5" name="TextBox 4">
            <a:extLst>
              <a:ext uri="{FF2B5EF4-FFF2-40B4-BE49-F238E27FC236}">
                <a16:creationId xmlns:a16="http://schemas.microsoft.com/office/drawing/2014/main" id="{B622D8E9-9957-F820-9011-D44AA4291A5B}"/>
              </a:ext>
            </a:extLst>
          </p:cNvPr>
          <p:cNvSpPr txBox="1"/>
          <p:nvPr/>
        </p:nvSpPr>
        <p:spPr>
          <a:xfrm>
            <a:off x="457200" y="1348509"/>
            <a:ext cx="8151091" cy="5047536"/>
          </a:xfrm>
          <a:prstGeom prst="rect">
            <a:avLst/>
          </a:prstGeom>
          <a:noFill/>
        </p:spPr>
        <p:txBody>
          <a:bodyPr wrap="square">
            <a:spAutoFit/>
          </a:bodyPr>
          <a:lstStyle/>
          <a:p>
            <a:r>
              <a:rPr lang="en-US" dirty="0"/>
              <a:t>78.  Promissory note - A written promise on a financial instrument to repay the money plus interest.</a:t>
            </a:r>
          </a:p>
          <a:p>
            <a:r>
              <a:rPr lang="en-US" dirty="0"/>
              <a:t>79.  Qualified plan - A tax-deferred retirement plan for the self-employed.</a:t>
            </a:r>
          </a:p>
          <a:p>
            <a:r>
              <a:rPr lang="en-US" dirty="0"/>
              <a:t>80.  Return - The profit made on an investment.</a:t>
            </a:r>
          </a:p>
          <a:p>
            <a:r>
              <a:rPr lang="en-US" dirty="0"/>
              <a:t>81.  Revenue bond - A type of municipal bond backed by revenue from the project the bond finances.</a:t>
            </a:r>
          </a:p>
          <a:p>
            <a:r>
              <a:rPr lang="en-US" dirty="0"/>
              <a:t>82.  Risk - The possibility of loss on an investment.</a:t>
            </a:r>
          </a:p>
          <a:p>
            <a:r>
              <a:rPr lang="en-US" dirty="0"/>
              <a:t>83.  Roth IRA - A retirement plan funded by after-tax earnings, so no taxes are due when the money is withdrawn at retirement.</a:t>
            </a:r>
          </a:p>
          <a:p>
            <a:r>
              <a:rPr lang="en-US" dirty="0"/>
              <a:t>84.  Savings account - A service depository institutions offer whereby people can deposit their money for future use and earn interest.</a:t>
            </a:r>
          </a:p>
          <a:p>
            <a:r>
              <a:rPr lang="en-US" dirty="0"/>
              <a:t>85.  Secured credit card - Requires a cash deposit that becomes the credit line. Secured credit cards are offered by many banks and credit unions and usually report payments to the credit reporting companies. Charges typically include an annual fee and higher interest rates than unsecured credit cards.</a:t>
            </a:r>
          </a:p>
          <a:p>
            <a:r>
              <a:rPr lang="en-US" dirty="0"/>
              <a:t>86.  Stock option - The right to buy or sell a corporation’s stock at a predetermined price or calculable formula; sometimes used as part of employee compensation.</a:t>
            </a:r>
          </a:p>
          <a:p>
            <a:r>
              <a:rPr lang="en-US" dirty="0"/>
              <a:t>87.  Stockholder or shareholder - A person who owns stock in a company and is eligible to share in profits and losses.</a:t>
            </a:r>
          </a:p>
          <a:p>
            <a:r>
              <a:rPr lang="en-US" dirty="0"/>
              <a:t>88.  Tax-deferred - Phrase referring to money that is not subject to income tax until it is withdrawn from an account, such as an individual retirement account or a</a:t>
            </a:r>
          </a:p>
          <a:p>
            <a:r>
              <a:rPr lang="en-US" dirty="0"/>
              <a:t>401(k) account.</a:t>
            </a:r>
          </a:p>
          <a:p>
            <a:r>
              <a:rPr lang="en-US" dirty="0"/>
              <a:t>89.  Term - The period from when a loan is made until it is fully repaid.</a:t>
            </a:r>
          </a:p>
          <a:p>
            <a:r>
              <a:rPr lang="en-US" dirty="0"/>
              <a:t>90.  Terms - Provisions specified in a loan agreement.</a:t>
            </a:r>
          </a:p>
          <a:p>
            <a:r>
              <a:rPr lang="en-US" dirty="0"/>
              <a:t> </a:t>
            </a:r>
          </a:p>
        </p:txBody>
      </p:sp>
    </p:spTree>
    <p:extLst>
      <p:ext uri="{BB962C8B-B14F-4D97-AF65-F5344CB8AC3E}">
        <p14:creationId xmlns:p14="http://schemas.microsoft.com/office/powerpoint/2010/main" val="15431050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0D616-6F62-02C1-41F5-5E93EF8F0083}"/>
              </a:ext>
            </a:extLst>
          </p:cNvPr>
          <p:cNvSpPr>
            <a:spLocks noGrp="1"/>
          </p:cNvSpPr>
          <p:nvPr>
            <p:ph type="title"/>
          </p:nvPr>
        </p:nvSpPr>
        <p:spPr/>
        <p:txBody>
          <a:bodyPr/>
          <a:lstStyle/>
          <a:p>
            <a:r>
              <a:rPr lang="en-US" dirty="0"/>
              <a:t>Glossary</a:t>
            </a:r>
          </a:p>
        </p:txBody>
      </p:sp>
      <p:sp>
        <p:nvSpPr>
          <p:cNvPr id="3" name="Slide Number Placeholder 2">
            <a:extLst>
              <a:ext uri="{FF2B5EF4-FFF2-40B4-BE49-F238E27FC236}">
                <a16:creationId xmlns:a16="http://schemas.microsoft.com/office/drawing/2014/main" id="{FE0D119A-5EC9-2119-7259-CE427257F36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45</a:t>
            </a:fld>
            <a:endParaRPr lang="en"/>
          </a:p>
        </p:txBody>
      </p:sp>
      <p:sp>
        <p:nvSpPr>
          <p:cNvPr id="5" name="TextBox 4">
            <a:extLst>
              <a:ext uri="{FF2B5EF4-FFF2-40B4-BE49-F238E27FC236}">
                <a16:creationId xmlns:a16="http://schemas.microsoft.com/office/drawing/2014/main" id="{990B88AA-39CD-B8D6-9661-3F6F66D2CD64}"/>
              </a:ext>
            </a:extLst>
          </p:cNvPr>
          <p:cNvSpPr txBox="1"/>
          <p:nvPr/>
        </p:nvSpPr>
        <p:spPr>
          <a:xfrm>
            <a:off x="457200" y="1293091"/>
            <a:ext cx="8151091" cy="2677656"/>
          </a:xfrm>
          <a:prstGeom prst="rect">
            <a:avLst/>
          </a:prstGeom>
          <a:noFill/>
        </p:spPr>
        <p:txBody>
          <a:bodyPr wrap="square">
            <a:spAutoFit/>
          </a:bodyPr>
          <a:lstStyle/>
          <a:p>
            <a:r>
              <a:rPr lang="en-US" dirty="0"/>
              <a:t>91.  Treasury bill - A short-term investment issued by the U.S. government for a year or less.</a:t>
            </a:r>
          </a:p>
          <a:p>
            <a:r>
              <a:rPr lang="en-US" dirty="0"/>
              <a:t>92.  Treasury bond - A government security with a term of more than 10 years; interest is paid semiannually.</a:t>
            </a:r>
          </a:p>
          <a:p>
            <a:r>
              <a:rPr lang="en-US" dirty="0"/>
              <a:t>93.  Treasury Inflation Protected Security (TIPS) - A Treasury bond or note that</a:t>
            </a:r>
          </a:p>
          <a:p>
            <a:r>
              <a:rPr lang="en-US" dirty="0"/>
              <a:t>is tied to inflation so that the principal amount of the investment increases or decreases according to the annual inflation rate.</a:t>
            </a:r>
          </a:p>
          <a:p>
            <a:r>
              <a:rPr lang="en-US" dirty="0"/>
              <a:t>94.  Treasury note - A government security with a maturity that can range from two to 10 years; interest is paid every six months.</a:t>
            </a:r>
          </a:p>
          <a:p>
            <a:r>
              <a:rPr lang="en-US" dirty="0"/>
              <a:t>95.  U.S. savings bond - A nontransferable, registered bond issued by the U.S. government in denominations of $50 to $10,000.</a:t>
            </a:r>
          </a:p>
          <a:p>
            <a:r>
              <a:rPr lang="en-US" dirty="0"/>
              <a:t>96.  Utilization rate - For credit cards, the percentage of an available credit line that is being used. Current account balance ÷ available credit = utilization rate.</a:t>
            </a:r>
          </a:p>
        </p:txBody>
      </p:sp>
    </p:spTree>
    <p:extLst>
      <p:ext uri="{BB962C8B-B14F-4D97-AF65-F5344CB8AC3E}">
        <p14:creationId xmlns:p14="http://schemas.microsoft.com/office/powerpoint/2010/main" val="3648909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55081-24D1-37F7-06CC-EF97B8ECD5BC}"/>
              </a:ext>
            </a:extLst>
          </p:cNvPr>
          <p:cNvSpPr>
            <a:spLocks noGrp="1"/>
          </p:cNvSpPr>
          <p:nvPr>
            <p:ph type="title"/>
          </p:nvPr>
        </p:nvSpPr>
        <p:spPr/>
        <p:txBody>
          <a:bodyPr/>
          <a:lstStyle/>
          <a:p>
            <a:r>
              <a:rPr lang="en-US" sz="3200" dirty="0">
                <a:latin typeface="Roboto Condensed" panose="02000000000000000000" pitchFamily="2" charset="0"/>
                <a:ea typeface="Roboto Condensed" panose="02000000000000000000" pitchFamily="2" charset="0"/>
              </a:rPr>
              <a:t>ASSETS – LIABILITIES = NET WORTH</a:t>
            </a:r>
            <a:br>
              <a:rPr lang="en-US" sz="3200" dirty="0">
                <a:latin typeface="Roboto Condensed" panose="02000000000000000000" pitchFamily="2" charset="0"/>
                <a:ea typeface="Roboto Condensed" panose="02000000000000000000" pitchFamily="2" charset="0"/>
              </a:rPr>
            </a:br>
            <a:endParaRPr lang="en-US" dirty="0"/>
          </a:p>
        </p:txBody>
      </p:sp>
      <p:sp>
        <p:nvSpPr>
          <p:cNvPr id="3" name="Slide Number Placeholder 2">
            <a:extLst>
              <a:ext uri="{FF2B5EF4-FFF2-40B4-BE49-F238E27FC236}">
                <a16:creationId xmlns:a16="http://schemas.microsoft.com/office/drawing/2014/main" id="{9D530060-8135-B511-F278-6E2642E62FA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
        <p:nvSpPr>
          <p:cNvPr id="7" name="TextBox 6">
            <a:extLst>
              <a:ext uri="{FF2B5EF4-FFF2-40B4-BE49-F238E27FC236}">
                <a16:creationId xmlns:a16="http://schemas.microsoft.com/office/drawing/2014/main" id="{7CEE4502-4DDC-64C1-18A8-C39AD4DB9F75}"/>
              </a:ext>
            </a:extLst>
          </p:cNvPr>
          <p:cNvSpPr txBox="1"/>
          <p:nvPr/>
        </p:nvSpPr>
        <p:spPr>
          <a:xfrm>
            <a:off x="308472" y="1399142"/>
            <a:ext cx="8460955" cy="5078313"/>
          </a:xfrm>
          <a:prstGeom prst="rect">
            <a:avLst/>
          </a:prstGeom>
          <a:noFill/>
        </p:spPr>
        <p:txBody>
          <a:bodyPr wrap="square">
            <a:spAutoFit/>
          </a:bodyPr>
          <a:lstStyle/>
          <a:p>
            <a:r>
              <a:rPr lang="en-US" sz="1800" dirty="0">
                <a:latin typeface="Roboto Condensed" panose="02000000000000000000" pitchFamily="2" charset="0"/>
                <a:ea typeface="Roboto Condensed" panose="02000000000000000000" pitchFamily="2" charset="0"/>
              </a:rPr>
              <a:t>A wealth-creating asset is a possession that generally increases in value or provides a return, such as:</a:t>
            </a:r>
          </a:p>
          <a:p>
            <a:r>
              <a:rPr lang="en-US" sz="1800" dirty="0">
                <a:latin typeface="Roboto Condensed" panose="02000000000000000000" pitchFamily="2" charset="0"/>
                <a:ea typeface="Roboto Condensed" panose="02000000000000000000" pitchFamily="2" charset="0"/>
              </a:rPr>
              <a:t>• A savings account.</a:t>
            </a:r>
          </a:p>
          <a:p>
            <a:r>
              <a:rPr lang="en-US" sz="1800" dirty="0">
                <a:latin typeface="Roboto Condensed" panose="02000000000000000000" pitchFamily="2" charset="0"/>
                <a:ea typeface="Roboto Condensed" panose="02000000000000000000" pitchFamily="2" charset="0"/>
              </a:rPr>
              <a:t>• A retirement plan.</a:t>
            </a:r>
          </a:p>
          <a:p>
            <a:r>
              <a:rPr lang="en-US" sz="1800" dirty="0">
                <a:latin typeface="Roboto Condensed" panose="02000000000000000000" pitchFamily="2" charset="0"/>
                <a:ea typeface="Roboto Condensed" panose="02000000000000000000" pitchFamily="2" charset="0"/>
              </a:rPr>
              <a:t>• Stocks and bonds.</a:t>
            </a:r>
          </a:p>
          <a:p>
            <a:r>
              <a:rPr lang="en-US" sz="1800" dirty="0">
                <a:latin typeface="Roboto Condensed" panose="02000000000000000000" pitchFamily="2" charset="0"/>
                <a:ea typeface="Roboto Condensed" panose="02000000000000000000" pitchFamily="2" charset="0"/>
              </a:rPr>
              <a:t>• A house.</a:t>
            </a:r>
          </a:p>
          <a:p>
            <a:endParaRPr lang="en-US" sz="1800" dirty="0">
              <a:latin typeface="Roboto Condensed" panose="02000000000000000000" pitchFamily="2" charset="0"/>
              <a:ea typeface="Roboto Condensed" panose="02000000000000000000" pitchFamily="2" charset="0"/>
            </a:endParaRPr>
          </a:p>
          <a:p>
            <a:r>
              <a:rPr lang="en-US" sz="1800" dirty="0">
                <a:latin typeface="Roboto Condensed" panose="02000000000000000000" pitchFamily="2" charset="0"/>
                <a:ea typeface="Roboto Condensed" panose="02000000000000000000" pitchFamily="2" charset="0"/>
              </a:rPr>
              <a:t>Some possessions (like your car, household furnishings and clothes) are assets, but they aren’t wealth-creating assets because they don’t earn money or rise in value. A new car drops in value the second it’s driven off the lot. Your car is a tool that takes you to work, but it’s not a wealth-creating asset.</a:t>
            </a:r>
          </a:p>
          <a:p>
            <a:endParaRPr lang="en-US" sz="1800" dirty="0">
              <a:latin typeface="Roboto Condensed" panose="02000000000000000000" pitchFamily="2" charset="0"/>
              <a:ea typeface="Roboto Condensed" panose="02000000000000000000" pitchFamily="2" charset="0"/>
            </a:endParaRPr>
          </a:p>
          <a:p>
            <a:r>
              <a:rPr lang="en-US" sz="1800" dirty="0">
                <a:latin typeface="Roboto Condensed" panose="02000000000000000000" pitchFamily="2" charset="0"/>
                <a:ea typeface="Roboto Condensed" panose="02000000000000000000" pitchFamily="2" charset="0"/>
              </a:rPr>
              <a:t>A liability, also called debt, is money you owe, such as:</a:t>
            </a:r>
          </a:p>
          <a:p>
            <a:r>
              <a:rPr lang="en-US" sz="1800" dirty="0">
                <a:latin typeface="Roboto Condensed" panose="02000000000000000000" pitchFamily="2" charset="0"/>
                <a:ea typeface="Roboto Condensed" panose="02000000000000000000" pitchFamily="2" charset="0"/>
              </a:rPr>
              <a:t>• A home mortgage.</a:t>
            </a:r>
          </a:p>
          <a:p>
            <a:r>
              <a:rPr lang="en-US" sz="1800" dirty="0">
                <a:latin typeface="Roboto Condensed" panose="02000000000000000000" pitchFamily="2" charset="0"/>
                <a:ea typeface="Roboto Condensed" panose="02000000000000000000" pitchFamily="2" charset="0"/>
              </a:rPr>
              <a:t>• Credit card balances.</a:t>
            </a:r>
          </a:p>
          <a:p>
            <a:r>
              <a:rPr lang="en-US" sz="1800" dirty="0">
                <a:latin typeface="Roboto Condensed" panose="02000000000000000000" pitchFamily="2" charset="0"/>
                <a:ea typeface="Roboto Condensed" panose="02000000000000000000" pitchFamily="2" charset="0"/>
              </a:rPr>
              <a:t>• A car loan.</a:t>
            </a:r>
          </a:p>
          <a:p>
            <a:r>
              <a:rPr lang="en-US" sz="1800" dirty="0">
                <a:latin typeface="Roboto Condensed" panose="02000000000000000000" pitchFamily="2" charset="0"/>
                <a:ea typeface="Roboto Condensed" panose="02000000000000000000" pitchFamily="2" charset="0"/>
              </a:rPr>
              <a:t>• Hospital and other medical bills.</a:t>
            </a:r>
          </a:p>
          <a:p>
            <a:r>
              <a:rPr lang="en-US" sz="1800" dirty="0">
                <a:latin typeface="Roboto Condensed" panose="02000000000000000000" pitchFamily="2" charset="0"/>
                <a:ea typeface="Roboto Condensed" panose="02000000000000000000" pitchFamily="2" charset="0"/>
              </a:rPr>
              <a:t>• Student loans.</a:t>
            </a:r>
          </a:p>
        </p:txBody>
      </p:sp>
      <p:pic>
        <p:nvPicPr>
          <p:cNvPr id="5" name="Picture 4">
            <a:extLst>
              <a:ext uri="{FF2B5EF4-FFF2-40B4-BE49-F238E27FC236}">
                <a16:creationId xmlns:a16="http://schemas.microsoft.com/office/drawing/2014/main" id="{A31865B0-350C-A8BA-64C0-4D1BB5C4AADD}"/>
              </a:ext>
            </a:extLst>
          </p:cNvPr>
          <p:cNvPicPr>
            <a:picLocks noChangeAspect="1"/>
          </p:cNvPicPr>
          <p:nvPr/>
        </p:nvPicPr>
        <p:blipFill>
          <a:blip r:embed="rId2"/>
          <a:stretch>
            <a:fillRect/>
          </a:stretch>
        </p:blipFill>
        <p:spPr>
          <a:xfrm>
            <a:off x="4646757" y="1796905"/>
            <a:ext cx="2990850" cy="1343025"/>
          </a:xfrm>
          <a:prstGeom prst="rect">
            <a:avLst/>
          </a:prstGeom>
        </p:spPr>
      </p:pic>
      <p:pic>
        <p:nvPicPr>
          <p:cNvPr id="8" name="Picture 7">
            <a:extLst>
              <a:ext uri="{FF2B5EF4-FFF2-40B4-BE49-F238E27FC236}">
                <a16:creationId xmlns:a16="http://schemas.microsoft.com/office/drawing/2014/main" id="{C71FCE28-92A2-36F6-9651-CF23097DFADC}"/>
              </a:ext>
            </a:extLst>
          </p:cNvPr>
          <p:cNvPicPr>
            <a:picLocks noChangeAspect="1"/>
          </p:cNvPicPr>
          <p:nvPr/>
        </p:nvPicPr>
        <p:blipFill>
          <a:blip r:embed="rId3"/>
          <a:stretch>
            <a:fillRect/>
          </a:stretch>
        </p:blipFill>
        <p:spPr>
          <a:xfrm>
            <a:off x="5305350" y="5128346"/>
            <a:ext cx="2552700" cy="1533525"/>
          </a:xfrm>
          <a:prstGeom prst="rect">
            <a:avLst/>
          </a:prstGeom>
        </p:spPr>
      </p:pic>
    </p:spTree>
    <p:extLst>
      <p:ext uri="{BB962C8B-B14F-4D97-AF65-F5344CB8AC3E}">
        <p14:creationId xmlns:p14="http://schemas.microsoft.com/office/powerpoint/2010/main" val="3266454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B6651-1DE7-3E45-A658-AC3850916867}"/>
              </a:ext>
            </a:extLst>
          </p:cNvPr>
          <p:cNvSpPr>
            <a:spLocks noGrp="1"/>
          </p:cNvSpPr>
          <p:nvPr>
            <p:ph type="title"/>
          </p:nvPr>
        </p:nvSpPr>
        <p:spPr/>
        <p:txBody>
          <a:bodyPr/>
          <a:lstStyle/>
          <a:p>
            <a:r>
              <a:rPr lang="en-US" dirty="0"/>
              <a:t>Home Equity</a:t>
            </a:r>
          </a:p>
        </p:txBody>
      </p:sp>
      <p:sp>
        <p:nvSpPr>
          <p:cNvPr id="3" name="Slide Number Placeholder 2">
            <a:extLst>
              <a:ext uri="{FF2B5EF4-FFF2-40B4-BE49-F238E27FC236}">
                <a16:creationId xmlns:a16="http://schemas.microsoft.com/office/drawing/2014/main" id="{CF153BF3-37C3-E05A-D31F-31AEBA9356D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
        <p:nvSpPr>
          <p:cNvPr id="5" name="TextBox 4">
            <a:extLst>
              <a:ext uri="{FF2B5EF4-FFF2-40B4-BE49-F238E27FC236}">
                <a16:creationId xmlns:a16="http://schemas.microsoft.com/office/drawing/2014/main" id="{C633E0BA-AE76-0C71-D9A6-D6D22EF5854D}"/>
              </a:ext>
            </a:extLst>
          </p:cNvPr>
          <p:cNvSpPr txBox="1"/>
          <p:nvPr/>
        </p:nvSpPr>
        <p:spPr>
          <a:xfrm>
            <a:off x="457200" y="1421175"/>
            <a:ext cx="8411378" cy="1754326"/>
          </a:xfrm>
          <a:prstGeom prst="rect">
            <a:avLst/>
          </a:prstGeom>
          <a:noFill/>
        </p:spPr>
        <p:txBody>
          <a:bodyPr wrap="square">
            <a:spAutoFit/>
          </a:bodyPr>
          <a:lstStyle/>
          <a:p>
            <a:r>
              <a:rPr lang="en-US" sz="1800" dirty="0">
                <a:latin typeface="Roboto Condensed" panose="02000000000000000000" pitchFamily="2" charset="0"/>
                <a:ea typeface="Roboto Condensed" panose="02000000000000000000" pitchFamily="2" charset="0"/>
              </a:rPr>
              <a:t>The market value of a home is an asset; the mortgage is a liability. Let’s say your house is worth $120,000, but your mortgage is $80,000. That means your equity in the home is $40,000. Equity contributes to your net worth.</a:t>
            </a:r>
          </a:p>
          <a:p>
            <a:endParaRPr lang="en-US" sz="1800" dirty="0">
              <a:latin typeface="Roboto Condensed" panose="02000000000000000000" pitchFamily="2" charset="0"/>
              <a:ea typeface="Roboto Condensed" panose="02000000000000000000" pitchFamily="2" charset="0"/>
            </a:endParaRPr>
          </a:p>
          <a:p>
            <a:r>
              <a:rPr lang="en-US" sz="1800" i="1" dirty="0">
                <a:solidFill>
                  <a:srgbClr val="656669"/>
                </a:solidFill>
                <a:effectLst/>
                <a:latin typeface="Roboto Condensed" panose="02000000000000000000" pitchFamily="2" charset="0"/>
                <a:ea typeface="Roboto Condensed" panose="02000000000000000000" pitchFamily="2" charset="0"/>
              </a:rPr>
              <a:t>Net</a:t>
            </a:r>
            <a:r>
              <a:rPr lang="en-US" sz="1800" i="1" spc="-45" dirty="0">
                <a:solidFill>
                  <a:srgbClr val="656669"/>
                </a:solidFill>
                <a:effectLst/>
                <a:latin typeface="Roboto Condensed" panose="02000000000000000000" pitchFamily="2" charset="0"/>
                <a:ea typeface="Roboto Condensed" panose="02000000000000000000" pitchFamily="2" charset="0"/>
              </a:rPr>
              <a:t> </a:t>
            </a:r>
            <a:r>
              <a:rPr lang="en-US" sz="1800" i="1" dirty="0">
                <a:solidFill>
                  <a:srgbClr val="656669"/>
                </a:solidFill>
                <a:effectLst/>
                <a:latin typeface="Roboto Condensed" panose="02000000000000000000" pitchFamily="2" charset="0"/>
                <a:ea typeface="Roboto Condensed" panose="02000000000000000000" pitchFamily="2" charset="0"/>
              </a:rPr>
              <a:t>worth</a:t>
            </a:r>
            <a:r>
              <a:rPr lang="en-US" sz="1800" i="1" spc="-20" dirty="0">
                <a:solidFill>
                  <a:srgbClr val="656669"/>
                </a:solidFill>
                <a:effectLst/>
                <a:latin typeface="Roboto Condensed" panose="02000000000000000000" pitchFamily="2" charset="0"/>
                <a:ea typeface="Roboto Condensed" panose="02000000000000000000" pitchFamily="2" charset="0"/>
              </a:rPr>
              <a:t> </a:t>
            </a:r>
            <a:r>
              <a:rPr lang="en-US" sz="1800" dirty="0">
                <a:effectLst/>
                <a:latin typeface="Roboto Condensed" panose="02000000000000000000" pitchFamily="2" charset="0"/>
                <a:ea typeface="Roboto Condensed" panose="02000000000000000000" pitchFamily="2" charset="0"/>
              </a:rPr>
              <a:t>is</a:t>
            </a:r>
            <a:r>
              <a:rPr lang="en-US" sz="1800" spc="-20" dirty="0">
                <a:effectLst/>
                <a:latin typeface="Roboto Condensed" panose="02000000000000000000" pitchFamily="2" charset="0"/>
                <a:ea typeface="Roboto Condensed" panose="02000000000000000000" pitchFamily="2" charset="0"/>
              </a:rPr>
              <a:t> </a:t>
            </a:r>
            <a:r>
              <a:rPr lang="en-US" sz="1800" dirty="0">
                <a:effectLst/>
                <a:latin typeface="Roboto Condensed" panose="02000000000000000000" pitchFamily="2" charset="0"/>
                <a:ea typeface="Roboto Condensed" panose="02000000000000000000" pitchFamily="2" charset="0"/>
              </a:rPr>
              <a:t>the</a:t>
            </a:r>
            <a:r>
              <a:rPr lang="en-US" sz="1800" spc="-20" dirty="0">
                <a:effectLst/>
                <a:latin typeface="Roboto Condensed" panose="02000000000000000000" pitchFamily="2" charset="0"/>
                <a:ea typeface="Roboto Condensed" panose="02000000000000000000" pitchFamily="2" charset="0"/>
              </a:rPr>
              <a:t> </a:t>
            </a:r>
            <a:r>
              <a:rPr lang="en-US" sz="1800" dirty="0">
                <a:effectLst/>
                <a:latin typeface="Roboto Condensed" panose="02000000000000000000" pitchFamily="2" charset="0"/>
                <a:ea typeface="Roboto Condensed" panose="02000000000000000000" pitchFamily="2" charset="0"/>
              </a:rPr>
              <a:t>difference</a:t>
            </a:r>
            <a:r>
              <a:rPr lang="en-US" sz="1800" spc="-20" dirty="0">
                <a:effectLst/>
                <a:latin typeface="Roboto Condensed" panose="02000000000000000000" pitchFamily="2" charset="0"/>
                <a:ea typeface="Roboto Condensed" panose="02000000000000000000" pitchFamily="2" charset="0"/>
              </a:rPr>
              <a:t> </a:t>
            </a:r>
            <a:r>
              <a:rPr lang="en-US" sz="1800" dirty="0">
                <a:effectLst/>
                <a:latin typeface="Roboto Condensed" panose="02000000000000000000" pitchFamily="2" charset="0"/>
                <a:ea typeface="Roboto Condensed" panose="02000000000000000000" pitchFamily="2" charset="0"/>
              </a:rPr>
              <a:t>between</a:t>
            </a:r>
            <a:r>
              <a:rPr lang="en-US" sz="1800" spc="-20" dirty="0">
                <a:effectLst/>
                <a:latin typeface="Roboto Condensed" panose="02000000000000000000" pitchFamily="2" charset="0"/>
                <a:ea typeface="Roboto Condensed" panose="02000000000000000000" pitchFamily="2" charset="0"/>
              </a:rPr>
              <a:t> </a:t>
            </a:r>
            <a:r>
              <a:rPr lang="en-US" sz="1800" dirty="0">
                <a:effectLst/>
                <a:latin typeface="Roboto Condensed" panose="02000000000000000000" pitchFamily="2" charset="0"/>
                <a:ea typeface="Roboto Condensed" panose="02000000000000000000" pitchFamily="2" charset="0"/>
              </a:rPr>
              <a:t>your</a:t>
            </a:r>
            <a:r>
              <a:rPr lang="en-US" sz="1800" spc="-20" dirty="0">
                <a:effectLst/>
                <a:latin typeface="Roboto Condensed" panose="02000000000000000000" pitchFamily="2" charset="0"/>
                <a:ea typeface="Roboto Condensed" panose="02000000000000000000" pitchFamily="2" charset="0"/>
              </a:rPr>
              <a:t> </a:t>
            </a:r>
            <a:r>
              <a:rPr lang="en-US" sz="1800" dirty="0">
                <a:effectLst/>
                <a:latin typeface="Roboto Condensed" panose="02000000000000000000" pitchFamily="2" charset="0"/>
                <a:ea typeface="Roboto Condensed" panose="02000000000000000000" pitchFamily="2" charset="0"/>
              </a:rPr>
              <a:t>assets</a:t>
            </a:r>
            <a:r>
              <a:rPr lang="en-US" sz="1800" spc="-20" dirty="0">
                <a:effectLst/>
                <a:latin typeface="Roboto Condensed" panose="02000000000000000000" pitchFamily="2" charset="0"/>
                <a:ea typeface="Roboto Condensed" panose="02000000000000000000" pitchFamily="2" charset="0"/>
              </a:rPr>
              <a:t> </a:t>
            </a:r>
            <a:r>
              <a:rPr lang="en-US" sz="1800" dirty="0">
                <a:effectLst/>
                <a:latin typeface="Roboto Condensed" panose="02000000000000000000" pitchFamily="2" charset="0"/>
                <a:ea typeface="Roboto Condensed" panose="02000000000000000000" pitchFamily="2" charset="0"/>
              </a:rPr>
              <a:t>(what</a:t>
            </a:r>
            <a:r>
              <a:rPr lang="en-US" sz="1800" spc="-20" dirty="0">
                <a:effectLst/>
                <a:latin typeface="Roboto Condensed" panose="02000000000000000000" pitchFamily="2" charset="0"/>
                <a:ea typeface="Roboto Condensed" panose="02000000000000000000" pitchFamily="2" charset="0"/>
              </a:rPr>
              <a:t> </a:t>
            </a:r>
            <a:r>
              <a:rPr lang="en-US" sz="1800" dirty="0">
                <a:effectLst/>
                <a:latin typeface="Roboto Condensed" panose="02000000000000000000" pitchFamily="2" charset="0"/>
                <a:ea typeface="Roboto Condensed" panose="02000000000000000000" pitchFamily="2" charset="0"/>
              </a:rPr>
              <a:t>you</a:t>
            </a:r>
            <a:r>
              <a:rPr lang="en-US" sz="1800" spc="-20" dirty="0">
                <a:effectLst/>
                <a:latin typeface="Roboto Condensed" panose="02000000000000000000" pitchFamily="2" charset="0"/>
                <a:ea typeface="Roboto Condensed" panose="02000000000000000000" pitchFamily="2" charset="0"/>
              </a:rPr>
              <a:t> </a:t>
            </a:r>
            <a:r>
              <a:rPr lang="en-US" sz="1800" dirty="0">
                <a:effectLst/>
                <a:latin typeface="Roboto Condensed" panose="02000000000000000000" pitchFamily="2" charset="0"/>
                <a:ea typeface="Roboto Condensed" panose="02000000000000000000" pitchFamily="2" charset="0"/>
              </a:rPr>
              <a:t>own)</a:t>
            </a:r>
            <a:r>
              <a:rPr lang="en-US" sz="1800" spc="-20" dirty="0">
                <a:effectLst/>
                <a:latin typeface="Roboto Condensed" panose="02000000000000000000" pitchFamily="2" charset="0"/>
                <a:ea typeface="Roboto Condensed" panose="02000000000000000000" pitchFamily="2" charset="0"/>
              </a:rPr>
              <a:t> </a:t>
            </a:r>
            <a:r>
              <a:rPr lang="en-US" sz="1800" dirty="0">
                <a:effectLst/>
                <a:latin typeface="Roboto Condensed" panose="02000000000000000000" pitchFamily="2" charset="0"/>
                <a:ea typeface="Roboto Condensed" panose="02000000000000000000" pitchFamily="2" charset="0"/>
              </a:rPr>
              <a:t>and </a:t>
            </a:r>
            <a:r>
              <a:rPr lang="en-US" sz="1800" spc="-10" dirty="0">
                <a:effectLst/>
                <a:latin typeface="Roboto Condensed" panose="02000000000000000000" pitchFamily="2" charset="0"/>
                <a:ea typeface="Roboto Condensed" panose="02000000000000000000" pitchFamily="2" charset="0"/>
              </a:rPr>
              <a:t>your</a:t>
            </a:r>
            <a:r>
              <a:rPr lang="en-US" sz="1800" spc="-60" dirty="0">
                <a:effectLst/>
                <a:latin typeface="Roboto Condensed" panose="02000000000000000000" pitchFamily="2" charset="0"/>
                <a:ea typeface="Roboto Condensed" panose="02000000000000000000" pitchFamily="2" charset="0"/>
              </a:rPr>
              <a:t> </a:t>
            </a:r>
            <a:r>
              <a:rPr lang="en-US" sz="1800" spc="-10" dirty="0">
                <a:effectLst/>
                <a:latin typeface="Roboto Condensed" panose="02000000000000000000" pitchFamily="2" charset="0"/>
                <a:ea typeface="Roboto Condensed" panose="02000000000000000000" pitchFamily="2" charset="0"/>
              </a:rPr>
              <a:t>liabilities</a:t>
            </a:r>
            <a:r>
              <a:rPr lang="en-US" sz="1800" spc="-60" dirty="0">
                <a:effectLst/>
                <a:latin typeface="Roboto Condensed" panose="02000000000000000000" pitchFamily="2" charset="0"/>
                <a:ea typeface="Roboto Condensed" panose="02000000000000000000" pitchFamily="2" charset="0"/>
              </a:rPr>
              <a:t> </a:t>
            </a:r>
            <a:r>
              <a:rPr lang="en-US" sz="1800" spc="-10" dirty="0">
                <a:effectLst/>
                <a:latin typeface="Roboto Condensed" panose="02000000000000000000" pitchFamily="2" charset="0"/>
                <a:ea typeface="Roboto Condensed" panose="02000000000000000000" pitchFamily="2" charset="0"/>
              </a:rPr>
              <a:t>(what</a:t>
            </a:r>
            <a:r>
              <a:rPr lang="en-US" sz="1800" spc="-60" dirty="0">
                <a:effectLst/>
                <a:latin typeface="Roboto Condensed" panose="02000000000000000000" pitchFamily="2" charset="0"/>
                <a:ea typeface="Roboto Condensed" panose="02000000000000000000" pitchFamily="2" charset="0"/>
              </a:rPr>
              <a:t> </a:t>
            </a:r>
            <a:r>
              <a:rPr lang="en-US" sz="1800" spc="-10" dirty="0">
                <a:effectLst/>
                <a:latin typeface="Roboto Condensed" panose="02000000000000000000" pitchFamily="2" charset="0"/>
                <a:ea typeface="Roboto Condensed" panose="02000000000000000000" pitchFamily="2" charset="0"/>
              </a:rPr>
              <a:t>you</a:t>
            </a:r>
            <a:r>
              <a:rPr lang="en-US" sz="1800" spc="-60" dirty="0">
                <a:effectLst/>
                <a:latin typeface="Roboto Condensed" panose="02000000000000000000" pitchFamily="2" charset="0"/>
                <a:ea typeface="Roboto Condensed" panose="02000000000000000000" pitchFamily="2" charset="0"/>
              </a:rPr>
              <a:t> </a:t>
            </a:r>
            <a:r>
              <a:rPr lang="en-US" sz="1800" spc="-10" dirty="0">
                <a:effectLst/>
                <a:latin typeface="Roboto Condensed" panose="02000000000000000000" pitchFamily="2" charset="0"/>
                <a:ea typeface="Roboto Condensed" panose="02000000000000000000" pitchFamily="2" charset="0"/>
              </a:rPr>
              <a:t>owe).</a:t>
            </a:r>
            <a:r>
              <a:rPr lang="en-US" sz="1800" spc="-60" dirty="0">
                <a:effectLst/>
                <a:latin typeface="Roboto Condensed" panose="02000000000000000000" pitchFamily="2" charset="0"/>
                <a:ea typeface="Roboto Condensed" panose="02000000000000000000" pitchFamily="2" charset="0"/>
              </a:rPr>
              <a:t> </a:t>
            </a:r>
            <a:r>
              <a:rPr lang="en-US" sz="1800" spc="-10" dirty="0">
                <a:effectLst/>
                <a:latin typeface="Roboto Condensed" panose="02000000000000000000" pitchFamily="2" charset="0"/>
                <a:ea typeface="Roboto Condensed" panose="02000000000000000000" pitchFamily="2" charset="0"/>
              </a:rPr>
              <a:t>Your</a:t>
            </a:r>
            <a:r>
              <a:rPr lang="en-US" sz="1800" spc="-60" dirty="0">
                <a:effectLst/>
                <a:latin typeface="Roboto Condensed" panose="02000000000000000000" pitchFamily="2" charset="0"/>
                <a:ea typeface="Roboto Condensed" panose="02000000000000000000" pitchFamily="2" charset="0"/>
              </a:rPr>
              <a:t> </a:t>
            </a:r>
            <a:r>
              <a:rPr lang="en-US" sz="1800" spc="-10" dirty="0">
                <a:effectLst/>
                <a:latin typeface="Roboto Condensed" panose="02000000000000000000" pitchFamily="2" charset="0"/>
                <a:ea typeface="Roboto Condensed" panose="02000000000000000000" pitchFamily="2" charset="0"/>
              </a:rPr>
              <a:t>net</a:t>
            </a:r>
            <a:r>
              <a:rPr lang="en-US" sz="1800" spc="-60" dirty="0">
                <a:effectLst/>
                <a:latin typeface="Roboto Condensed" panose="02000000000000000000" pitchFamily="2" charset="0"/>
                <a:ea typeface="Roboto Condensed" panose="02000000000000000000" pitchFamily="2" charset="0"/>
              </a:rPr>
              <a:t> </a:t>
            </a:r>
            <a:r>
              <a:rPr lang="en-US" sz="1800" spc="-10" dirty="0">
                <a:effectLst/>
                <a:latin typeface="Roboto Condensed" panose="02000000000000000000" pitchFamily="2" charset="0"/>
                <a:ea typeface="Roboto Condensed" panose="02000000000000000000" pitchFamily="2" charset="0"/>
              </a:rPr>
              <a:t>worth</a:t>
            </a:r>
            <a:r>
              <a:rPr lang="en-US" sz="1800" spc="-60" dirty="0">
                <a:effectLst/>
                <a:latin typeface="Roboto Condensed" panose="02000000000000000000" pitchFamily="2" charset="0"/>
                <a:ea typeface="Roboto Condensed" panose="02000000000000000000" pitchFamily="2" charset="0"/>
              </a:rPr>
              <a:t> </a:t>
            </a:r>
            <a:r>
              <a:rPr lang="en-US" sz="1800" spc="-10" dirty="0">
                <a:effectLst/>
                <a:latin typeface="Roboto Condensed" panose="02000000000000000000" pitchFamily="2" charset="0"/>
                <a:ea typeface="Roboto Condensed" panose="02000000000000000000" pitchFamily="2" charset="0"/>
              </a:rPr>
              <a:t>is</a:t>
            </a:r>
            <a:r>
              <a:rPr lang="en-US" sz="1800" spc="-60" dirty="0">
                <a:effectLst/>
                <a:latin typeface="Roboto Condensed" panose="02000000000000000000" pitchFamily="2" charset="0"/>
                <a:ea typeface="Roboto Condensed" panose="02000000000000000000" pitchFamily="2" charset="0"/>
              </a:rPr>
              <a:t> </a:t>
            </a:r>
            <a:r>
              <a:rPr lang="en-US" sz="1800" spc="-10" dirty="0">
                <a:effectLst/>
                <a:latin typeface="Roboto Condensed" panose="02000000000000000000" pitchFamily="2" charset="0"/>
                <a:ea typeface="Roboto Condensed" panose="02000000000000000000" pitchFamily="2" charset="0"/>
              </a:rPr>
              <a:t>your</a:t>
            </a:r>
            <a:r>
              <a:rPr lang="en-US" sz="1800" spc="-60" dirty="0">
                <a:effectLst/>
                <a:latin typeface="Roboto Condensed" panose="02000000000000000000" pitchFamily="2" charset="0"/>
                <a:ea typeface="Roboto Condensed" panose="02000000000000000000" pitchFamily="2" charset="0"/>
              </a:rPr>
              <a:t> </a:t>
            </a:r>
            <a:r>
              <a:rPr lang="en-US" sz="1800" spc="-10" dirty="0">
                <a:effectLst/>
                <a:latin typeface="Roboto Condensed" panose="02000000000000000000" pitchFamily="2" charset="0"/>
                <a:ea typeface="Roboto Condensed" panose="02000000000000000000" pitchFamily="2" charset="0"/>
              </a:rPr>
              <a:t>wealth</a:t>
            </a:r>
            <a:endParaRPr lang="en-US" sz="1800" dirty="0">
              <a:latin typeface="Roboto Condensed" panose="02000000000000000000" pitchFamily="2" charset="0"/>
              <a:ea typeface="Roboto Condensed" panose="02000000000000000000" pitchFamily="2" charset="0"/>
            </a:endParaRPr>
          </a:p>
        </p:txBody>
      </p:sp>
      <p:pic>
        <p:nvPicPr>
          <p:cNvPr id="6" name="Picture 5">
            <a:extLst>
              <a:ext uri="{FF2B5EF4-FFF2-40B4-BE49-F238E27FC236}">
                <a16:creationId xmlns:a16="http://schemas.microsoft.com/office/drawing/2014/main" id="{F13FBD35-1879-408B-22E3-87E6DBE87110}"/>
              </a:ext>
            </a:extLst>
          </p:cNvPr>
          <p:cNvPicPr>
            <a:picLocks noChangeAspect="1"/>
          </p:cNvPicPr>
          <p:nvPr/>
        </p:nvPicPr>
        <p:blipFill>
          <a:blip r:embed="rId2"/>
          <a:stretch>
            <a:fillRect/>
          </a:stretch>
        </p:blipFill>
        <p:spPr>
          <a:xfrm>
            <a:off x="2364182" y="3481025"/>
            <a:ext cx="4415636" cy="2831400"/>
          </a:xfrm>
          <a:prstGeom prst="rect">
            <a:avLst/>
          </a:prstGeom>
        </p:spPr>
      </p:pic>
    </p:spTree>
    <p:extLst>
      <p:ext uri="{BB962C8B-B14F-4D97-AF65-F5344CB8AC3E}">
        <p14:creationId xmlns:p14="http://schemas.microsoft.com/office/powerpoint/2010/main" val="3179734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FE0A4-8A5D-66FF-C24E-59C0CA7BF9C9}"/>
              </a:ext>
            </a:extLst>
          </p:cNvPr>
          <p:cNvSpPr>
            <a:spLocks noGrp="1"/>
          </p:cNvSpPr>
          <p:nvPr>
            <p:ph type="title"/>
          </p:nvPr>
        </p:nvSpPr>
        <p:spPr/>
        <p:txBody>
          <a:bodyPr/>
          <a:lstStyle/>
          <a:p>
            <a:r>
              <a:rPr lang="en-US" dirty="0"/>
              <a:t>Balance Sheet </a:t>
            </a:r>
          </a:p>
        </p:txBody>
      </p:sp>
      <p:sp>
        <p:nvSpPr>
          <p:cNvPr id="3" name="Slide Number Placeholder 2">
            <a:extLst>
              <a:ext uri="{FF2B5EF4-FFF2-40B4-BE49-F238E27FC236}">
                <a16:creationId xmlns:a16="http://schemas.microsoft.com/office/drawing/2014/main" id="{97FF0873-F150-0CFF-9765-F91B1C60B9A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pic>
        <p:nvPicPr>
          <p:cNvPr id="5" name="Picture 4">
            <a:extLst>
              <a:ext uri="{FF2B5EF4-FFF2-40B4-BE49-F238E27FC236}">
                <a16:creationId xmlns:a16="http://schemas.microsoft.com/office/drawing/2014/main" id="{BDD086B8-4AFC-2C96-E265-29FDC921F2F7}"/>
              </a:ext>
            </a:extLst>
          </p:cNvPr>
          <p:cNvPicPr>
            <a:picLocks noChangeAspect="1"/>
          </p:cNvPicPr>
          <p:nvPr/>
        </p:nvPicPr>
        <p:blipFill>
          <a:blip r:embed="rId2"/>
          <a:stretch>
            <a:fillRect/>
          </a:stretch>
        </p:blipFill>
        <p:spPr>
          <a:xfrm>
            <a:off x="277492" y="1267664"/>
            <a:ext cx="4793272" cy="5364491"/>
          </a:xfrm>
          <a:prstGeom prst="rect">
            <a:avLst/>
          </a:prstGeom>
        </p:spPr>
      </p:pic>
      <p:pic>
        <p:nvPicPr>
          <p:cNvPr id="7" name="Picture 6">
            <a:extLst>
              <a:ext uri="{FF2B5EF4-FFF2-40B4-BE49-F238E27FC236}">
                <a16:creationId xmlns:a16="http://schemas.microsoft.com/office/drawing/2014/main" id="{8429A19D-2B26-0CAF-5724-4D900AE5A04B}"/>
              </a:ext>
            </a:extLst>
          </p:cNvPr>
          <p:cNvPicPr>
            <a:picLocks noChangeAspect="1"/>
          </p:cNvPicPr>
          <p:nvPr/>
        </p:nvPicPr>
        <p:blipFill>
          <a:blip r:embed="rId3"/>
          <a:stretch>
            <a:fillRect/>
          </a:stretch>
        </p:blipFill>
        <p:spPr>
          <a:xfrm>
            <a:off x="5391916" y="1895647"/>
            <a:ext cx="2993473" cy="4736508"/>
          </a:xfrm>
          <a:prstGeom prst="rect">
            <a:avLst/>
          </a:prstGeom>
        </p:spPr>
      </p:pic>
    </p:spTree>
    <p:extLst>
      <p:ext uri="{BB962C8B-B14F-4D97-AF65-F5344CB8AC3E}">
        <p14:creationId xmlns:p14="http://schemas.microsoft.com/office/powerpoint/2010/main" val="1889879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7FB44-8B22-D351-7A40-4CC5BD4A25D0}"/>
              </a:ext>
            </a:extLst>
          </p:cNvPr>
          <p:cNvSpPr>
            <a:spLocks noGrp="1"/>
          </p:cNvSpPr>
          <p:nvPr>
            <p:ph type="title"/>
          </p:nvPr>
        </p:nvSpPr>
        <p:spPr/>
        <p:txBody>
          <a:bodyPr/>
          <a:lstStyle/>
          <a:p>
            <a:r>
              <a:rPr lang="en-US" dirty="0"/>
              <a:t>Set Financial Goals</a:t>
            </a:r>
          </a:p>
        </p:txBody>
      </p:sp>
      <p:sp>
        <p:nvSpPr>
          <p:cNvPr id="3" name="Slide Number Placeholder 2">
            <a:extLst>
              <a:ext uri="{FF2B5EF4-FFF2-40B4-BE49-F238E27FC236}">
                <a16:creationId xmlns:a16="http://schemas.microsoft.com/office/drawing/2014/main" id="{55A59832-4842-ABFA-AD66-CACD53C8926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5" name="TextBox 4">
            <a:extLst>
              <a:ext uri="{FF2B5EF4-FFF2-40B4-BE49-F238E27FC236}">
                <a16:creationId xmlns:a16="http://schemas.microsoft.com/office/drawing/2014/main" id="{E500211B-1D56-FBCC-A47B-9E5454105098}"/>
              </a:ext>
            </a:extLst>
          </p:cNvPr>
          <p:cNvSpPr txBox="1"/>
          <p:nvPr/>
        </p:nvSpPr>
        <p:spPr>
          <a:xfrm>
            <a:off x="440674" y="1349401"/>
            <a:ext cx="8262651" cy="3139321"/>
          </a:xfrm>
          <a:prstGeom prst="rect">
            <a:avLst/>
          </a:prstGeom>
          <a:noFill/>
        </p:spPr>
        <p:txBody>
          <a:bodyPr wrap="square">
            <a:spAutoFit/>
          </a:bodyPr>
          <a:lstStyle/>
          <a:p>
            <a:r>
              <a:rPr lang="en-US" sz="1800" dirty="0">
                <a:latin typeface="Roboto Condensed" panose="02000000000000000000" pitchFamily="2" charset="0"/>
                <a:ea typeface="Roboto Condensed" panose="02000000000000000000" pitchFamily="2" charset="0"/>
              </a:rPr>
              <a:t>Most people who have built wealth didn’t do so overnight. They got wealthy by setting goals and pushing themselves to reach them.</a:t>
            </a:r>
          </a:p>
          <a:p>
            <a:endParaRPr lang="en-US" sz="1800" dirty="0">
              <a:latin typeface="Roboto Condensed" panose="02000000000000000000" pitchFamily="2" charset="0"/>
              <a:ea typeface="Roboto Condensed" panose="02000000000000000000" pitchFamily="2" charset="0"/>
            </a:endParaRPr>
          </a:p>
          <a:p>
            <a:r>
              <a:rPr lang="en-US" sz="1800" dirty="0">
                <a:latin typeface="Roboto Condensed" panose="02000000000000000000" pitchFamily="2" charset="0"/>
                <a:ea typeface="Roboto Condensed" panose="02000000000000000000" pitchFamily="2" charset="0"/>
              </a:rPr>
              <a:t>Set two short-term goals: </a:t>
            </a:r>
          </a:p>
          <a:p>
            <a:pPr marL="285750" indent="-285750">
              <a:buFont typeface="Arial" panose="020B0604020202020204" pitchFamily="34" charset="0"/>
              <a:buChar char="•"/>
            </a:pPr>
            <a:r>
              <a:rPr lang="en-US" sz="1800" dirty="0">
                <a:latin typeface="Roboto Condensed" panose="02000000000000000000" pitchFamily="2" charset="0"/>
                <a:ea typeface="Roboto Condensed" panose="02000000000000000000" pitchFamily="2" charset="0"/>
              </a:rPr>
              <a:t>To save $3,000 a year for three years to have $9,000 for a down payment on a house</a:t>
            </a:r>
          </a:p>
          <a:p>
            <a:pPr marL="285750" indent="-285750">
              <a:buFont typeface="Arial" panose="020B0604020202020204" pitchFamily="34" charset="0"/>
              <a:buChar char="•"/>
            </a:pPr>
            <a:r>
              <a:rPr lang="en-US" sz="1800" dirty="0">
                <a:latin typeface="Roboto Condensed" panose="02000000000000000000" pitchFamily="2" charset="0"/>
                <a:ea typeface="Roboto Condensed" panose="02000000000000000000" pitchFamily="2" charset="0"/>
              </a:rPr>
              <a:t>To add $500 to your emergency fund in one year</a:t>
            </a:r>
          </a:p>
          <a:p>
            <a:endParaRPr lang="en-US" sz="1800" dirty="0">
              <a:latin typeface="Roboto Condensed" panose="02000000000000000000" pitchFamily="2" charset="0"/>
              <a:ea typeface="Roboto Condensed" panose="02000000000000000000" pitchFamily="2" charset="0"/>
            </a:endParaRPr>
          </a:p>
          <a:p>
            <a:r>
              <a:rPr lang="en-US" sz="1800" dirty="0">
                <a:latin typeface="Roboto Condensed" panose="02000000000000000000" pitchFamily="2" charset="0"/>
                <a:ea typeface="Roboto Condensed" panose="02000000000000000000" pitchFamily="2" charset="0"/>
              </a:rPr>
              <a:t>Also set two long- term goals: </a:t>
            </a:r>
          </a:p>
          <a:p>
            <a:pPr marL="285750" indent="-285750">
              <a:buFont typeface="Arial" panose="020B0604020202020204" pitchFamily="34" charset="0"/>
              <a:buChar char="•"/>
            </a:pPr>
            <a:r>
              <a:rPr lang="en-US" sz="1800" dirty="0">
                <a:latin typeface="Roboto Condensed" panose="02000000000000000000" pitchFamily="2" charset="0"/>
                <a:ea typeface="Roboto Condensed" panose="02000000000000000000" pitchFamily="2" charset="0"/>
              </a:rPr>
              <a:t>To save and invest enough to have $25,000 in 15 years for your children’s college education</a:t>
            </a:r>
          </a:p>
          <a:p>
            <a:pPr marL="285750" indent="-285750">
              <a:buFont typeface="Arial" panose="020B0604020202020204" pitchFamily="34" charset="0"/>
              <a:buChar char="•"/>
            </a:pPr>
            <a:r>
              <a:rPr lang="en-US" sz="1800" dirty="0">
                <a:latin typeface="Roboto Condensed" panose="02000000000000000000" pitchFamily="2" charset="0"/>
                <a:ea typeface="Roboto Condensed" panose="02000000000000000000" pitchFamily="2" charset="0"/>
              </a:rPr>
              <a:t>To have $5,000 a month to live on when he retires in 30 years</a:t>
            </a:r>
          </a:p>
        </p:txBody>
      </p:sp>
      <p:pic>
        <p:nvPicPr>
          <p:cNvPr id="7" name="Picture 6">
            <a:extLst>
              <a:ext uri="{FF2B5EF4-FFF2-40B4-BE49-F238E27FC236}">
                <a16:creationId xmlns:a16="http://schemas.microsoft.com/office/drawing/2014/main" id="{DD7A3524-1433-AF82-945A-8AA17895BBB2}"/>
              </a:ext>
            </a:extLst>
          </p:cNvPr>
          <p:cNvPicPr>
            <a:picLocks noChangeAspect="1"/>
          </p:cNvPicPr>
          <p:nvPr/>
        </p:nvPicPr>
        <p:blipFill>
          <a:blip r:embed="rId2"/>
          <a:stretch>
            <a:fillRect/>
          </a:stretch>
        </p:blipFill>
        <p:spPr>
          <a:xfrm>
            <a:off x="1734696" y="4378166"/>
            <a:ext cx="5933044" cy="2381574"/>
          </a:xfrm>
          <a:prstGeom prst="rect">
            <a:avLst/>
          </a:prstGeom>
        </p:spPr>
      </p:pic>
    </p:spTree>
    <p:extLst>
      <p:ext uri="{BB962C8B-B14F-4D97-AF65-F5344CB8AC3E}">
        <p14:creationId xmlns:p14="http://schemas.microsoft.com/office/powerpoint/2010/main" val="2061633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74C88-F668-9DB6-998E-4BB31CF4791A}"/>
              </a:ext>
            </a:extLst>
          </p:cNvPr>
          <p:cNvSpPr>
            <a:spLocks noGrp="1"/>
          </p:cNvSpPr>
          <p:nvPr>
            <p:ph type="title"/>
          </p:nvPr>
        </p:nvSpPr>
        <p:spPr/>
        <p:txBody>
          <a:bodyPr/>
          <a:lstStyle/>
          <a:p>
            <a:r>
              <a:rPr lang="en-US" dirty="0"/>
              <a:t>Develop a Budget</a:t>
            </a:r>
          </a:p>
        </p:txBody>
      </p:sp>
      <p:sp>
        <p:nvSpPr>
          <p:cNvPr id="3" name="Slide Number Placeholder 2">
            <a:extLst>
              <a:ext uri="{FF2B5EF4-FFF2-40B4-BE49-F238E27FC236}">
                <a16:creationId xmlns:a16="http://schemas.microsoft.com/office/drawing/2014/main" id="{DF849D82-8CD7-8D5D-75B7-8E44406C474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5" name="TextBox 4">
            <a:extLst>
              <a:ext uri="{FF2B5EF4-FFF2-40B4-BE49-F238E27FC236}">
                <a16:creationId xmlns:a16="http://schemas.microsoft.com/office/drawing/2014/main" id="{F73CC790-0132-6D38-8DE5-7D73AA5C84E6}"/>
              </a:ext>
            </a:extLst>
          </p:cNvPr>
          <p:cNvSpPr txBox="1"/>
          <p:nvPr/>
        </p:nvSpPr>
        <p:spPr>
          <a:xfrm>
            <a:off x="457200" y="1410160"/>
            <a:ext cx="8312227" cy="3416320"/>
          </a:xfrm>
          <a:prstGeom prst="rect">
            <a:avLst/>
          </a:prstGeom>
          <a:noFill/>
        </p:spPr>
        <p:txBody>
          <a:bodyPr wrap="square">
            <a:spAutoFit/>
          </a:bodyPr>
          <a:lstStyle/>
          <a:p>
            <a:r>
              <a:rPr lang="en-US" sz="1800" dirty="0">
                <a:latin typeface="Roboto Condensed" panose="02000000000000000000" pitchFamily="2" charset="0"/>
                <a:ea typeface="Roboto Condensed" panose="02000000000000000000" pitchFamily="2" charset="0"/>
              </a:rPr>
              <a:t>When it comes to reaching your financial goals, are you doing or wishing? The difference is doers put action to their goals. And doers are much more likely to reach their goals and achieve their dreams.</a:t>
            </a:r>
          </a:p>
          <a:p>
            <a:endParaRPr lang="en-US" sz="1800" dirty="0">
              <a:latin typeface="Roboto Condensed" panose="02000000000000000000" pitchFamily="2" charset="0"/>
              <a:ea typeface="Roboto Condensed" panose="02000000000000000000" pitchFamily="2" charset="0"/>
            </a:endParaRPr>
          </a:p>
          <a:p>
            <a:r>
              <a:rPr lang="en-US" sz="1800" dirty="0">
                <a:latin typeface="Roboto Condensed" panose="02000000000000000000" pitchFamily="2" charset="0"/>
                <a:ea typeface="Roboto Condensed" panose="02000000000000000000" pitchFamily="2" charset="0"/>
              </a:rPr>
              <a:t>If you are a doer, you are more likely to:</a:t>
            </a:r>
          </a:p>
          <a:p>
            <a:r>
              <a:rPr lang="en-US" sz="1800" dirty="0">
                <a:latin typeface="Roboto Condensed" panose="02000000000000000000" pitchFamily="2" charset="0"/>
                <a:ea typeface="Roboto Condensed" panose="02000000000000000000" pitchFamily="2" charset="0"/>
              </a:rPr>
              <a:t>•  Track spending.</a:t>
            </a:r>
          </a:p>
          <a:p>
            <a:r>
              <a:rPr lang="en-US" sz="1800" dirty="0">
                <a:latin typeface="Roboto Condensed" panose="02000000000000000000" pitchFamily="2" charset="0"/>
                <a:ea typeface="Roboto Condensed" panose="02000000000000000000" pitchFamily="2" charset="0"/>
              </a:rPr>
              <a:t>•  Live within your means.</a:t>
            </a:r>
          </a:p>
          <a:p>
            <a:r>
              <a:rPr lang="en-US" sz="1800" dirty="0">
                <a:latin typeface="Roboto Condensed" panose="02000000000000000000" pitchFamily="2" charset="0"/>
                <a:ea typeface="Roboto Condensed" panose="02000000000000000000" pitchFamily="2" charset="0"/>
              </a:rPr>
              <a:t>•  Stick to a budget.</a:t>
            </a:r>
          </a:p>
          <a:p>
            <a:r>
              <a:rPr lang="en-US" sz="1800" dirty="0">
                <a:latin typeface="Roboto Condensed" panose="02000000000000000000" pitchFamily="2" charset="0"/>
                <a:ea typeface="Roboto Condensed" panose="02000000000000000000" pitchFamily="2" charset="0"/>
              </a:rPr>
              <a:t>•  Pay off credit cards in a timely way.</a:t>
            </a:r>
          </a:p>
          <a:p>
            <a:r>
              <a:rPr lang="en-US" sz="1800" dirty="0">
                <a:latin typeface="Roboto Condensed" panose="02000000000000000000" pitchFamily="2" charset="0"/>
                <a:ea typeface="Roboto Condensed" panose="02000000000000000000" pitchFamily="2" charset="0"/>
              </a:rPr>
              <a:t>•  Deposit money into savings each month.</a:t>
            </a:r>
          </a:p>
          <a:p>
            <a:r>
              <a:rPr lang="en-US" sz="1800" dirty="0">
                <a:latin typeface="Roboto Condensed" panose="02000000000000000000" pitchFamily="2" charset="0"/>
                <a:ea typeface="Roboto Condensed" panose="02000000000000000000" pitchFamily="2" charset="0"/>
              </a:rPr>
              <a:t>•  Make regular contributions to retirement savings.</a:t>
            </a:r>
          </a:p>
          <a:p>
            <a:endParaRPr lang="en-US" sz="1800" dirty="0">
              <a:latin typeface="Roboto Condensed" panose="02000000000000000000" pitchFamily="2" charset="0"/>
              <a:ea typeface="Roboto Condensed" panose="02000000000000000000" pitchFamily="2" charset="0"/>
            </a:endParaRPr>
          </a:p>
        </p:txBody>
      </p:sp>
      <p:pic>
        <p:nvPicPr>
          <p:cNvPr id="6" name="Picture 5">
            <a:extLst>
              <a:ext uri="{FF2B5EF4-FFF2-40B4-BE49-F238E27FC236}">
                <a16:creationId xmlns:a16="http://schemas.microsoft.com/office/drawing/2014/main" id="{AAEA0237-3D4F-254B-774E-6E08DE1BDC21}"/>
              </a:ext>
            </a:extLst>
          </p:cNvPr>
          <p:cNvPicPr>
            <a:picLocks noChangeAspect="1"/>
          </p:cNvPicPr>
          <p:nvPr/>
        </p:nvPicPr>
        <p:blipFill>
          <a:blip r:embed="rId2"/>
          <a:stretch>
            <a:fillRect/>
          </a:stretch>
        </p:blipFill>
        <p:spPr>
          <a:xfrm>
            <a:off x="2945397" y="4691723"/>
            <a:ext cx="3253206" cy="1986168"/>
          </a:xfrm>
          <a:prstGeom prst="rect">
            <a:avLst/>
          </a:prstGeom>
        </p:spPr>
      </p:pic>
    </p:spTree>
    <p:extLst>
      <p:ext uri="{BB962C8B-B14F-4D97-AF65-F5344CB8AC3E}">
        <p14:creationId xmlns:p14="http://schemas.microsoft.com/office/powerpoint/2010/main" val="2294662535"/>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4967</TotalTime>
  <Words>6941</Words>
  <Application>Microsoft Office PowerPoint</Application>
  <PresentationFormat>On-screen Show (4:3)</PresentationFormat>
  <Paragraphs>400</Paragraphs>
  <Slides>45</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Calibri</vt:lpstr>
      <vt:lpstr>Lato</vt:lpstr>
      <vt:lpstr>Roboto Condensed Light</vt:lpstr>
      <vt:lpstr>Roboto Condensed</vt:lpstr>
      <vt:lpstr>Arial</vt:lpstr>
      <vt:lpstr>Roboto</vt:lpstr>
      <vt:lpstr>Roboto Medium</vt:lpstr>
      <vt:lpstr>Simple Light</vt:lpstr>
      <vt:lpstr>Building Wealth</vt:lpstr>
      <vt:lpstr>Hosted by:  Bill Rickert,  Fort Bend County Treasurer</vt:lpstr>
      <vt:lpstr>Building Wealth</vt:lpstr>
      <vt:lpstr>Defining Wealth</vt:lpstr>
      <vt:lpstr>ASSETS – LIABILITIES = NET WORTH </vt:lpstr>
      <vt:lpstr>Home Equity</vt:lpstr>
      <vt:lpstr>Balance Sheet </vt:lpstr>
      <vt:lpstr>Set Financial Goals</vt:lpstr>
      <vt:lpstr>Develop a Budget</vt:lpstr>
      <vt:lpstr>Develop a Budget</vt:lpstr>
      <vt:lpstr>Track your daily spending</vt:lpstr>
      <vt:lpstr>Gabby’s Budget</vt:lpstr>
      <vt:lpstr>Save and Invest</vt:lpstr>
      <vt:lpstr>Compound Interest</vt:lpstr>
      <vt:lpstr>Understand Risk &amp; Return</vt:lpstr>
      <vt:lpstr>Financial Risk Tolerance</vt:lpstr>
      <vt:lpstr>Tools for Saving</vt:lpstr>
      <vt:lpstr>Tools for Investing - Bonds</vt:lpstr>
      <vt:lpstr>Tools for Investing – Savings Bonds</vt:lpstr>
      <vt:lpstr>Tools for Investing – Treasury notes</vt:lpstr>
      <vt:lpstr>Tools for Investing - Stocks</vt:lpstr>
      <vt:lpstr>Tools for Investing – Mutual Funds</vt:lpstr>
      <vt:lpstr>Invest for Retirement</vt:lpstr>
      <vt:lpstr>Invest for Retirement – IRA’s</vt:lpstr>
      <vt:lpstr>Invest for Retirement – IRA’s</vt:lpstr>
      <vt:lpstr>Invest for Retirement – 401’s</vt:lpstr>
      <vt:lpstr>How Much Extra Savings is a Tax Deferred Investment Worth?</vt:lpstr>
      <vt:lpstr>Build Credit &amp; Control Debt</vt:lpstr>
      <vt:lpstr>Know What Creditors Say About You</vt:lpstr>
      <vt:lpstr>Save Money by Choosing the Right Loan</vt:lpstr>
      <vt:lpstr>Keep Your Good Name</vt:lpstr>
      <vt:lpstr>Protect Your Wealth with Insurance</vt:lpstr>
      <vt:lpstr>Protect Your Wealth with Insurance</vt:lpstr>
      <vt:lpstr>Protect Your Wealth with Insurance</vt:lpstr>
      <vt:lpstr>Protect Your Wealth with Insurance</vt:lpstr>
      <vt:lpstr>Contact Information</vt:lpstr>
      <vt:lpstr>Who to Contact for help</vt:lpstr>
      <vt:lpstr>Glossary</vt:lpstr>
      <vt:lpstr>Glossary</vt:lpstr>
      <vt:lpstr>Glossary</vt:lpstr>
      <vt:lpstr>Glossary</vt:lpstr>
      <vt:lpstr>Glossary</vt:lpstr>
      <vt:lpstr>Glossary</vt:lpstr>
      <vt:lpstr>Glossary</vt:lpstr>
      <vt:lpstr>Glossary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Katrina Michalk</dc:creator>
  <cp:lastModifiedBy>Segura, Maria</cp:lastModifiedBy>
  <cp:revision>34</cp:revision>
  <dcterms:modified xsi:type="dcterms:W3CDTF">2022-10-18T16:03:26Z</dcterms:modified>
</cp:coreProperties>
</file>