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5" r:id="rId1"/>
  </p:sldMasterIdLst>
  <p:notesMasterIdLst>
    <p:notesMasterId r:id="rId24"/>
  </p:notesMasterIdLst>
  <p:sldIdLst>
    <p:sldId id="322" r:id="rId2"/>
    <p:sldId id="324" r:id="rId3"/>
    <p:sldId id="327" r:id="rId4"/>
    <p:sldId id="261" r:id="rId5"/>
    <p:sldId id="332" r:id="rId6"/>
    <p:sldId id="333" r:id="rId7"/>
    <p:sldId id="334" r:id="rId8"/>
    <p:sldId id="338" r:id="rId9"/>
    <p:sldId id="337" r:id="rId10"/>
    <p:sldId id="329" r:id="rId11"/>
    <p:sldId id="328" r:id="rId12"/>
    <p:sldId id="331" r:id="rId13"/>
    <p:sldId id="330" r:id="rId14"/>
    <p:sldId id="335" r:id="rId15"/>
    <p:sldId id="339" r:id="rId16"/>
    <p:sldId id="341" r:id="rId17"/>
    <p:sldId id="258" r:id="rId18"/>
    <p:sldId id="343" r:id="rId19"/>
    <p:sldId id="340" r:id="rId20"/>
    <p:sldId id="323" r:id="rId21"/>
    <p:sldId id="325" r:id="rId22"/>
    <p:sldId id="344"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Lato" panose="020F0502020204030203" pitchFamily="34" charset="0"/>
      <p:regular r:id="rId29"/>
    </p:embeddedFont>
    <p:embeddedFont>
      <p:font typeface="Roboto" panose="02000000000000000000" pitchFamily="2" charset="0"/>
      <p:regular r:id="rId30"/>
      <p:bold r:id="rId31"/>
      <p:italic r:id="rId32"/>
      <p:boldItalic r:id="rId33"/>
    </p:embeddedFont>
    <p:embeddedFont>
      <p:font typeface="Roboto Condensed" panose="02000000000000000000" pitchFamily="2" charset="0"/>
      <p:regular r:id="rId34"/>
      <p:bold r:id="rId35"/>
      <p:italic r:id="rId36"/>
      <p:boldItalic r:id="rId37"/>
    </p:embeddedFont>
    <p:embeddedFont>
      <p:font typeface="Roboto Condensed Light" panose="02000000000000000000" pitchFamily="2" charset="0"/>
      <p:regular r:id="rId38"/>
      <p:bold r:id="rId39"/>
      <p:italic r:id="rId40"/>
      <p:boldItalic r:id="rId41"/>
    </p:embeddedFont>
    <p:embeddedFont>
      <p:font typeface="Roboto Medium" panose="02000000000000000000" pitchFamily="2" charset="0"/>
      <p:regular r:id="rId42"/>
      <p:bold r:id="rId43"/>
      <p:italic r:id="rId44"/>
      <p:boldItalic r:id="rId45"/>
    </p:embeddedFont>
    <p:embeddedFont>
      <p:font typeface="Segoe UI" panose="020B0502040204020203"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D76498-E54E-4A36-83E9-190C8A2B72B5}">
  <a:tblStyle styleId="{16D76498-E54E-4A36-83E9-190C8A2B72B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4660"/>
  </p:normalViewPr>
  <p:slideViewPr>
    <p:cSldViewPr snapToGrid="0">
      <p:cViewPr varScale="1">
        <p:scale>
          <a:sx n="106" d="100"/>
          <a:sy n="106" d="100"/>
        </p:scale>
        <p:origin x="176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2399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1030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ullet Slide - Template 2">
  <p:cSld name="TITLE_AND_BODY_2">
    <p:spTree>
      <p:nvGrpSpPr>
        <p:cNvPr id="1" name="Shape 22"/>
        <p:cNvGrpSpPr/>
        <p:nvPr/>
      </p:nvGrpSpPr>
      <p:grpSpPr>
        <a:xfrm>
          <a:off x="0" y="0"/>
          <a:ext cx="0" cy="0"/>
          <a:chOff x="0" y="0"/>
          <a:chExt cx="0" cy="0"/>
        </a:xfrm>
      </p:grpSpPr>
      <p:sp>
        <p:nvSpPr>
          <p:cNvPr id="23" name="Google Shape;23;p4"/>
          <p:cNvSpPr/>
          <p:nvPr/>
        </p:nvSpPr>
        <p:spPr>
          <a:xfrm>
            <a:off x="-5700" y="5375"/>
            <a:ext cx="6825600" cy="1143000"/>
          </a:xfrm>
          <a:prstGeom prst="rect">
            <a:avLst/>
          </a:prstGeom>
          <a:solidFill>
            <a:srgbClr val="006648"/>
          </a:solidFill>
          <a:ln w="28575"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
          <p:cNvSpPr/>
          <p:nvPr/>
        </p:nvSpPr>
        <p:spPr>
          <a:xfrm>
            <a:off x="6890400" y="5375"/>
            <a:ext cx="2259300" cy="1143000"/>
          </a:xfrm>
          <a:prstGeom prst="rect">
            <a:avLst/>
          </a:prstGeom>
          <a:solidFill>
            <a:srgbClr val="0A2C56"/>
          </a:solidFill>
          <a:ln w="28575" cap="flat" cmpd="sng">
            <a:solidFill>
              <a:srgbClr val="0A2C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
          <p:cNvSpPr txBox="1">
            <a:spLocks noGrp="1"/>
          </p:cNvSpPr>
          <p:nvPr>
            <p:ph type="title"/>
          </p:nvPr>
        </p:nvSpPr>
        <p:spPr>
          <a:xfrm>
            <a:off x="457200" y="345125"/>
            <a:ext cx="6124500" cy="463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3200"/>
              <a:buFont typeface="Roboto Condensed"/>
              <a:buNone/>
              <a:defRPr sz="3200">
                <a:solidFill>
                  <a:srgbClr val="FFFFFF"/>
                </a:solidFill>
                <a:latin typeface="Roboto Condensed"/>
                <a:ea typeface="Roboto Condensed"/>
                <a:cs typeface="Roboto Condensed"/>
                <a:sym typeface="Roboto Condensed"/>
              </a:defRPr>
            </a:lvl1pPr>
            <a:lvl2pPr lvl="1"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2pPr>
            <a:lvl3pPr lvl="2"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3pPr>
            <a:lvl4pPr lvl="3"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4pPr>
            <a:lvl5pPr lvl="4"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5pPr>
            <a:lvl6pPr lvl="5"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6pPr>
            <a:lvl7pPr lvl="6"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7pPr>
            <a:lvl8pPr lvl="7"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8pPr>
            <a:lvl9pPr lvl="8"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9pPr>
          </a:lstStyle>
          <a:p>
            <a:endParaRPr/>
          </a:p>
        </p:txBody>
      </p:sp>
      <p:sp>
        <p:nvSpPr>
          <p:cNvPr id="26" name="Google Shape;26;p4"/>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
        <p:nvSpPr>
          <p:cNvPr id="27" name="Google Shape;27;p4"/>
          <p:cNvSpPr txBox="1">
            <a:spLocks noGrp="1"/>
          </p:cNvSpPr>
          <p:nvPr>
            <p:ph type="body" idx="1"/>
          </p:nvPr>
        </p:nvSpPr>
        <p:spPr>
          <a:xfrm>
            <a:off x="457200" y="1622975"/>
            <a:ext cx="8229600" cy="43206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1pPr>
            <a:lvl2pPr marL="914400" lvl="1"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2pPr>
            <a:lvl3pPr marL="1371600" lvl="2"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3pPr>
            <a:lvl4pPr marL="1828800" lvl="3"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4pPr>
            <a:lvl5pPr marL="2286000" lvl="4"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5pPr>
            <a:lvl6pPr marL="2743200" lvl="5"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6pPr>
            <a:lvl7pPr marL="3200400" lvl="6"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7pPr>
            <a:lvl8pPr marL="3657600" lvl="7"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8pPr>
            <a:lvl9pPr marL="4114800" lvl="8" indent="-355600" algn="l">
              <a:lnSpc>
                <a:spcPct val="115000"/>
              </a:lnSpc>
              <a:spcBef>
                <a:spcPts val="1200"/>
              </a:spcBef>
              <a:spcAft>
                <a:spcPts val="120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9pPr>
          </a:lstStyle>
          <a:p>
            <a:endParaRPr/>
          </a:p>
        </p:txBody>
      </p:sp>
      <p:pic>
        <p:nvPicPr>
          <p:cNvPr id="28" name="Google Shape;28;p4"/>
          <p:cNvPicPr preferRelativeResize="0"/>
          <p:nvPr/>
        </p:nvPicPr>
        <p:blipFill rotWithShape="1">
          <a:blip r:embed="rId2">
            <a:alphaModFix/>
          </a:blip>
          <a:srcRect/>
          <a:stretch/>
        </p:blipFill>
        <p:spPr>
          <a:xfrm>
            <a:off x="7193293" y="331215"/>
            <a:ext cx="1645918" cy="5630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 Slide - Template 5">
  <p:cSld name="TITLE_AND_BODY_1_1">
    <p:spTree>
      <p:nvGrpSpPr>
        <p:cNvPr id="1" name="Shape 46"/>
        <p:cNvGrpSpPr/>
        <p:nvPr/>
      </p:nvGrpSpPr>
      <p:grpSpPr>
        <a:xfrm>
          <a:off x="0" y="0"/>
          <a:ext cx="0" cy="0"/>
          <a:chOff x="0" y="0"/>
          <a:chExt cx="0" cy="0"/>
        </a:xfrm>
      </p:grpSpPr>
      <p:sp>
        <p:nvSpPr>
          <p:cNvPr id="47" name="Google Shape;47;p7"/>
          <p:cNvSpPr/>
          <p:nvPr/>
        </p:nvSpPr>
        <p:spPr>
          <a:xfrm>
            <a:off x="6606600" y="0"/>
            <a:ext cx="2560200" cy="6858000"/>
          </a:xfrm>
          <a:prstGeom prst="rect">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7"/>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
        <p:nvSpPr>
          <p:cNvPr id="49" name="Google Shape;49;p7"/>
          <p:cNvSpPr txBox="1">
            <a:spLocks noGrp="1"/>
          </p:cNvSpPr>
          <p:nvPr>
            <p:ph type="body" idx="1"/>
          </p:nvPr>
        </p:nvSpPr>
        <p:spPr>
          <a:xfrm>
            <a:off x="457200" y="1013375"/>
            <a:ext cx="5888700" cy="5369400"/>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Clr>
                <a:srgbClr val="0A2C56"/>
              </a:buClr>
              <a:buSzPts val="1800"/>
              <a:buFont typeface="Roboto Condensed"/>
              <a:buChar char="●"/>
              <a:defRPr>
                <a:solidFill>
                  <a:srgbClr val="0A2C56"/>
                </a:solidFill>
                <a:latin typeface="Roboto Condensed"/>
                <a:ea typeface="Roboto Condensed"/>
                <a:cs typeface="Roboto Condensed"/>
                <a:sym typeface="Roboto Condensed"/>
              </a:defRPr>
            </a:lvl1pPr>
            <a:lvl2pPr marL="914400" lvl="1" indent="-342900" algn="l">
              <a:lnSpc>
                <a:spcPct val="115000"/>
              </a:lnSpc>
              <a:spcBef>
                <a:spcPts val="1200"/>
              </a:spcBef>
              <a:spcAft>
                <a:spcPts val="0"/>
              </a:spcAft>
              <a:buClr>
                <a:srgbClr val="0A2C56"/>
              </a:buClr>
              <a:buSzPts val="1800"/>
              <a:buFont typeface="Roboto Condensed"/>
              <a:buChar char="○"/>
              <a:defRPr sz="1800">
                <a:solidFill>
                  <a:srgbClr val="0A2C56"/>
                </a:solidFill>
                <a:latin typeface="Roboto Condensed"/>
                <a:ea typeface="Roboto Condensed"/>
                <a:cs typeface="Roboto Condensed"/>
                <a:sym typeface="Roboto Condensed"/>
              </a:defRPr>
            </a:lvl2pPr>
            <a:lvl3pPr marL="1371600" lvl="2" indent="-342900" algn="l">
              <a:lnSpc>
                <a:spcPct val="115000"/>
              </a:lnSpc>
              <a:spcBef>
                <a:spcPts val="1200"/>
              </a:spcBef>
              <a:spcAft>
                <a:spcPts val="0"/>
              </a:spcAft>
              <a:buClr>
                <a:srgbClr val="0A2C56"/>
              </a:buClr>
              <a:buSzPts val="1800"/>
              <a:buFont typeface="Roboto Condensed"/>
              <a:buChar char="■"/>
              <a:defRPr sz="1800">
                <a:solidFill>
                  <a:srgbClr val="0A2C56"/>
                </a:solidFill>
                <a:latin typeface="Roboto Condensed"/>
                <a:ea typeface="Roboto Condensed"/>
                <a:cs typeface="Roboto Condensed"/>
                <a:sym typeface="Roboto Condensed"/>
              </a:defRPr>
            </a:lvl3pPr>
            <a:lvl4pPr marL="1828800" lvl="3" indent="-342900" algn="l">
              <a:lnSpc>
                <a:spcPct val="115000"/>
              </a:lnSpc>
              <a:spcBef>
                <a:spcPts val="1200"/>
              </a:spcBef>
              <a:spcAft>
                <a:spcPts val="0"/>
              </a:spcAft>
              <a:buClr>
                <a:srgbClr val="0A2C56"/>
              </a:buClr>
              <a:buSzPts val="1800"/>
              <a:buFont typeface="Roboto Condensed"/>
              <a:buChar char="●"/>
              <a:defRPr sz="1800">
                <a:solidFill>
                  <a:srgbClr val="0A2C56"/>
                </a:solidFill>
                <a:latin typeface="Roboto Condensed"/>
                <a:ea typeface="Roboto Condensed"/>
                <a:cs typeface="Roboto Condensed"/>
                <a:sym typeface="Roboto Condensed"/>
              </a:defRPr>
            </a:lvl4pPr>
            <a:lvl5pPr marL="2286000" lvl="4" indent="-342900" algn="l">
              <a:lnSpc>
                <a:spcPct val="115000"/>
              </a:lnSpc>
              <a:spcBef>
                <a:spcPts val="1200"/>
              </a:spcBef>
              <a:spcAft>
                <a:spcPts val="0"/>
              </a:spcAft>
              <a:buClr>
                <a:srgbClr val="0A2C56"/>
              </a:buClr>
              <a:buSzPts val="1800"/>
              <a:buFont typeface="Roboto Condensed"/>
              <a:buChar char="○"/>
              <a:defRPr sz="1800">
                <a:solidFill>
                  <a:srgbClr val="0A2C56"/>
                </a:solidFill>
                <a:latin typeface="Roboto Condensed"/>
                <a:ea typeface="Roboto Condensed"/>
                <a:cs typeface="Roboto Condensed"/>
                <a:sym typeface="Roboto Condensed"/>
              </a:defRPr>
            </a:lvl5pPr>
            <a:lvl6pPr marL="2743200" lvl="5" indent="-342900" algn="l">
              <a:lnSpc>
                <a:spcPct val="115000"/>
              </a:lnSpc>
              <a:spcBef>
                <a:spcPts val="1200"/>
              </a:spcBef>
              <a:spcAft>
                <a:spcPts val="0"/>
              </a:spcAft>
              <a:buClr>
                <a:srgbClr val="0A2C56"/>
              </a:buClr>
              <a:buSzPts val="1800"/>
              <a:buFont typeface="Roboto Condensed"/>
              <a:buChar char="■"/>
              <a:defRPr sz="1800">
                <a:solidFill>
                  <a:srgbClr val="0A2C56"/>
                </a:solidFill>
                <a:latin typeface="Roboto Condensed"/>
                <a:ea typeface="Roboto Condensed"/>
                <a:cs typeface="Roboto Condensed"/>
                <a:sym typeface="Roboto Condensed"/>
              </a:defRPr>
            </a:lvl6pPr>
            <a:lvl7pPr marL="3200400" lvl="6" indent="-342900" algn="l">
              <a:lnSpc>
                <a:spcPct val="115000"/>
              </a:lnSpc>
              <a:spcBef>
                <a:spcPts val="1200"/>
              </a:spcBef>
              <a:spcAft>
                <a:spcPts val="0"/>
              </a:spcAft>
              <a:buClr>
                <a:srgbClr val="0A2C56"/>
              </a:buClr>
              <a:buSzPts val="1800"/>
              <a:buFont typeface="Roboto Condensed"/>
              <a:buChar char="●"/>
              <a:defRPr sz="1800">
                <a:solidFill>
                  <a:srgbClr val="0A2C56"/>
                </a:solidFill>
                <a:latin typeface="Roboto Condensed"/>
                <a:ea typeface="Roboto Condensed"/>
                <a:cs typeface="Roboto Condensed"/>
                <a:sym typeface="Roboto Condensed"/>
              </a:defRPr>
            </a:lvl7pPr>
            <a:lvl8pPr marL="3657600" lvl="7" indent="-342900" algn="l">
              <a:lnSpc>
                <a:spcPct val="115000"/>
              </a:lnSpc>
              <a:spcBef>
                <a:spcPts val="1200"/>
              </a:spcBef>
              <a:spcAft>
                <a:spcPts val="0"/>
              </a:spcAft>
              <a:buClr>
                <a:srgbClr val="0A2C56"/>
              </a:buClr>
              <a:buSzPts val="1800"/>
              <a:buFont typeface="Roboto Condensed"/>
              <a:buChar char="○"/>
              <a:defRPr sz="1800">
                <a:solidFill>
                  <a:srgbClr val="0A2C56"/>
                </a:solidFill>
                <a:latin typeface="Roboto Condensed"/>
                <a:ea typeface="Roboto Condensed"/>
                <a:cs typeface="Roboto Condensed"/>
                <a:sym typeface="Roboto Condensed"/>
              </a:defRPr>
            </a:lvl8pPr>
            <a:lvl9pPr marL="4114800" lvl="8" indent="-342900" algn="l">
              <a:lnSpc>
                <a:spcPct val="115000"/>
              </a:lnSpc>
              <a:spcBef>
                <a:spcPts val="1200"/>
              </a:spcBef>
              <a:spcAft>
                <a:spcPts val="1200"/>
              </a:spcAft>
              <a:buClr>
                <a:srgbClr val="0A2C56"/>
              </a:buClr>
              <a:buSzPts val="1800"/>
              <a:buFont typeface="Roboto Condensed"/>
              <a:buChar char="■"/>
              <a:defRPr sz="1800">
                <a:solidFill>
                  <a:srgbClr val="0A2C56"/>
                </a:solidFill>
                <a:latin typeface="Roboto Condensed"/>
                <a:ea typeface="Roboto Condensed"/>
                <a:cs typeface="Roboto Condensed"/>
                <a:sym typeface="Roboto Condensed"/>
              </a:defRPr>
            </a:lvl9pPr>
          </a:lstStyle>
          <a:p>
            <a:endParaRPr/>
          </a:p>
        </p:txBody>
      </p:sp>
      <p:pic>
        <p:nvPicPr>
          <p:cNvPr id="50" name="Google Shape;50;p7"/>
          <p:cNvPicPr preferRelativeResize="0"/>
          <p:nvPr/>
        </p:nvPicPr>
        <p:blipFill rotWithShape="1">
          <a:blip r:embed="rId2">
            <a:alphaModFix/>
          </a:blip>
          <a:srcRect/>
          <a:stretch/>
        </p:blipFill>
        <p:spPr>
          <a:xfrm>
            <a:off x="7086605" y="378562"/>
            <a:ext cx="1600200" cy="481878"/>
          </a:xfrm>
          <a:prstGeom prst="rect">
            <a:avLst/>
          </a:prstGeom>
          <a:noFill/>
          <a:ln>
            <a:noFill/>
          </a:ln>
        </p:spPr>
      </p:pic>
      <p:sp>
        <p:nvSpPr>
          <p:cNvPr id="51" name="Google Shape;51;p7"/>
          <p:cNvSpPr txBox="1">
            <a:spLocks noGrp="1"/>
          </p:cNvSpPr>
          <p:nvPr>
            <p:ph type="title"/>
          </p:nvPr>
        </p:nvSpPr>
        <p:spPr>
          <a:xfrm>
            <a:off x="457200" y="271150"/>
            <a:ext cx="5888700" cy="470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6648"/>
              </a:buClr>
              <a:buSzPts val="3000"/>
              <a:buFont typeface="Roboto Condensed"/>
              <a:buNone/>
              <a:defRPr>
                <a:solidFill>
                  <a:srgbClr val="006648"/>
                </a:solidFill>
                <a:latin typeface="Roboto Condensed"/>
                <a:ea typeface="Roboto Condensed"/>
                <a:cs typeface="Roboto Condensed"/>
                <a:sym typeface="Roboto Condensed"/>
              </a:defRPr>
            </a:lvl1pPr>
            <a:lvl2pPr lvl="1"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2pPr>
            <a:lvl3pPr lvl="2"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3pPr>
            <a:lvl4pPr lvl="3"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4pPr>
            <a:lvl5pPr lvl="4"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5pPr>
            <a:lvl6pPr lvl="5"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6pPr>
            <a:lvl7pPr lvl="6"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7pPr>
            <a:lvl8pPr lvl="7"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8pPr>
            <a:lvl9pPr lvl="8"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Slide - Template 4">
  <p:cSld name="TITLE_AND_BODY_2_2">
    <p:spTree>
      <p:nvGrpSpPr>
        <p:cNvPr id="1" name="Shape 65"/>
        <p:cNvGrpSpPr/>
        <p:nvPr/>
      </p:nvGrpSpPr>
      <p:grpSpPr>
        <a:xfrm>
          <a:off x="0" y="0"/>
          <a:ext cx="0" cy="0"/>
          <a:chOff x="0" y="0"/>
          <a:chExt cx="0" cy="0"/>
        </a:xfrm>
      </p:grpSpPr>
      <p:sp>
        <p:nvSpPr>
          <p:cNvPr id="66" name="Google Shape;66;p10"/>
          <p:cNvSpPr/>
          <p:nvPr/>
        </p:nvSpPr>
        <p:spPr>
          <a:xfrm>
            <a:off x="-5700" y="5375"/>
            <a:ext cx="6825600" cy="1143000"/>
          </a:xfrm>
          <a:prstGeom prst="rect">
            <a:avLst/>
          </a:prstGeom>
          <a:solidFill>
            <a:srgbClr val="006648"/>
          </a:solidFill>
          <a:ln w="28575"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0"/>
          <p:cNvSpPr/>
          <p:nvPr/>
        </p:nvSpPr>
        <p:spPr>
          <a:xfrm>
            <a:off x="6890400" y="5375"/>
            <a:ext cx="2259300" cy="1143000"/>
          </a:xfrm>
          <a:prstGeom prst="rect">
            <a:avLst/>
          </a:prstGeom>
          <a:solidFill>
            <a:srgbClr val="0A2C56"/>
          </a:solidFill>
          <a:ln w="28575" cap="flat" cmpd="sng">
            <a:solidFill>
              <a:srgbClr val="0A2C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0"/>
          <p:cNvSpPr txBox="1">
            <a:spLocks noGrp="1"/>
          </p:cNvSpPr>
          <p:nvPr>
            <p:ph type="title"/>
          </p:nvPr>
        </p:nvSpPr>
        <p:spPr>
          <a:xfrm>
            <a:off x="457200" y="345125"/>
            <a:ext cx="6124500" cy="463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3200"/>
              <a:buFont typeface="Roboto Condensed"/>
              <a:buNone/>
              <a:defRPr sz="3200">
                <a:solidFill>
                  <a:srgbClr val="FFFFFF"/>
                </a:solidFill>
                <a:latin typeface="Roboto Condensed"/>
                <a:ea typeface="Roboto Condensed"/>
                <a:cs typeface="Roboto Condensed"/>
                <a:sym typeface="Roboto Condensed"/>
              </a:defRPr>
            </a:lvl1pPr>
            <a:lvl2pPr lvl="1"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2pPr>
            <a:lvl3pPr lvl="2"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3pPr>
            <a:lvl4pPr lvl="3"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4pPr>
            <a:lvl5pPr lvl="4"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5pPr>
            <a:lvl6pPr lvl="5"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6pPr>
            <a:lvl7pPr lvl="6"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7pPr>
            <a:lvl8pPr lvl="7"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8pPr>
            <a:lvl9pPr lvl="8"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9pPr>
          </a:lstStyle>
          <a:p>
            <a:endParaRPr/>
          </a:p>
        </p:txBody>
      </p:sp>
      <p:sp>
        <p:nvSpPr>
          <p:cNvPr id="69" name="Google Shape;69;p10"/>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0"/>
          <p:cNvPicPr preferRelativeResize="0"/>
          <p:nvPr/>
        </p:nvPicPr>
        <p:blipFill rotWithShape="1">
          <a:blip r:embed="rId2">
            <a:alphaModFix/>
          </a:blip>
          <a:srcRect/>
          <a:stretch/>
        </p:blipFill>
        <p:spPr>
          <a:xfrm>
            <a:off x="7193293" y="331215"/>
            <a:ext cx="1645918" cy="56307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 Template 2">
  <p:cSld name="TITLE_1_1">
    <p:spTree>
      <p:nvGrpSpPr>
        <p:cNvPr id="1" name="Shape 77"/>
        <p:cNvGrpSpPr/>
        <p:nvPr/>
      </p:nvGrpSpPr>
      <p:grpSpPr>
        <a:xfrm>
          <a:off x="0" y="0"/>
          <a:ext cx="0" cy="0"/>
          <a:chOff x="0" y="0"/>
          <a:chExt cx="0" cy="0"/>
        </a:xfrm>
      </p:grpSpPr>
      <p:sp>
        <p:nvSpPr>
          <p:cNvPr id="78" name="Google Shape;78;p13"/>
          <p:cNvSpPr/>
          <p:nvPr/>
        </p:nvSpPr>
        <p:spPr>
          <a:xfrm>
            <a:off x="4181475" y="5400675"/>
            <a:ext cx="4962600" cy="1457400"/>
          </a:xfrm>
          <a:prstGeom prst="rect">
            <a:avLst/>
          </a:prstGeom>
          <a:solidFill>
            <a:srgbClr val="0A2C56"/>
          </a:solidFill>
          <a:ln w="19050" cap="flat" cmpd="sng">
            <a:solidFill>
              <a:srgbClr val="0A2C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9" name="Google Shape;79;p13"/>
          <p:cNvSpPr/>
          <p:nvPr/>
        </p:nvSpPr>
        <p:spPr>
          <a:xfrm>
            <a:off x="150" y="5400600"/>
            <a:ext cx="4352700" cy="1457400"/>
          </a:xfrm>
          <a:prstGeom prst="rect">
            <a:avLst/>
          </a:prstGeom>
          <a:solidFill>
            <a:srgbClr val="006648"/>
          </a:solidFill>
          <a:ln w="19050"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0" name="Google Shape;80;p13"/>
          <p:cNvSpPr txBox="1">
            <a:spLocks noGrp="1"/>
          </p:cNvSpPr>
          <p:nvPr>
            <p:ph type="ctrTitle"/>
          </p:nvPr>
        </p:nvSpPr>
        <p:spPr>
          <a:xfrm>
            <a:off x="2127450" y="2983375"/>
            <a:ext cx="4889100" cy="43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006648"/>
              </a:buClr>
              <a:buSzPts val="3300"/>
              <a:buFont typeface="Roboto Condensed"/>
              <a:buNone/>
              <a:defRPr sz="3300">
                <a:solidFill>
                  <a:srgbClr val="006648"/>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006648"/>
              </a:buClr>
              <a:buSzPts val="5200"/>
              <a:buNone/>
              <a:defRPr sz="5200">
                <a:solidFill>
                  <a:srgbClr val="006648"/>
                </a:solidFill>
              </a:defRPr>
            </a:lvl2pPr>
            <a:lvl3pPr lvl="2" algn="ctr">
              <a:lnSpc>
                <a:spcPct val="100000"/>
              </a:lnSpc>
              <a:spcBef>
                <a:spcPts val="0"/>
              </a:spcBef>
              <a:spcAft>
                <a:spcPts val="0"/>
              </a:spcAft>
              <a:buClr>
                <a:srgbClr val="006648"/>
              </a:buClr>
              <a:buSzPts val="5200"/>
              <a:buNone/>
              <a:defRPr sz="5200">
                <a:solidFill>
                  <a:srgbClr val="006648"/>
                </a:solidFill>
              </a:defRPr>
            </a:lvl3pPr>
            <a:lvl4pPr lvl="3" algn="ctr">
              <a:lnSpc>
                <a:spcPct val="100000"/>
              </a:lnSpc>
              <a:spcBef>
                <a:spcPts val="0"/>
              </a:spcBef>
              <a:spcAft>
                <a:spcPts val="0"/>
              </a:spcAft>
              <a:buClr>
                <a:srgbClr val="006648"/>
              </a:buClr>
              <a:buSzPts val="5200"/>
              <a:buNone/>
              <a:defRPr sz="5200">
                <a:solidFill>
                  <a:srgbClr val="006648"/>
                </a:solidFill>
              </a:defRPr>
            </a:lvl4pPr>
            <a:lvl5pPr lvl="4" algn="ctr">
              <a:lnSpc>
                <a:spcPct val="100000"/>
              </a:lnSpc>
              <a:spcBef>
                <a:spcPts val="0"/>
              </a:spcBef>
              <a:spcAft>
                <a:spcPts val="0"/>
              </a:spcAft>
              <a:buClr>
                <a:srgbClr val="006648"/>
              </a:buClr>
              <a:buSzPts val="5200"/>
              <a:buNone/>
              <a:defRPr sz="5200">
                <a:solidFill>
                  <a:srgbClr val="006648"/>
                </a:solidFill>
              </a:defRPr>
            </a:lvl5pPr>
            <a:lvl6pPr lvl="5" algn="ctr">
              <a:lnSpc>
                <a:spcPct val="100000"/>
              </a:lnSpc>
              <a:spcBef>
                <a:spcPts val="0"/>
              </a:spcBef>
              <a:spcAft>
                <a:spcPts val="0"/>
              </a:spcAft>
              <a:buClr>
                <a:srgbClr val="006648"/>
              </a:buClr>
              <a:buSzPts val="5200"/>
              <a:buNone/>
              <a:defRPr sz="5200">
                <a:solidFill>
                  <a:srgbClr val="006648"/>
                </a:solidFill>
              </a:defRPr>
            </a:lvl6pPr>
            <a:lvl7pPr lvl="6" algn="ctr">
              <a:lnSpc>
                <a:spcPct val="100000"/>
              </a:lnSpc>
              <a:spcBef>
                <a:spcPts val="0"/>
              </a:spcBef>
              <a:spcAft>
                <a:spcPts val="0"/>
              </a:spcAft>
              <a:buClr>
                <a:srgbClr val="006648"/>
              </a:buClr>
              <a:buSzPts val="5200"/>
              <a:buNone/>
              <a:defRPr sz="5200">
                <a:solidFill>
                  <a:srgbClr val="006648"/>
                </a:solidFill>
              </a:defRPr>
            </a:lvl7pPr>
            <a:lvl8pPr lvl="7" algn="ctr">
              <a:lnSpc>
                <a:spcPct val="100000"/>
              </a:lnSpc>
              <a:spcBef>
                <a:spcPts val="0"/>
              </a:spcBef>
              <a:spcAft>
                <a:spcPts val="0"/>
              </a:spcAft>
              <a:buClr>
                <a:srgbClr val="006648"/>
              </a:buClr>
              <a:buSzPts val="5200"/>
              <a:buNone/>
              <a:defRPr sz="5200">
                <a:solidFill>
                  <a:srgbClr val="006648"/>
                </a:solidFill>
              </a:defRPr>
            </a:lvl8pPr>
            <a:lvl9pPr lvl="8" algn="ctr">
              <a:lnSpc>
                <a:spcPct val="100000"/>
              </a:lnSpc>
              <a:spcBef>
                <a:spcPts val="0"/>
              </a:spcBef>
              <a:spcAft>
                <a:spcPts val="0"/>
              </a:spcAft>
              <a:buClr>
                <a:srgbClr val="006648"/>
              </a:buClr>
              <a:buSzPts val="5200"/>
              <a:buNone/>
              <a:defRPr sz="5200">
                <a:solidFill>
                  <a:srgbClr val="006648"/>
                </a:solidFill>
              </a:defRPr>
            </a:lvl9pPr>
          </a:lstStyle>
          <a:p>
            <a:endParaRPr/>
          </a:p>
        </p:txBody>
      </p:sp>
      <p:sp>
        <p:nvSpPr>
          <p:cNvPr id="81" name="Google Shape;81;p13"/>
          <p:cNvSpPr txBox="1">
            <a:spLocks noGrp="1"/>
          </p:cNvSpPr>
          <p:nvPr>
            <p:ph type="subTitle" idx="1"/>
          </p:nvPr>
        </p:nvSpPr>
        <p:spPr>
          <a:xfrm>
            <a:off x="2127450" y="3509475"/>
            <a:ext cx="4889100" cy="1188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006648"/>
              </a:buClr>
              <a:buSzPts val="2200"/>
              <a:buFont typeface="Roboto Condensed"/>
              <a:buNone/>
              <a:defRPr sz="2200">
                <a:solidFill>
                  <a:srgbClr val="006648"/>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006648"/>
              </a:buClr>
              <a:buSzPts val="2800"/>
              <a:buNone/>
              <a:defRPr sz="2800">
                <a:solidFill>
                  <a:srgbClr val="006648"/>
                </a:solidFill>
              </a:defRPr>
            </a:lvl2pPr>
            <a:lvl3pPr lvl="2" algn="ctr">
              <a:lnSpc>
                <a:spcPct val="100000"/>
              </a:lnSpc>
              <a:spcBef>
                <a:spcPts val="0"/>
              </a:spcBef>
              <a:spcAft>
                <a:spcPts val="0"/>
              </a:spcAft>
              <a:buClr>
                <a:srgbClr val="006648"/>
              </a:buClr>
              <a:buSzPts val="2800"/>
              <a:buNone/>
              <a:defRPr sz="2800">
                <a:solidFill>
                  <a:srgbClr val="006648"/>
                </a:solidFill>
              </a:defRPr>
            </a:lvl3pPr>
            <a:lvl4pPr lvl="3" algn="ctr">
              <a:lnSpc>
                <a:spcPct val="100000"/>
              </a:lnSpc>
              <a:spcBef>
                <a:spcPts val="0"/>
              </a:spcBef>
              <a:spcAft>
                <a:spcPts val="0"/>
              </a:spcAft>
              <a:buClr>
                <a:srgbClr val="006648"/>
              </a:buClr>
              <a:buSzPts val="2800"/>
              <a:buNone/>
              <a:defRPr sz="2800">
                <a:solidFill>
                  <a:srgbClr val="006648"/>
                </a:solidFill>
              </a:defRPr>
            </a:lvl4pPr>
            <a:lvl5pPr lvl="4" algn="ctr">
              <a:lnSpc>
                <a:spcPct val="100000"/>
              </a:lnSpc>
              <a:spcBef>
                <a:spcPts val="0"/>
              </a:spcBef>
              <a:spcAft>
                <a:spcPts val="0"/>
              </a:spcAft>
              <a:buClr>
                <a:srgbClr val="006648"/>
              </a:buClr>
              <a:buSzPts val="2800"/>
              <a:buNone/>
              <a:defRPr sz="2800">
                <a:solidFill>
                  <a:srgbClr val="006648"/>
                </a:solidFill>
              </a:defRPr>
            </a:lvl5pPr>
            <a:lvl6pPr lvl="5" algn="ctr">
              <a:lnSpc>
                <a:spcPct val="100000"/>
              </a:lnSpc>
              <a:spcBef>
                <a:spcPts val="0"/>
              </a:spcBef>
              <a:spcAft>
                <a:spcPts val="0"/>
              </a:spcAft>
              <a:buClr>
                <a:srgbClr val="006648"/>
              </a:buClr>
              <a:buSzPts val="2800"/>
              <a:buNone/>
              <a:defRPr sz="2800">
                <a:solidFill>
                  <a:srgbClr val="006648"/>
                </a:solidFill>
              </a:defRPr>
            </a:lvl6pPr>
            <a:lvl7pPr lvl="6" algn="ctr">
              <a:lnSpc>
                <a:spcPct val="100000"/>
              </a:lnSpc>
              <a:spcBef>
                <a:spcPts val="0"/>
              </a:spcBef>
              <a:spcAft>
                <a:spcPts val="0"/>
              </a:spcAft>
              <a:buClr>
                <a:srgbClr val="006648"/>
              </a:buClr>
              <a:buSzPts val="2800"/>
              <a:buNone/>
              <a:defRPr sz="2800">
                <a:solidFill>
                  <a:srgbClr val="006648"/>
                </a:solidFill>
              </a:defRPr>
            </a:lvl7pPr>
            <a:lvl8pPr lvl="7" algn="ctr">
              <a:lnSpc>
                <a:spcPct val="100000"/>
              </a:lnSpc>
              <a:spcBef>
                <a:spcPts val="0"/>
              </a:spcBef>
              <a:spcAft>
                <a:spcPts val="0"/>
              </a:spcAft>
              <a:buClr>
                <a:srgbClr val="006648"/>
              </a:buClr>
              <a:buSzPts val="2800"/>
              <a:buNone/>
              <a:defRPr sz="2800">
                <a:solidFill>
                  <a:srgbClr val="006648"/>
                </a:solidFill>
              </a:defRPr>
            </a:lvl8pPr>
            <a:lvl9pPr lvl="8" algn="ctr">
              <a:lnSpc>
                <a:spcPct val="100000"/>
              </a:lnSpc>
              <a:spcBef>
                <a:spcPts val="0"/>
              </a:spcBef>
              <a:spcAft>
                <a:spcPts val="0"/>
              </a:spcAft>
              <a:buClr>
                <a:srgbClr val="006648"/>
              </a:buClr>
              <a:buSzPts val="2800"/>
              <a:buNone/>
              <a:defRPr sz="2800">
                <a:solidFill>
                  <a:srgbClr val="006648"/>
                </a:solidFill>
              </a:defRPr>
            </a:lvl9pPr>
          </a:lstStyle>
          <a:p>
            <a:endParaRPr/>
          </a:p>
        </p:txBody>
      </p:sp>
      <p:sp>
        <p:nvSpPr>
          <p:cNvPr id="82" name="Google Shape;82;p13"/>
          <p:cNvSpPr txBox="1">
            <a:spLocks noGrp="1"/>
          </p:cNvSpPr>
          <p:nvPr>
            <p:ph type="title" idx="2"/>
          </p:nvPr>
        </p:nvSpPr>
        <p:spPr>
          <a:xfrm>
            <a:off x="571500" y="1219200"/>
            <a:ext cx="8001000" cy="13098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3000"/>
              <a:buNone/>
              <a:defRPr sz="4000" b="1">
                <a:solidFill>
                  <a:srgbClr val="006648"/>
                </a:solidFill>
                <a:latin typeface="Roboto Condensed"/>
                <a:ea typeface="Roboto Condensed"/>
                <a:cs typeface="Roboto Condensed"/>
                <a:sym typeface="Roboto Condensed"/>
              </a:defRPr>
            </a:lvl1pPr>
            <a:lvl2pPr lvl="1" algn="l">
              <a:lnSpc>
                <a:spcPct val="100000"/>
              </a:lnSpc>
              <a:spcBef>
                <a:spcPts val="0"/>
              </a:spcBef>
              <a:spcAft>
                <a:spcPts val="0"/>
              </a:spcAft>
              <a:buSzPts val="2800"/>
              <a:buNone/>
              <a:defRPr>
                <a:solidFill>
                  <a:srgbClr val="0A2C56"/>
                </a:solidFill>
              </a:defRPr>
            </a:lvl2pPr>
            <a:lvl3pPr lvl="2" algn="l">
              <a:lnSpc>
                <a:spcPct val="100000"/>
              </a:lnSpc>
              <a:spcBef>
                <a:spcPts val="0"/>
              </a:spcBef>
              <a:spcAft>
                <a:spcPts val="0"/>
              </a:spcAft>
              <a:buSzPts val="2800"/>
              <a:buNone/>
              <a:defRPr>
                <a:solidFill>
                  <a:srgbClr val="0A2C56"/>
                </a:solidFill>
              </a:defRPr>
            </a:lvl3pPr>
            <a:lvl4pPr lvl="3" algn="l">
              <a:lnSpc>
                <a:spcPct val="100000"/>
              </a:lnSpc>
              <a:spcBef>
                <a:spcPts val="0"/>
              </a:spcBef>
              <a:spcAft>
                <a:spcPts val="0"/>
              </a:spcAft>
              <a:buSzPts val="2800"/>
              <a:buNone/>
              <a:defRPr>
                <a:solidFill>
                  <a:srgbClr val="0A2C56"/>
                </a:solidFill>
              </a:defRPr>
            </a:lvl4pPr>
            <a:lvl5pPr lvl="4" algn="l">
              <a:lnSpc>
                <a:spcPct val="100000"/>
              </a:lnSpc>
              <a:spcBef>
                <a:spcPts val="0"/>
              </a:spcBef>
              <a:spcAft>
                <a:spcPts val="0"/>
              </a:spcAft>
              <a:buSzPts val="2800"/>
              <a:buNone/>
              <a:defRPr>
                <a:solidFill>
                  <a:srgbClr val="0A2C56"/>
                </a:solidFill>
              </a:defRPr>
            </a:lvl5pPr>
            <a:lvl6pPr lvl="5" algn="l">
              <a:lnSpc>
                <a:spcPct val="100000"/>
              </a:lnSpc>
              <a:spcBef>
                <a:spcPts val="0"/>
              </a:spcBef>
              <a:spcAft>
                <a:spcPts val="0"/>
              </a:spcAft>
              <a:buSzPts val="2800"/>
              <a:buNone/>
              <a:defRPr>
                <a:solidFill>
                  <a:srgbClr val="0A2C56"/>
                </a:solidFill>
              </a:defRPr>
            </a:lvl6pPr>
            <a:lvl7pPr lvl="6" algn="l">
              <a:lnSpc>
                <a:spcPct val="100000"/>
              </a:lnSpc>
              <a:spcBef>
                <a:spcPts val="0"/>
              </a:spcBef>
              <a:spcAft>
                <a:spcPts val="0"/>
              </a:spcAft>
              <a:buSzPts val="2800"/>
              <a:buNone/>
              <a:defRPr>
                <a:solidFill>
                  <a:srgbClr val="0A2C56"/>
                </a:solidFill>
              </a:defRPr>
            </a:lvl7pPr>
            <a:lvl8pPr lvl="7" algn="l">
              <a:lnSpc>
                <a:spcPct val="100000"/>
              </a:lnSpc>
              <a:spcBef>
                <a:spcPts val="0"/>
              </a:spcBef>
              <a:spcAft>
                <a:spcPts val="0"/>
              </a:spcAft>
              <a:buSzPts val="2800"/>
              <a:buNone/>
              <a:defRPr>
                <a:solidFill>
                  <a:srgbClr val="0A2C56"/>
                </a:solidFill>
              </a:defRPr>
            </a:lvl8pPr>
            <a:lvl9pPr lvl="8" algn="l">
              <a:lnSpc>
                <a:spcPct val="100000"/>
              </a:lnSpc>
              <a:spcBef>
                <a:spcPts val="0"/>
              </a:spcBef>
              <a:spcAft>
                <a:spcPts val="0"/>
              </a:spcAft>
              <a:buSzPts val="2800"/>
              <a:buNone/>
              <a:defRPr>
                <a:solidFill>
                  <a:srgbClr val="0A2C56"/>
                </a:solidFill>
              </a:defRPr>
            </a:lvl9pPr>
          </a:lstStyle>
          <a:p>
            <a:endParaRPr/>
          </a:p>
        </p:txBody>
      </p:sp>
      <p:pic>
        <p:nvPicPr>
          <p:cNvPr id="83" name="Google Shape;83;p13"/>
          <p:cNvPicPr preferRelativeResize="0"/>
          <p:nvPr/>
        </p:nvPicPr>
        <p:blipFill rotWithShape="1">
          <a:blip r:embed="rId2">
            <a:alphaModFix/>
          </a:blip>
          <a:srcRect/>
          <a:stretch/>
        </p:blipFill>
        <p:spPr>
          <a:xfrm>
            <a:off x="3086075" y="5637650"/>
            <a:ext cx="2971850" cy="9943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 Template 3" type="secHead">
  <p:cSld name="SECTION_HEADER">
    <p:spTree>
      <p:nvGrpSpPr>
        <p:cNvPr id="1" name="Shape 84"/>
        <p:cNvGrpSpPr/>
        <p:nvPr/>
      </p:nvGrpSpPr>
      <p:grpSpPr>
        <a:xfrm>
          <a:off x="0" y="0"/>
          <a:ext cx="0" cy="0"/>
          <a:chOff x="0" y="0"/>
          <a:chExt cx="0" cy="0"/>
        </a:xfrm>
      </p:grpSpPr>
      <p:sp>
        <p:nvSpPr>
          <p:cNvPr id="85" name="Google Shape;85;p14"/>
          <p:cNvSpPr/>
          <p:nvPr/>
        </p:nvSpPr>
        <p:spPr>
          <a:xfrm>
            <a:off x="150" y="0"/>
            <a:ext cx="9144000" cy="5257800"/>
          </a:xfrm>
          <a:prstGeom prst="rect">
            <a:avLst/>
          </a:prstGeom>
          <a:solidFill>
            <a:srgbClr val="006648"/>
          </a:solidFill>
          <a:ln w="19050"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d</a:t>
            </a:r>
            <a:endParaRPr sz="1400" b="0" i="0" u="none" strike="noStrike" cap="none">
              <a:solidFill>
                <a:srgbClr val="000000"/>
              </a:solidFill>
              <a:latin typeface="Arial"/>
              <a:ea typeface="Arial"/>
              <a:cs typeface="Arial"/>
              <a:sym typeface="Arial"/>
            </a:endParaRPr>
          </a:p>
        </p:txBody>
      </p:sp>
      <p:sp>
        <p:nvSpPr>
          <p:cNvPr id="86" name="Google Shape;86;p14"/>
          <p:cNvSpPr txBox="1">
            <a:spLocks noGrp="1"/>
          </p:cNvSpPr>
          <p:nvPr>
            <p:ph type="title"/>
          </p:nvPr>
        </p:nvSpPr>
        <p:spPr>
          <a:xfrm>
            <a:off x="311700" y="1238250"/>
            <a:ext cx="8520600" cy="13443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rgbClr val="FFFFFF"/>
              </a:buClr>
              <a:buSzPts val="4000"/>
              <a:buFont typeface="Roboto Condensed"/>
              <a:buNone/>
              <a:defRPr sz="4000" b="1">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7" name="Google Shape;87;p14"/>
          <p:cNvSpPr txBox="1">
            <a:spLocks noGrp="1"/>
          </p:cNvSpPr>
          <p:nvPr>
            <p:ph type="subTitle" idx="1"/>
          </p:nvPr>
        </p:nvSpPr>
        <p:spPr>
          <a:xfrm>
            <a:off x="1038300" y="3239850"/>
            <a:ext cx="7067400" cy="4845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FFFFFF"/>
              </a:buClr>
              <a:buSzPts val="3200"/>
              <a:buFont typeface="Roboto Condensed"/>
              <a:buNone/>
              <a:defRPr sz="3200">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pic>
        <p:nvPicPr>
          <p:cNvPr id="88" name="Google Shape;88;p14"/>
          <p:cNvPicPr preferRelativeResize="0"/>
          <p:nvPr/>
        </p:nvPicPr>
        <p:blipFill rotWithShape="1">
          <a:blip r:embed="rId2">
            <a:alphaModFix/>
          </a:blip>
          <a:srcRect/>
          <a:stretch/>
        </p:blipFill>
        <p:spPr>
          <a:xfrm>
            <a:off x="2985675" y="5586850"/>
            <a:ext cx="3172650" cy="951800"/>
          </a:xfrm>
          <a:prstGeom prst="rect">
            <a:avLst/>
          </a:prstGeom>
          <a:noFill/>
          <a:ln>
            <a:noFill/>
          </a:ln>
        </p:spPr>
      </p:pic>
      <p:sp>
        <p:nvSpPr>
          <p:cNvPr id="89" name="Google Shape;89;p14"/>
          <p:cNvSpPr txBox="1">
            <a:spLocks noGrp="1"/>
          </p:cNvSpPr>
          <p:nvPr>
            <p:ph type="subTitle" idx="2"/>
          </p:nvPr>
        </p:nvSpPr>
        <p:spPr>
          <a:xfrm>
            <a:off x="1038300" y="3725625"/>
            <a:ext cx="7067400" cy="4845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FFFFFF"/>
              </a:buClr>
              <a:buSzPts val="2100"/>
              <a:buFont typeface="Roboto Condensed"/>
              <a:buNone/>
              <a:defRPr sz="2100">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spTree>
  </p:cSld>
  <p:clrMapOvr>
    <a:masterClrMapping/>
  </p:clrMapOvr>
  <p:extLst>
    <p:ext uri="{DCECCB84-F9BA-43D5-87BE-67443E8EF086}">
      <p15:sldGuideLst xmlns:p15="http://schemas.microsoft.com/office/powerpoint/2012/main">
        <p15:guide id="1" orient="horz" pos="3312">
          <p15:clr>
            <a:srgbClr val="FA7B17"/>
          </p15:clr>
        </p15:guide>
        <p15:guide id="2">
          <p15:clr>
            <a:srgbClr val="FA7B17"/>
          </p15:clr>
        </p15:guide>
        <p15:guide id="3" pos="5760">
          <p15:clr>
            <a:srgbClr val="FA7B17"/>
          </p15:clr>
        </p15:guide>
        <p15:guide id="4" orient="horz">
          <p15:clr>
            <a:srgbClr val="FA7B17"/>
          </p15:clr>
        </p15:guide>
        <p15:guide id="5" orient="horz" pos="3819">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Template 4">
  <p:cSld name="SECTION_HEADER_1">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914400"/>
            <a:ext cx="8520600" cy="12333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rgbClr val="006648"/>
              </a:buClr>
              <a:buSzPts val="4400"/>
              <a:buFont typeface="Roboto Condensed"/>
              <a:buNone/>
              <a:defRPr sz="4400">
                <a:solidFill>
                  <a:srgbClr val="006648"/>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2" name="Google Shape;92;p15"/>
          <p:cNvSpPr txBox="1">
            <a:spLocks noGrp="1"/>
          </p:cNvSpPr>
          <p:nvPr>
            <p:ph type="subTitle" idx="1"/>
          </p:nvPr>
        </p:nvSpPr>
        <p:spPr>
          <a:xfrm>
            <a:off x="1448475" y="2917625"/>
            <a:ext cx="6246900" cy="1188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006648"/>
              </a:buClr>
              <a:buSzPts val="3200"/>
              <a:buFont typeface="Roboto Condensed"/>
              <a:buNone/>
              <a:defRPr sz="3200" b="1">
                <a:solidFill>
                  <a:srgbClr val="006648"/>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2pPr>
            <a:lvl3pPr lvl="2"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3pPr>
            <a:lvl4pPr lvl="3"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4pPr>
            <a:lvl5pPr lvl="4"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5pPr>
            <a:lvl6pPr lvl="5"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6pPr>
            <a:lvl7pPr lvl="6"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7pPr>
            <a:lvl8pPr lvl="7"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8pPr>
            <a:lvl9pPr lvl="8" algn="ctr">
              <a:lnSpc>
                <a:spcPct val="100000"/>
              </a:lnSpc>
              <a:spcBef>
                <a:spcPts val="0"/>
              </a:spcBef>
              <a:spcAft>
                <a:spcPts val="0"/>
              </a:spcAft>
              <a:buClr>
                <a:srgbClr val="FFFFFF"/>
              </a:buClr>
              <a:buSzPts val="3600"/>
              <a:buFont typeface="Roboto Condensed"/>
              <a:buNone/>
              <a:defRPr sz="3600">
                <a:solidFill>
                  <a:srgbClr val="FFFFFF"/>
                </a:solidFill>
                <a:latin typeface="Roboto Condensed"/>
                <a:ea typeface="Roboto Condensed"/>
                <a:cs typeface="Roboto Condensed"/>
                <a:sym typeface="Roboto Condensed"/>
              </a:defRPr>
            </a:lvl9pPr>
          </a:lstStyle>
          <a:p>
            <a:endParaRPr/>
          </a:p>
        </p:txBody>
      </p:sp>
      <p:sp>
        <p:nvSpPr>
          <p:cNvPr id="93" name="Google Shape;93;p15"/>
          <p:cNvSpPr txBox="1">
            <a:spLocks noGrp="1"/>
          </p:cNvSpPr>
          <p:nvPr>
            <p:ph type="subTitle" idx="2"/>
          </p:nvPr>
        </p:nvSpPr>
        <p:spPr>
          <a:xfrm>
            <a:off x="2127450" y="3433275"/>
            <a:ext cx="4889100" cy="1188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006648"/>
              </a:buClr>
              <a:buSzPts val="2400"/>
              <a:buFont typeface="Roboto Condensed"/>
              <a:buNone/>
              <a:defRPr sz="2400">
                <a:solidFill>
                  <a:srgbClr val="006648"/>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006648"/>
              </a:buClr>
              <a:buSzPts val="2800"/>
              <a:buNone/>
              <a:defRPr sz="2800">
                <a:solidFill>
                  <a:srgbClr val="006648"/>
                </a:solidFill>
              </a:defRPr>
            </a:lvl2pPr>
            <a:lvl3pPr lvl="2" algn="ctr">
              <a:lnSpc>
                <a:spcPct val="100000"/>
              </a:lnSpc>
              <a:spcBef>
                <a:spcPts val="0"/>
              </a:spcBef>
              <a:spcAft>
                <a:spcPts val="0"/>
              </a:spcAft>
              <a:buClr>
                <a:srgbClr val="006648"/>
              </a:buClr>
              <a:buSzPts val="2800"/>
              <a:buNone/>
              <a:defRPr sz="2800">
                <a:solidFill>
                  <a:srgbClr val="006648"/>
                </a:solidFill>
              </a:defRPr>
            </a:lvl3pPr>
            <a:lvl4pPr lvl="3" algn="ctr">
              <a:lnSpc>
                <a:spcPct val="100000"/>
              </a:lnSpc>
              <a:spcBef>
                <a:spcPts val="0"/>
              </a:spcBef>
              <a:spcAft>
                <a:spcPts val="0"/>
              </a:spcAft>
              <a:buClr>
                <a:srgbClr val="006648"/>
              </a:buClr>
              <a:buSzPts val="2800"/>
              <a:buNone/>
              <a:defRPr sz="2800">
                <a:solidFill>
                  <a:srgbClr val="006648"/>
                </a:solidFill>
              </a:defRPr>
            </a:lvl4pPr>
            <a:lvl5pPr lvl="4" algn="ctr">
              <a:lnSpc>
                <a:spcPct val="100000"/>
              </a:lnSpc>
              <a:spcBef>
                <a:spcPts val="0"/>
              </a:spcBef>
              <a:spcAft>
                <a:spcPts val="0"/>
              </a:spcAft>
              <a:buClr>
                <a:srgbClr val="006648"/>
              </a:buClr>
              <a:buSzPts val="2800"/>
              <a:buNone/>
              <a:defRPr sz="2800">
                <a:solidFill>
                  <a:srgbClr val="006648"/>
                </a:solidFill>
              </a:defRPr>
            </a:lvl5pPr>
            <a:lvl6pPr lvl="5" algn="ctr">
              <a:lnSpc>
                <a:spcPct val="100000"/>
              </a:lnSpc>
              <a:spcBef>
                <a:spcPts val="0"/>
              </a:spcBef>
              <a:spcAft>
                <a:spcPts val="0"/>
              </a:spcAft>
              <a:buClr>
                <a:srgbClr val="006648"/>
              </a:buClr>
              <a:buSzPts val="2800"/>
              <a:buNone/>
              <a:defRPr sz="2800">
                <a:solidFill>
                  <a:srgbClr val="006648"/>
                </a:solidFill>
              </a:defRPr>
            </a:lvl6pPr>
            <a:lvl7pPr lvl="6" algn="ctr">
              <a:lnSpc>
                <a:spcPct val="100000"/>
              </a:lnSpc>
              <a:spcBef>
                <a:spcPts val="0"/>
              </a:spcBef>
              <a:spcAft>
                <a:spcPts val="0"/>
              </a:spcAft>
              <a:buClr>
                <a:srgbClr val="006648"/>
              </a:buClr>
              <a:buSzPts val="2800"/>
              <a:buNone/>
              <a:defRPr sz="2800">
                <a:solidFill>
                  <a:srgbClr val="006648"/>
                </a:solidFill>
              </a:defRPr>
            </a:lvl7pPr>
            <a:lvl8pPr lvl="7" algn="ctr">
              <a:lnSpc>
                <a:spcPct val="100000"/>
              </a:lnSpc>
              <a:spcBef>
                <a:spcPts val="0"/>
              </a:spcBef>
              <a:spcAft>
                <a:spcPts val="0"/>
              </a:spcAft>
              <a:buClr>
                <a:srgbClr val="006648"/>
              </a:buClr>
              <a:buSzPts val="2800"/>
              <a:buNone/>
              <a:defRPr sz="2800">
                <a:solidFill>
                  <a:srgbClr val="006648"/>
                </a:solidFill>
              </a:defRPr>
            </a:lvl8pPr>
            <a:lvl9pPr lvl="8" algn="ctr">
              <a:lnSpc>
                <a:spcPct val="100000"/>
              </a:lnSpc>
              <a:spcBef>
                <a:spcPts val="0"/>
              </a:spcBef>
              <a:spcAft>
                <a:spcPts val="0"/>
              </a:spcAft>
              <a:buClr>
                <a:srgbClr val="006648"/>
              </a:buClr>
              <a:buSzPts val="2800"/>
              <a:buNone/>
              <a:defRPr sz="2800">
                <a:solidFill>
                  <a:srgbClr val="006648"/>
                </a:solidFill>
              </a:defRPr>
            </a:lvl9pPr>
          </a:lstStyle>
          <a:p>
            <a:endParaRPr/>
          </a:p>
        </p:txBody>
      </p:sp>
      <p:pic>
        <p:nvPicPr>
          <p:cNvPr id="94" name="Google Shape;94;p15"/>
          <p:cNvPicPr preferRelativeResize="0"/>
          <p:nvPr/>
        </p:nvPicPr>
        <p:blipFill rotWithShape="1">
          <a:blip r:embed="rId2">
            <a:alphaModFix/>
          </a:blip>
          <a:srcRect/>
          <a:stretch/>
        </p:blipFill>
        <p:spPr>
          <a:xfrm>
            <a:off x="2985675" y="5586850"/>
            <a:ext cx="3172650" cy="951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 Template 5">
  <p:cSld name="SECTION_HEADER_1_1">
    <p:bg>
      <p:bgPr>
        <a:solidFill>
          <a:srgbClr val="FFFFFF"/>
        </a:solidFill>
        <a:effectLst/>
      </p:bgPr>
    </p:bg>
    <p:spTree>
      <p:nvGrpSpPr>
        <p:cNvPr id="1" name="Shape 95"/>
        <p:cNvGrpSpPr/>
        <p:nvPr/>
      </p:nvGrpSpPr>
      <p:grpSpPr>
        <a:xfrm>
          <a:off x="0" y="0"/>
          <a:ext cx="0" cy="0"/>
          <a:chOff x="0" y="0"/>
          <a:chExt cx="0" cy="0"/>
        </a:xfrm>
      </p:grpSpPr>
      <p:sp>
        <p:nvSpPr>
          <p:cNvPr id="96" name="Google Shape;96;p16"/>
          <p:cNvSpPr/>
          <p:nvPr/>
        </p:nvSpPr>
        <p:spPr>
          <a:xfrm>
            <a:off x="0" y="0"/>
            <a:ext cx="9144000" cy="5143500"/>
          </a:xfrm>
          <a:prstGeom prst="rect">
            <a:avLst/>
          </a:prstGeom>
          <a:solidFill>
            <a:srgbClr val="006648"/>
          </a:solidFill>
          <a:ln w="19050"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6"/>
          <p:cNvSpPr/>
          <p:nvPr/>
        </p:nvSpPr>
        <p:spPr>
          <a:xfrm>
            <a:off x="0" y="6686550"/>
            <a:ext cx="9144000" cy="171300"/>
          </a:xfrm>
          <a:prstGeom prst="rect">
            <a:avLst/>
          </a:prstGeom>
          <a:solidFill>
            <a:srgbClr val="0A2C56"/>
          </a:solidFill>
          <a:ln w="19050" cap="flat" cmpd="sng">
            <a:solidFill>
              <a:srgbClr val="17275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6"/>
          <p:cNvSpPr txBox="1">
            <a:spLocks noGrp="1"/>
          </p:cNvSpPr>
          <p:nvPr>
            <p:ph type="title"/>
          </p:nvPr>
        </p:nvSpPr>
        <p:spPr>
          <a:xfrm>
            <a:off x="828750" y="1466850"/>
            <a:ext cx="7486500" cy="10749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rgbClr val="FFFFFF"/>
              </a:buClr>
              <a:buSzPts val="4400"/>
              <a:buFont typeface="Roboto Condensed"/>
              <a:buNone/>
              <a:defRPr sz="4400">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9" name="Google Shape;99;p16"/>
          <p:cNvSpPr txBox="1">
            <a:spLocks noGrp="1"/>
          </p:cNvSpPr>
          <p:nvPr>
            <p:ph type="subTitle" idx="1"/>
          </p:nvPr>
        </p:nvSpPr>
        <p:spPr>
          <a:xfrm>
            <a:off x="1400100" y="3153350"/>
            <a:ext cx="6343800" cy="494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FFFFFF"/>
              </a:buClr>
              <a:buSzPts val="2900"/>
              <a:buFont typeface="Roboto Condensed"/>
              <a:buNone/>
              <a:defRPr sz="2900" b="1">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2pPr>
            <a:lvl3pPr lvl="2"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3pPr>
            <a:lvl4pPr lvl="3"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4pPr>
            <a:lvl5pPr lvl="4"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5pPr>
            <a:lvl6pPr lvl="5"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6pPr>
            <a:lvl7pPr lvl="6"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7pPr>
            <a:lvl8pPr lvl="7"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8pPr>
            <a:lvl9pPr lvl="8" algn="ctr">
              <a:lnSpc>
                <a:spcPct val="100000"/>
              </a:lnSpc>
              <a:spcBef>
                <a:spcPts val="0"/>
              </a:spcBef>
              <a:spcAft>
                <a:spcPts val="0"/>
              </a:spcAft>
              <a:buClr>
                <a:srgbClr val="FFFFFF"/>
              </a:buClr>
              <a:buSzPts val="3600"/>
              <a:buFont typeface="Roboto Condensed Light"/>
              <a:buNone/>
              <a:defRPr sz="3600">
                <a:solidFill>
                  <a:srgbClr val="FFFFFF"/>
                </a:solidFill>
                <a:latin typeface="Roboto Condensed Light"/>
                <a:ea typeface="Roboto Condensed Light"/>
                <a:cs typeface="Roboto Condensed Light"/>
                <a:sym typeface="Roboto Condensed Light"/>
              </a:defRPr>
            </a:lvl9pPr>
          </a:lstStyle>
          <a:p>
            <a:endParaRPr/>
          </a:p>
        </p:txBody>
      </p:sp>
      <p:sp>
        <p:nvSpPr>
          <p:cNvPr id="100" name="Google Shape;100;p16"/>
          <p:cNvSpPr txBox="1">
            <a:spLocks noGrp="1"/>
          </p:cNvSpPr>
          <p:nvPr>
            <p:ph type="subTitle" idx="2"/>
          </p:nvPr>
        </p:nvSpPr>
        <p:spPr>
          <a:xfrm>
            <a:off x="1400100" y="3664688"/>
            <a:ext cx="6343800" cy="494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FFFFFF"/>
              </a:buClr>
              <a:buSzPts val="1800"/>
              <a:buFont typeface="Roboto Condensed"/>
              <a:buNone/>
              <a:defRPr>
                <a:solidFill>
                  <a:srgbClr val="FFFFFF"/>
                </a:solidFill>
                <a:latin typeface="Roboto Condensed"/>
                <a:ea typeface="Roboto Condensed"/>
                <a:cs typeface="Roboto Condensed"/>
                <a:sym typeface="Roboto Condensed"/>
              </a:defRPr>
            </a:lvl1pPr>
            <a:lvl2pPr lvl="1"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2pPr>
            <a:lvl3pPr lvl="2"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3pPr>
            <a:lvl4pPr lvl="3"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4pPr>
            <a:lvl5pPr lvl="4"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5pPr>
            <a:lvl6pPr lvl="5"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6pPr>
            <a:lvl7pPr lvl="6"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7pPr>
            <a:lvl8pPr lvl="7"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8pPr>
            <a:lvl9pPr lvl="8" algn="ctr">
              <a:lnSpc>
                <a:spcPct val="100000"/>
              </a:lnSpc>
              <a:spcBef>
                <a:spcPts val="0"/>
              </a:spcBef>
              <a:spcAft>
                <a:spcPts val="0"/>
              </a:spcAft>
              <a:buClr>
                <a:srgbClr val="FFFFFF"/>
              </a:buClr>
              <a:buSzPts val="2500"/>
              <a:buFont typeface="Roboto Condensed Light"/>
              <a:buNone/>
              <a:defRPr sz="2500">
                <a:solidFill>
                  <a:srgbClr val="FFFFFF"/>
                </a:solidFill>
                <a:latin typeface="Roboto Condensed Light"/>
                <a:ea typeface="Roboto Condensed Light"/>
                <a:cs typeface="Roboto Condensed Light"/>
                <a:sym typeface="Roboto Condensed Light"/>
              </a:defRPr>
            </a:lvl9pPr>
          </a:lstStyle>
          <a:p>
            <a:endParaRPr/>
          </a:p>
        </p:txBody>
      </p:sp>
      <p:pic>
        <p:nvPicPr>
          <p:cNvPr id="101" name="Google Shape;101;p16"/>
          <p:cNvPicPr preferRelativeResize="0"/>
          <p:nvPr/>
        </p:nvPicPr>
        <p:blipFill rotWithShape="1">
          <a:blip r:embed="rId2">
            <a:alphaModFix/>
          </a:blip>
          <a:srcRect/>
          <a:stretch/>
        </p:blipFill>
        <p:spPr>
          <a:xfrm>
            <a:off x="2985675" y="5510650"/>
            <a:ext cx="3172650" cy="951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ullet Slide - Template 3">
  <p:cSld name="TITLE_AND_BODY_2_1">
    <p:spTree>
      <p:nvGrpSpPr>
        <p:cNvPr id="1" name="Shape 102"/>
        <p:cNvGrpSpPr/>
        <p:nvPr/>
      </p:nvGrpSpPr>
      <p:grpSpPr>
        <a:xfrm>
          <a:off x="0" y="0"/>
          <a:ext cx="0" cy="0"/>
          <a:chOff x="0" y="0"/>
          <a:chExt cx="0" cy="0"/>
        </a:xfrm>
      </p:grpSpPr>
      <p:sp>
        <p:nvSpPr>
          <p:cNvPr id="103" name="Google Shape;103;p17"/>
          <p:cNvSpPr/>
          <p:nvPr/>
        </p:nvSpPr>
        <p:spPr>
          <a:xfrm>
            <a:off x="-5700" y="5375"/>
            <a:ext cx="9144000" cy="1143000"/>
          </a:xfrm>
          <a:prstGeom prst="rect">
            <a:avLst/>
          </a:prstGeom>
          <a:solidFill>
            <a:srgbClr val="006648"/>
          </a:solidFill>
          <a:ln w="28575" cap="flat" cmpd="sng">
            <a:solidFill>
              <a:srgbClr val="00664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7"/>
          <p:cNvSpPr txBox="1">
            <a:spLocks noGrp="1"/>
          </p:cNvSpPr>
          <p:nvPr>
            <p:ph type="title"/>
          </p:nvPr>
        </p:nvSpPr>
        <p:spPr>
          <a:xfrm>
            <a:off x="457200" y="345125"/>
            <a:ext cx="6353100" cy="463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FFFFFF"/>
              </a:buClr>
              <a:buSzPts val="3200"/>
              <a:buFont typeface="Roboto Condensed"/>
              <a:buNone/>
              <a:defRPr sz="3200">
                <a:solidFill>
                  <a:srgbClr val="FFFFFF"/>
                </a:solidFill>
                <a:latin typeface="Roboto Condensed"/>
                <a:ea typeface="Roboto Condensed"/>
                <a:cs typeface="Roboto Condensed"/>
                <a:sym typeface="Roboto Condensed"/>
              </a:defRPr>
            </a:lvl1pPr>
            <a:lvl2pPr lvl="1"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2pPr>
            <a:lvl3pPr lvl="2"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3pPr>
            <a:lvl4pPr lvl="3"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4pPr>
            <a:lvl5pPr lvl="4"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5pPr>
            <a:lvl6pPr lvl="5"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6pPr>
            <a:lvl7pPr lvl="6"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7pPr>
            <a:lvl8pPr lvl="7"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8pPr>
            <a:lvl9pPr lvl="8"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9pPr>
          </a:lstStyle>
          <a:p>
            <a:endParaRPr/>
          </a:p>
        </p:txBody>
      </p:sp>
      <p:sp>
        <p:nvSpPr>
          <p:cNvPr id="105" name="Google Shape;105;p17"/>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pic>
        <p:nvPicPr>
          <p:cNvPr id="106" name="Google Shape;106;p17"/>
          <p:cNvPicPr preferRelativeResize="0"/>
          <p:nvPr/>
        </p:nvPicPr>
        <p:blipFill rotWithShape="1">
          <a:blip r:embed="rId2">
            <a:alphaModFix/>
          </a:blip>
          <a:srcRect/>
          <a:stretch/>
        </p:blipFill>
        <p:spPr>
          <a:xfrm>
            <a:off x="7040893" y="301752"/>
            <a:ext cx="1828800" cy="625643"/>
          </a:xfrm>
          <a:prstGeom prst="rect">
            <a:avLst/>
          </a:prstGeom>
          <a:noFill/>
          <a:ln>
            <a:noFill/>
          </a:ln>
        </p:spPr>
      </p:pic>
      <p:sp>
        <p:nvSpPr>
          <p:cNvPr id="107" name="Google Shape;107;p17"/>
          <p:cNvSpPr/>
          <p:nvPr/>
        </p:nvSpPr>
        <p:spPr>
          <a:xfrm>
            <a:off x="0" y="6641425"/>
            <a:ext cx="9144000" cy="216600"/>
          </a:xfrm>
          <a:prstGeom prst="rect">
            <a:avLst/>
          </a:prstGeom>
          <a:solidFill>
            <a:srgbClr val="0A2C56"/>
          </a:solidFill>
          <a:ln w="28575" cap="flat" cmpd="sng">
            <a:solidFill>
              <a:srgbClr val="0A2C5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7"/>
          <p:cNvSpPr txBox="1">
            <a:spLocks noGrp="1"/>
          </p:cNvSpPr>
          <p:nvPr>
            <p:ph type="body" idx="1"/>
          </p:nvPr>
        </p:nvSpPr>
        <p:spPr>
          <a:xfrm>
            <a:off x="457200" y="1622975"/>
            <a:ext cx="8229600" cy="4320600"/>
          </a:xfrm>
          <a:prstGeom prst="rect">
            <a:avLst/>
          </a:prstGeom>
          <a:noFill/>
          <a:ln>
            <a:noFill/>
          </a:ln>
        </p:spPr>
        <p:txBody>
          <a:bodyPr spcFirstLastPara="1" wrap="square" lIns="0" tIns="0" rIns="0" bIns="0" anchor="t" anchorCtr="0">
            <a:noAutofit/>
          </a:bodyPr>
          <a:lstStyle>
            <a:lvl1pPr marL="457200" lvl="0" indent="-355600" algn="l">
              <a:lnSpc>
                <a:spcPct val="115000"/>
              </a:lnSpc>
              <a:spcBef>
                <a:spcPts val="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1pPr>
            <a:lvl2pPr marL="914400" lvl="1"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2pPr>
            <a:lvl3pPr marL="1371600" lvl="2"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3pPr>
            <a:lvl4pPr marL="1828800" lvl="3"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4pPr>
            <a:lvl5pPr marL="2286000" lvl="4"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5pPr>
            <a:lvl6pPr marL="2743200" lvl="5"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6pPr>
            <a:lvl7pPr marL="3200400" lvl="6"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7pPr>
            <a:lvl8pPr marL="3657600" lvl="7" indent="-355600" algn="l">
              <a:lnSpc>
                <a:spcPct val="115000"/>
              </a:lnSpc>
              <a:spcBef>
                <a:spcPts val="1200"/>
              </a:spcBef>
              <a:spcAft>
                <a:spcPts val="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8pPr>
            <a:lvl9pPr marL="4114800" lvl="8" indent="-355600" algn="l">
              <a:lnSpc>
                <a:spcPct val="115000"/>
              </a:lnSpc>
              <a:spcBef>
                <a:spcPts val="1200"/>
              </a:spcBef>
              <a:spcAft>
                <a:spcPts val="1200"/>
              </a:spcAft>
              <a:buClr>
                <a:srgbClr val="0A2C56"/>
              </a:buClr>
              <a:buSzPts val="2000"/>
              <a:buFont typeface="Roboto Condensed"/>
              <a:buChar char="■"/>
              <a:defRPr sz="2000">
                <a:solidFill>
                  <a:srgbClr val="0A2C56"/>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Slide - Template 2">
  <p:cSld name="TITLE_AND_BODY_1_1_1">
    <p:spTree>
      <p:nvGrpSpPr>
        <p:cNvPr id="1" name="Shape 109"/>
        <p:cNvGrpSpPr/>
        <p:nvPr/>
      </p:nvGrpSpPr>
      <p:grpSpPr>
        <a:xfrm>
          <a:off x="0" y="0"/>
          <a:ext cx="0" cy="0"/>
          <a:chOff x="0" y="0"/>
          <a:chExt cx="0" cy="0"/>
        </a:xfrm>
      </p:grpSpPr>
      <p:sp>
        <p:nvSpPr>
          <p:cNvPr id="110" name="Google Shape;110;p18"/>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pic>
        <p:nvPicPr>
          <p:cNvPr id="111" name="Google Shape;111;p18"/>
          <p:cNvPicPr preferRelativeResize="0"/>
          <p:nvPr/>
        </p:nvPicPr>
        <p:blipFill rotWithShape="1">
          <a:blip r:embed="rId2">
            <a:alphaModFix/>
          </a:blip>
          <a:srcRect/>
          <a:stretch/>
        </p:blipFill>
        <p:spPr>
          <a:xfrm>
            <a:off x="7086605" y="378562"/>
            <a:ext cx="1600200" cy="481878"/>
          </a:xfrm>
          <a:prstGeom prst="rect">
            <a:avLst/>
          </a:prstGeom>
          <a:noFill/>
          <a:ln>
            <a:noFill/>
          </a:ln>
        </p:spPr>
      </p:pic>
      <p:sp>
        <p:nvSpPr>
          <p:cNvPr id="112" name="Google Shape;112;p18"/>
          <p:cNvSpPr txBox="1">
            <a:spLocks noGrp="1"/>
          </p:cNvSpPr>
          <p:nvPr>
            <p:ph type="title"/>
          </p:nvPr>
        </p:nvSpPr>
        <p:spPr>
          <a:xfrm>
            <a:off x="457200" y="271150"/>
            <a:ext cx="8229600" cy="4704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6648"/>
              </a:buClr>
              <a:buSzPts val="3000"/>
              <a:buFont typeface="Roboto Condensed"/>
              <a:buNone/>
              <a:defRPr>
                <a:solidFill>
                  <a:srgbClr val="006648"/>
                </a:solidFill>
                <a:latin typeface="Roboto Condensed"/>
                <a:ea typeface="Roboto Condensed"/>
                <a:cs typeface="Roboto Condensed"/>
                <a:sym typeface="Roboto Condensed"/>
              </a:defRPr>
            </a:lvl1pPr>
            <a:lvl2pPr lvl="1"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2pPr>
            <a:lvl3pPr lvl="2"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3pPr>
            <a:lvl4pPr lvl="3"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4pPr>
            <a:lvl5pPr lvl="4"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5pPr>
            <a:lvl6pPr lvl="5"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6pPr>
            <a:lvl7pPr lvl="6"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7pPr>
            <a:lvl8pPr lvl="7"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8pPr>
            <a:lvl9pPr lvl="8" algn="l">
              <a:lnSpc>
                <a:spcPct val="100000"/>
              </a:lnSpc>
              <a:spcBef>
                <a:spcPts val="0"/>
              </a:spcBef>
              <a:spcAft>
                <a:spcPts val="0"/>
              </a:spcAft>
              <a:buClr>
                <a:srgbClr val="000000"/>
              </a:buClr>
              <a:buSzPts val="2800"/>
              <a:buFont typeface="Roboto"/>
              <a:buNone/>
              <a:defRPr>
                <a:solidFill>
                  <a:srgbClr val="000000"/>
                </a:solidFill>
                <a:latin typeface="Roboto"/>
                <a:ea typeface="Roboto"/>
                <a:cs typeface="Roboto"/>
                <a:sym typeface="Robot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Roboto Condensed"/>
              <a:buNone/>
              <a:defRPr sz="3000" b="0" i="0" u="none" strike="noStrike" cap="none">
                <a:solidFill>
                  <a:schemeClr val="dk1"/>
                </a:solidFill>
                <a:latin typeface="Roboto Condensed"/>
                <a:ea typeface="Roboto Condensed"/>
                <a:cs typeface="Roboto Condensed"/>
                <a:sym typeface="Roboto Condense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536626"/>
            <a:ext cx="8520600" cy="420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1pPr>
            <a:lvl2pPr marL="914400" marR="0" lvl="1"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2pPr>
            <a:lvl3pPr marL="1371600" marR="0" lvl="2"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3pPr>
            <a:lvl4pPr marL="1828800" marR="0" lvl="3"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4pPr>
            <a:lvl5pPr marL="2286000" marR="0" lvl="4"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5pPr>
            <a:lvl6pPr marL="2743200" marR="0" lvl="5"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6pPr>
            <a:lvl7pPr marL="3200400" marR="0" lvl="6"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7pPr>
            <a:lvl8pPr marL="3657600" marR="0" lvl="7" indent="-342900" algn="l" rtl="0">
              <a:lnSpc>
                <a:spcPct val="115000"/>
              </a:lnSpc>
              <a:spcBef>
                <a:spcPts val="1600"/>
              </a:spcBef>
              <a:spcAft>
                <a:spcPts val="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8pPr>
            <a:lvl9pPr marL="4114800" marR="0" lvl="8" indent="-342900" algn="l" rtl="0">
              <a:lnSpc>
                <a:spcPct val="115000"/>
              </a:lnSpc>
              <a:spcBef>
                <a:spcPts val="1600"/>
              </a:spcBef>
              <a:spcAft>
                <a:spcPts val="1600"/>
              </a:spcAft>
              <a:buClr>
                <a:srgbClr val="000000"/>
              </a:buClr>
              <a:buSzPts val="1800"/>
              <a:buFont typeface="Roboto Condensed"/>
              <a:buChar char="■"/>
              <a:defRPr sz="1800" b="0" i="0" u="none" strike="noStrike" cap="none">
                <a:solidFill>
                  <a:srgbClr val="000000"/>
                </a:solidFill>
                <a:latin typeface="Roboto Condensed"/>
                <a:ea typeface="Roboto Condensed"/>
                <a:cs typeface="Roboto Condensed"/>
                <a:sym typeface="Roboto Condensed"/>
              </a:defRPr>
            </a:lvl9pPr>
          </a:lstStyle>
          <a:p>
            <a:endParaRPr/>
          </a:p>
        </p:txBody>
      </p:sp>
      <p:sp>
        <p:nvSpPr>
          <p:cNvPr id="8" name="Google Shape;8;p1"/>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00000"/>
                </a:solidFill>
                <a:latin typeface="Roboto Medium"/>
                <a:ea typeface="Roboto Medium"/>
                <a:cs typeface="Roboto Medium"/>
                <a:sym typeface="Roboto Medium"/>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6" r:id="rId3"/>
    <p:sldLayoutId id="2147483659" r:id="rId4"/>
    <p:sldLayoutId id="2147483660" r:id="rId5"/>
    <p:sldLayoutId id="2147483661" r:id="rId6"/>
    <p:sldLayoutId id="2147483662" r:id="rId7"/>
    <p:sldLayoutId id="2147483663" r:id="rId8"/>
    <p:sldLayoutId id="214748366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88">
          <p15:clr>
            <a:srgbClr val="EA4335"/>
          </p15:clr>
        </p15:guide>
        <p15:guide id="3" orient="horz" pos="4032">
          <p15:clr>
            <a:srgbClr val="EA4335"/>
          </p15:clr>
        </p15:guide>
        <p15:guide id="4" pos="5472">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www.fbctx.gov/treasurer" TargetMode="External"/><Relationship Id="rId4" Type="http://schemas.openxmlformats.org/officeDocument/2006/relationships/hyperlink" Target="mailto:treasurersoffice@fbctx.gov"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sudha.menon@cadencebank.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mailto:david.Vasquez@cadencebank.com" TargetMode="External"/><Relationship Id="rId5" Type="http://schemas.openxmlformats.org/officeDocument/2006/relationships/hyperlink" Target="mailto:melissa.silva@cadencebank.com" TargetMode="External"/><Relationship Id="rId4" Type="http://schemas.openxmlformats.org/officeDocument/2006/relationships/hyperlink" Target="mailto:katrina.Michalk@cadencebank.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adencebank.zoom.us/rec/share/SzVrL5HQLqD7Qn2XsZHC1KWnLP53kCO-X_ULcDQAEmGUimUreeXRCIaDwBu8LtSu.IDCRoAktcQVnuTsq"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ctrTitle"/>
          </p:nvPr>
        </p:nvSpPr>
        <p:spPr>
          <a:xfrm>
            <a:off x="2127450" y="2738007"/>
            <a:ext cx="4889100" cy="1108363"/>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300"/>
              <a:buNone/>
            </a:pPr>
            <a:r>
              <a:rPr lang="en-US" dirty="0"/>
              <a:t>Everything You Need to Know About Credit Scores</a:t>
            </a:r>
            <a:endParaRPr dirty="0"/>
          </a:p>
        </p:txBody>
      </p:sp>
      <p:sp>
        <p:nvSpPr>
          <p:cNvPr id="204" name="Google Shape;204;p32"/>
          <p:cNvSpPr txBox="1">
            <a:spLocks noGrp="1"/>
          </p:cNvSpPr>
          <p:nvPr>
            <p:ph type="title" idx="2"/>
          </p:nvPr>
        </p:nvSpPr>
        <p:spPr>
          <a:xfrm>
            <a:off x="571500" y="1219200"/>
            <a:ext cx="8001000" cy="1309800"/>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SzPts val="3000"/>
              <a:buNone/>
            </a:pPr>
            <a:r>
              <a:rPr lang="en-US" dirty="0"/>
              <a:t>Fort Bend County</a:t>
            </a:r>
            <a:br>
              <a:rPr lang="en-US" dirty="0"/>
            </a:br>
            <a:r>
              <a:rPr lang="en-US" dirty="0"/>
              <a:t>Lunch &amp; Learn Series</a:t>
            </a:r>
            <a:endParaRPr dirty="0"/>
          </a:p>
        </p:txBody>
      </p:sp>
      <p:sp>
        <p:nvSpPr>
          <p:cNvPr id="205" name="Google Shape;205;p32"/>
          <p:cNvSpPr txBox="1">
            <a:spLocks noGrp="1"/>
          </p:cNvSpPr>
          <p:nvPr>
            <p:ph type="subTitle" idx="1"/>
          </p:nvPr>
        </p:nvSpPr>
        <p:spPr>
          <a:xfrm>
            <a:off x="1654489" y="4055377"/>
            <a:ext cx="5835022" cy="11883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2200"/>
              <a:buNone/>
            </a:pPr>
            <a:r>
              <a:rPr lang="en-US" dirty="0"/>
              <a:t>Presented by:  Operation Hope &amp; Cadence Bank</a:t>
            </a:r>
          </a:p>
          <a:p>
            <a:pPr marL="0" lvl="0" indent="0" algn="ctr" rtl="0">
              <a:lnSpc>
                <a:spcPct val="100000"/>
              </a:lnSpc>
              <a:spcBef>
                <a:spcPts val="0"/>
              </a:spcBef>
              <a:spcAft>
                <a:spcPts val="0"/>
              </a:spcAft>
              <a:buSzPts val="2200"/>
              <a:buNone/>
            </a:pPr>
            <a:r>
              <a:rPr lang="en-US" dirty="0"/>
              <a:t>Wednesday, August 3, 2022</a:t>
            </a:r>
          </a:p>
          <a:p>
            <a:pPr marL="0" lvl="0" indent="0" algn="ctr" rtl="0">
              <a:lnSpc>
                <a:spcPct val="100000"/>
              </a:lnSpc>
              <a:spcBef>
                <a:spcPts val="0"/>
              </a:spcBef>
              <a:spcAft>
                <a:spcPts val="0"/>
              </a:spcAft>
              <a:buSzPts val="2200"/>
              <a:buNone/>
            </a:pPr>
            <a:r>
              <a:rPr lang="en-US" dirty="0"/>
              <a:t>12:15 – 12:45</a:t>
            </a:r>
            <a:endParaRPr dirty="0"/>
          </a:p>
        </p:txBody>
      </p:sp>
      <p:pic>
        <p:nvPicPr>
          <p:cNvPr id="3" name="Picture 2">
            <a:extLst>
              <a:ext uri="{FF2B5EF4-FFF2-40B4-BE49-F238E27FC236}">
                <a16:creationId xmlns:a16="http://schemas.microsoft.com/office/drawing/2014/main" id="{5397B854-920B-97D0-C27A-B5FA93D7F49E}"/>
              </a:ext>
            </a:extLst>
          </p:cNvPr>
          <p:cNvPicPr>
            <a:picLocks noChangeAspect="1"/>
          </p:cNvPicPr>
          <p:nvPr/>
        </p:nvPicPr>
        <p:blipFill>
          <a:blip r:embed="rId3"/>
          <a:stretch>
            <a:fillRect/>
          </a:stretch>
        </p:blipFill>
        <p:spPr>
          <a:xfrm>
            <a:off x="404562" y="290512"/>
            <a:ext cx="1885950" cy="1857375"/>
          </a:xfrm>
          <a:prstGeom prst="rect">
            <a:avLst/>
          </a:prstGeom>
        </p:spPr>
      </p:pic>
      <p:pic>
        <p:nvPicPr>
          <p:cNvPr id="5" name="Picture 4">
            <a:extLst>
              <a:ext uri="{FF2B5EF4-FFF2-40B4-BE49-F238E27FC236}">
                <a16:creationId xmlns:a16="http://schemas.microsoft.com/office/drawing/2014/main" id="{8B206084-379B-DA17-5C58-F2B8789E24EE}"/>
              </a:ext>
            </a:extLst>
          </p:cNvPr>
          <p:cNvPicPr>
            <a:picLocks noChangeAspect="1"/>
          </p:cNvPicPr>
          <p:nvPr/>
        </p:nvPicPr>
        <p:blipFill>
          <a:blip r:embed="rId4"/>
          <a:stretch>
            <a:fillRect/>
          </a:stretch>
        </p:blipFill>
        <p:spPr>
          <a:xfrm>
            <a:off x="6751427" y="290512"/>
            <a:ext cx="2294325" cy="11979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9018-102D-54EE-A628-DDECDDC13D5F}"/>
              </a:ext>
            </a:extLst>
          </p:cNvPr>
          <p:cNvSpPr>
            <a:spLocks noGrp="1"/>
          </p:cNvSpPr>
          <p:nvPr>
            <p:ph type="title"/>
          </p:nvPr>
        </p:nvSpPr>
        <p:spPr/>
        <p:txBody>
          <a:bodyPr/>
          <a:lstStyle/>
          <a:p>
            <a:r>
              <a:rPr lang="en-US" dirty="0"/>
              <a:t>How can you improve your score?</a:t>
            </a:r>
          </a:p>
        </p:txBody>
      </p:sp>
      <p:sp>
        <p:nvSpPr>
          <p:cNvPr id="4" name="Text Placeholder 3">
            <a:extLst>
              <a:ext uri="{FF2B5EF4-FFF2-40B4-BE49-F238E27FC236}">
                <a16:creationId xmlns:a16="http://schemas.microsoft.com/office/drawing/2014/main" id="{B2A60EC9-958E-1339-F19B-F306F0373270}"/>
              </a:ext>
            </a:extLst>
          </p:cNvPr>
          <p:cNvSpPr>
            <a:spLocks noGrp="1"/>
          </p:cNvSpPr>
          <p:nvPr>
            <p:ph type="body" idx="1"/>
          </p:nvPr>
        </p:nvSpPr>
        <p:spPr>
          <a:xfrm>
            <a:off x="457200" y="1364357"/>
            <a:ext cx="8229600" cy="4320600"/>
          </a:xfrm>
        </p:spPr>
        <p:txBody>
          <a:bodyPr/>
          <a:lstStyle/>
          <a:p>
            <a:pPr marL="101600" indent="0">
              <a:buNone/>
            </a:pPr>
            <a:r>
              <a:rPr lang="en-US" dirty="0"/>
              <a:t>   </a:t>
            </a:r>
          </a:p>
          <a:p>
            <a:pPr marL="101600" indent="0">
              <a:buNone/>
            </a:pPr>
            <a:r>
              <a:rPr lang="en-US" dirty="0"/>
              <a:t>Credit scoring systems are complex and vary among creditors or insurance companies and for different types of credit or insurance. If one factor</a:t>
            </a:r>
          </a:p>
          <a:p>
            <a:pPr marL="101600" indent="0">
              <a:buNone/>
            </a:pPr>
            <a:r>
              <a:rPr lang="en-US" dirty="0"/>
              <a:t>changes, your score may change — but improvement generally depends on how that factor relates to others the system considers. Only the business using the system knows what might improve your score under the particular model they use to evaluate your application.</a:t>
            </a:r>
          </a:p>
          <a:p>
            <a:pPr marL="101600" indent="0">
              <a:buNone/>
            </a:pPr>
            <a:endParaRPr lang="en-US" dirty="0"/>
          </a:p>
          <a:p>
            <a:pPr marL="101600" indent="0">
              <a:buNone/>
            </a:pPr>
            <a:r>
              <a:rPr lang="en-US" dirty="0"/>
              <a:t>Nevertheless, scoring models usually consider the following types of information in your credit report to help compute your credit score:</a:t>
            </a:r>
          </a:p>
          <a:p>
            <a:pPr marL="101600" indent="0">
              <a:buNone/>
            </a:pPr>
            <a:endParaRPr lang="en-US" dirty="0"/>
          </a:p>
        </p:txBody>
      </p:sp>
      <p:sp>
        <p:nvSpPr>
          <p:cNvPr id="5" name="Slide Number Placeholder 1">
            <a:extLst>
              <a:ext uri="{FF2B5EF4-FFF2-40B4-BE49-F238E27FC236}">
                <a16:creationId xmlns:a16="http://schemas.microsoft.com/office/drawing/2014/main" id="{92F214E6-B0B6-48A0-8D64-6C14C0A304AF}"/>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10</a:t>
            </a:fld>
            <a:endParaRPr lang="en" dirty="0"/>
          </a:p>
        </p:txBody>
      </p:sp>
      <p:pic>
        <p:nvPicPr>
          <p:cNvPr id="6" name="Picture 5">
            <a:extLst>
              <a:ext uri="{FF2B5EF4-FFF2-40B4-BE49-F238E27FC236}">
                <a16:creationId xmlns:a16="http://schemas.microsoft.com/office/drawing/2014/main" id="{70F210BF-45C5-ACD8-8BF7-1D229EDDE0AD}"/>
              </a:ext>
            </a:extLst>
          </p:cNvPr>
          <p:cNvPicPr>
            <a:picLocks noChangeAspect="1"/>
          </p:cNvPicPr>
          <p:nvPr/>
        </p:nvPicPr>
        <p:blipFill>
          <a:blip r:embed="rId2"/>
          <a:stretch>
            <a:fillRect/>
          </a:stretch>
        </p:blipFill>
        <p:spPr>
          <a:xfrm>
            <a:off x="3262312" y="4992254"/>
            <a:ext cx="2619375" cy="1676400"/>
          </a:xfrm>
          <a:prstGeom prst="rect">
            <a:avLst/>
          </a:prstGeom>
        </p:spPr>
      </p:pic>
    </p:spTree>
    <p:extLst>
      <p:ext uri="{BB962C8B-B14F-4D97-AF65-F5344CB8AC3E}">
        <p14:creationId xmlns:p14="http://schemas.microsoft.com/office/powerpoint/2010/main" val="145664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2201-DF5A-421D-4C1B-C8C2690CA8FE}"/>
              </a:ext>
            </a:extLst>
          </p:cNvPr>
          <p:cNvSpPr>
            <a:spLocks noGrp="1"/>
          </p:cNvSpPr>
          <p:nvPr>
            <p:ph type="title"/>
          </p:nvPr>
        </p:nvSpPr>
        <p:spPr/>
        <p:txBody>
          <a:bodyPr/>
          <a:lstStyle/>
          <a:p>
            <a:r>
              <a:rPr lang="en-US" dirty="0"/>
              <a:t>Improving your credit score</a:t>
            </a:r>
          </a:p>
        </p:txBody>
      </p:sp>
      <p:sp>
        <p:nvSpPr>
          <p:cNvPr id="4" name="Text Placeholder 3">
            <a:extLst>
              <a:ext uri="{FF2B5EF4-FFF2-40B4-BE49-F238E27FC236}">
                <a16:creationId xmlns:a16="http://schemas.microsoft.com/office/drawing/2014/main" id="{976662EA-C73A-EFC4-395A-71267463C794}"/>
              </a:ext>
            </a:extLst>
          </p:cNvPr>
          <p:cNvSpPr>
            <a:spLocks noGrp="1"/>
          </p:cNvSpPr>
          <p:nvPr>
            <p:ph type="body" idx="1"/>
          </p:nvPr>
        </p:nvSpPr>
        <p:spPr/>
        <p:txBody>
          <a:bodyPr/>
          <a:lstStyle/>
          <a:p>
            <a:r>
              <a:rPr lang="en-US" dirty="0"/>
              <a:t>Have you paid your bills on time? You can count on payment history to be a significant factor. If your credit report indicates that you have paid bills late, had an account referred to collections, or declared bankruptcy, it is likely to affect your score negatively.</a:t>
            </a:r>
          </a:p>
          <a:p>
            <a:pPr marL="101600" indent="0">
              <a:buNone/>
            </a:pPr>
            <a:endParaRPr lang="en-US" dirty="0"/>
          </a:p>
          <a:p>
            <a:r>
              <a:rPr lang="en-US" dirty="0"/>
              <a:t>Are you maxed out? Many scoring systems evaluate the amount of debt you have compared to your credit limits. If the amount you owe is close to your credit limit, it’s likely to have a negative effect on your score.</a:t>
            </a:r>
          </a:p>
          <a:p>
            <a:pPr marL="101600" indent="0">
              <a:buNone/>
            </a:pPr>
            <a:endParaRPr lang="en-US" dirty="0"/>
          </a:p>
          <a:p>
            <a:r>
              <a:rPr lang="en-US" dirty="0"/>
              <a:t>How long have you had credit? Generally, scoring systems consider your credit track record. An insufficient credit history may affect your score negatively, but factors like timely payments and low balances can offset that.</a:t>
            </a:r>
          </a:p>
          <a:p>
            <a:pPr marL="101600" indent="0">
              <a:buNone/>
            </a:pPr>
            <a:endParaRPr lang="en-US" dirty="0"/>
          </a:p>
        </p:txBody>
      </p:sp>
      <p:sp>
        <p:nvSpPr>
          <p:cNvPr id="5" name="Slide Number Placeholder 1">
            <a:extLst>
              <a:ext uri="{FF2B5EF4-FFF2-40B4-BE49-F238E27FC236}">
                <a16:creationId xmlns:a16="http://schemas.microsoft.com/office/drawing/2014/main" id="{EFF5E339-9271-4C4D-B0E4-80CEDAD42A56}"/>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11</a:t>
            </a:fld>
            <a:endParaRPr lang="en" dirty="0"/>
          </a:p>
        </p:txBody>
      </p:sp>
    </p:spTree>
    <p:extLst>
      <p:ext uri="{BB962C8B-B14F-4D97-AF65-F5344CB8AC3E}">
        <p14:creationId xmlns:p14="http://schemas.microsoft.com/office/powerpoint/2010/main" val="292018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407C1-A045-F7CB-461D-6413C7591957}"/>
              </a:ext>
            </a:extLst>
          </p:cNvPr>
          <p:cNvSpPr>
            <a:spLocks noGrp="1"/>
          </p:cNvSpPr>
          <p:nvPr>
            <p:ph type="title"/>
          </p:nvPr>
        </p:nvSpPr>
        <p:spPr/>
        <p:txBody>
          <a:bodyPr/>
          <a:lstStyle/>
          <a:p>
            <a:r>
              <a:rPr lang="en-US" dirty="0"/>
              <a:t>Improving your credit score</a:t>
            </a:r>
          </a:p>
        </p:txBody>
      </p:sp>
      <p:sp>
        <p:nvSpPr>
          <p:cNvPr id="4" name="Text Placeholder 3">
            <a:extLst>
              <a:ext uri="{FF2B5EF4-FFF2-40B4-BE49-F238E27FC236}">
                <a16:creationId xmlns:a16="http://schemas.microsoft.com/office/drawing/2014/main" id="{7C1116E1-5043-DC98-C298-6B7F335C2EA2}"/>
              </a:ext>
            </a:extLst>
          </p:cNvPr>
          <p:cNvSpPr>
            <a:spLocks noGrp="1"/>
          </p:cNvSpPr>
          <p:nvPr>
            <p:ph type="body" idx="1"/>
          </p:nvPr>
        </p:nvSpPr>
        <p:spPr/>
        <p:txBody>
          <a:bodyPr/>
          <a:lstStyle/>
          <a:p>
            <a:r>
              <a:rPr lang="en-US" dirty="0"/>
              <a:t>Have you applied for new credit lately? Many scoring systems consider whether you have applied for credit recently by looking at “inquiries” on your credit report. If you have applied for too many new accounts recently, it could have a negative effect on your score. Every inquiry isn’t counted: for example, inquiries by creditors who are monitoring your account or looking at credit reports to make “prescreened” credit offers are not considered liabilities.</a:t>
            </a:r>
          </a:p>
          <a:p>
            <a:pPr marL="101600" indent="0">
              <a:buNone/>
            </a:pPr>
            <a:endParaRPr lang="en-US" dirty="0"/>
          </a:p>
          <a:p>
            <a:r>
              <a:rPr lang="en-US" dirty="0"/>
              <a:t>How many credit accounts do you have and what kinds of accounts are they? Although it is generally considered a plus to have established credit accounts, too many credit card accounts may have a negative effect on your score. In addition, many scoring systems consider the type of credit accounts you have.  For example, under some scoring models, loans from finance companies may have a negative effect on your credit score.</a:t>
            </a:r>
          </a:p>
          <a:p>
            <a:endParaRPr lang="en-US" dirty="0"/>
          </a:p>
        </p:txBody>
      </p:sp>
      <p:sp>
        <p:nvSpPr>
          <p:cNvPr id="5" name="Slide Number Placeholder 1">
            <a:extLst>
              <a:ext uri="{FF2B5EF4-FFF2-40B4-BE49-F238E27FC236}">
                <a16:creationId xmlns:a16="http://schemas.microsoft.com/office/drawing/2014/main" id="{D0B840D7-F0F5-48B5-A99F-E1FCA03CBD68}"/>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12</a:t>
            </a:fld>
            <a:endParaRPr lang="en" dirty="0"/>
          </a:p>
        </p:txBody>
      </p:sp>
    </p:spTree>
    <p:extLst>
      <p:ext uri="{BB962C8B-B14F-4D97-AF65-F5344CB8AC3E}">
        <p14:creationId xmlns:p14="http://schemas.microsoft.com/office/powerpoint/2010/main" val="1568074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6C23B-511B-8A59-7B8B-EBF15126789F}"/>
              </a:ext>
            </a:extLst>
          </p:cNvPr>
          <p:cNvSpPr>
            <a:spLocks noGrp="1"/>
          </p:cNvSpPr>
          <p:nvPr>
            <p:ph type="title"/>
          </p:nvPr>
        </p:nvSpPr>
        <p:spPr/>
        <p:txBody>
          <a:bodyPr/>
          <a:lstStyle/>
          <a:p>
            <a:r>
              <a:rPr lang="en-US" dirty="0"/>
              <a:t>Improving your credit score</a:t>
            </a:r>
          </a:p>
        </p:txBody>
      </p:sp>
      <p:sp>
        <p:nvSpPr>
          <p:cNvPr id="4" name="Text Placeholder 3">
            <a:extLst>
              <a:ext uri="{FF2B5EF4-FFF2-40B4-BE49-F238E27FC236}">
                <a16:creationId xmlns:a16="http://schemas.microsoft.com/office/drawing/2014/main" id="{D8CF360F-3FB9-0324-2FCB-2E61DDC6C178}"/>
              </a:ext>
            </a:extLst>
          </p:cNvPr>
          <p:cNvSpPr>
            <a:spLocks noGrp="1"/>
          </p:cNvSpPr>
          <p:nvPr>
            <p:ph type="body" idx="1"/>
          </p:nvPr>
        </p:nvSpPr>
        <p:spPr/>
        <p:txBody>
          <a:bodyPr/>
          <a:lstStyle/>
          <a:p>
            <a:r>
              <a:rPr lang="en-US" dirty="0"/>
              <a:t>Scoring models may be based on more than the information in your credit report. When you are applying for a mortgage loan, for example, the system may consider the amount of your down payment, your total debt, and your income, among other things.</a:t>
            </a:r>
          </a:p>
          <a:p>
            <a:endParaRPr lang="en-US" dirty="0"/>
          </a:p>
          <a:p>
            <a:r>
              <a:rPr lang="en-US" dirty="0"/>
              <a:t>Improving your score significantly is likely to take some time, but it can be done. To improve your credit score under most systems, focus on paying your bills in a timely way, paying down any outstanding balances, and staying away from new debt.</a:t>
            </a:r>
          </a:p>
          <a:p>
            <a:pPr marL="101600" indent="0">
              <a:buNone/>
            </a:pPr>
            <a:endParaRPr lang="en-US" dirty="0"/>
          </a:p>
        </p:txBody>
      </p:sp>
      <p:sp>
        <p:nvSpPr>
          <p:cNvPr id="5" name="Slide Number Placeholder 1">
            <a:extLst>
              <a:ext uri="{FF2B5EF4-FFF2-40B4-BE49-F238E27FC236}">
                <a16:creationId xmlns:a16="http://schemas.microsoft.com/office/drawing/2014/main" id="{0D7FE666-7A20-40E9-B7F9-54969EC9FF18}"/>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13</a:t>
            </a:fld>
            <a:endParaRPr lang="en" dirty="0"/>
          </a:p>
        </p:txBody>
      </p:sp>
      <p:pic>
        <p:nvPicPr>
          <p:cNvPr id="6" name="Picture 5">
            <a:extLst>
              <a:ext uri="{FF2B5EF4-FFF2-40B4-BE49-F238E27FC236}">
                <a16:creationId xmlns:a16="http://schemas.microsoft.com/office/drawing/2014/main" id="{82754DA2-ED31-AA39-83CA-F5A5A24E5A5B}"/>
              </a:ext>
            </a:extLst>
          </p:cNvPr>
          <p:cNvPicPr>
            <a:picLocks noChangeAspect="1"/>
          </p:cNvPicPr>
          <p:nvPr/>
        </p:nvPicPr>
        <p:blipFill>
          <a:blip r:embed="rId2"/>
          <a:stretch>
            <a:fillRect/>
          </a:stretch>
        </p:blipFill>
        <p:spPr>
          <a:xfrm>
            <a:off x="4129376" y="4765965"/>
            <a:ext cx="3130335" cy="1869352"/>
          </a:xfrm>
          <a:prstGeom prst="rect">
            <a:avLst/>
          </a:prstGeom>
        </p:spPr>
      </p:pic>
    </p:spTree>
    <p:extLst>
      <p:ext uri="{BB962C8B-B14F-4D97-AF65-F5344CB8AC3E}">
        <p14:creationId xmlns:p14="http://schemas.microsoft.com/office/powerpoint/2010/main" val="453598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9AC8E5-42DB-6A39-EB88-4231AC35BC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3" name="Text Placeholder 2">
            <a:extLst>
              <a:ext uri="{FF2B5EF4-FFF2-40B4-BE49-F238E27FC236}">
                <a16:creationId xmlns:a16="http://schemas.microsoft.com/office/drawing/2014/main" id="{5C201ED6-6F48-704E-9BE3-FC954092EF6F}"/>
              </a:ext>
            </a:extLst>
          </p:cNvPr>
          <p:cNvSpPr>
            <a:spLocks noGrp="1"/>
          </p:cNvSpPr>
          <p:nvPr>
            <p:ph type="body" idx="1"/>
          </p:nvPr>
        </p:nvSpPr>
        <p:spPr/>
        <p:txBody>
          <a:bodyPr/>
          <a:lstStyle/>
          <a:p>
            <a:pPr marL="114300" indent="0">
              <a:buNone/>
            </a:pPr>
            <a:r>
              <a:rPr lang="en-US" dirty="0"/>
              <a:t>Credit scoring systems enable creditors or insurance companies to evaluate millions of applicants consistently on many different characteristics. To be statistically valid, these systems must be based on a big enough sample. They generally vary among businesses that use them.</a:t>
            </a:r>
          </a:p>
          <a:p>
            <a:pPr marL="114300" indent="0">
              <a:buNone/>
            </a:pPr>
            <a:endParaRPr lang="en-US" dirty="0"/>
          </a:p>
          <a:p>
            <a:pPr marL="114300" indent="0">
              <a:buNone/>
            </a:pPr>
            <a:r>
              <a:rPr lang="en-US" dirty="0"/>
              <a:t>Properly designed, credit scoring systems generally enable faster, more accurate, and more impartial decisions than individual people can make. And some creditors design their systems so that some applicants — those with scores not high enough to pass easily or low enough to fail absolutely — are referred to a credit manager who decides whether the company or lender will extend credit. </a:t>
            </a:r>
          </a:p>
          <a:p>
            <a:pPr marL="114300" indent="0">
              <a:buNone/>
            </a:pPr>
            <a:endParaRPr lang="en-US" dirty="0"/>
          </a:p>
          <a:p>
            <a:pPr marL="114300" indent="0">
              <a:buNone/>
            </a:pPr>
            <a:r>
              <a:rPr lang="en-US" dirty="0"/>
              <a:t>Referrals can result in discussion and negotiation between the credit manager and the would-be borrower.</a:t>
            </a:r>
          </a:p>
          <a:p>
            <a:pPr marL="114300" indent="0">
              <a:buNone/>
            </a:pPr>
            <a:endParaRPr lang="en-US" dirty="0"/>
          </a:p>
        </p:txBody>
      </p:sp>
      <p:sp>
        <p:nvSpPr>
          <p:cNvPr id="4" name="Title 3">
            <a:extLst>
              <a:ext uri="{FF2B5EF4-FFF2-40B4-BE49-F238E27FC236}">
                <a16:creationId xmlns:a16="http://schemas.microsoft.com/office/drawing/2014/main" id="{BBC3BCC6-09A1-EF11-808E-66FB09C82904}"/>
              </a:ext>
            </a:extLst>
          </p:cNvPr>
          <p:cNvSpPr>
            <a:spLocks noGrp="1"/>
          </p:cNvSpPr>
          <p:nvPr>
            <p:ph type="title"/>
          </p:nvPr>
        </p:nvSpPr>
        <p:spPr/>
        <p:txBody>
          <a:bodyPr/>
          <a:lstStyle/>
          <a:p>
            <a:r>
              <a:rPr lang="en-US" dirty="0"/>
              <a:t>Are credit scoring systems reliable?</a:t>
            </a:r>
          </a:p>
        </p:txBody>
      </p:sp>
    </p:spTree>
    <p:extLst>
      <p:ext uri="{BB962C8B-B14F-4D97-AF65-F5344CB8AC3E}">
        <p14:creationId xmlns:p14="http://schemas.microsoft.com/office/powerpoint/2010/main" val="434841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78396E-A4F8-CD27-ACF0-A2EE5D7176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3" name="Text Placeholder 2">
            <a:extLst>
              <a:ext uri="{FF2B5EF4-FFF2-40B4-BE49-F238E27FC236}">
                <a16:creationId xmlns:a16="http://schemas.microsoft.com/office/drawing/2014/main" id="{0449C43D-A6BA-0AD2-266C-DF74EA7BF72B}"/>
              </a:ext>
            </a:extLst>
          </p:cNvPr>
          <p:cNvSpPr>
            <a:spLocks noGrp="1"/>
          </p:cNvSpPr>
          <p:nvPr>
            <p:ph type="body" idx="1"/>
          </p:nvPr>
        </p:nvSpPr>
        <p:spPr/>
        <p:txBody>
          <a:bodyPr/>
          <a:lstStyle/>
          <a:p>
            <a:pPr marL="114300" indent="0">
              <a:buNone/>
            </a:pPr>
            <a:r>
              <a:rPr lang="en-US" dirty="0"/>
              <a:t>What if I am denied credit or insurance, or don’t get the terms I want?</a:t>
            </a:r>
          </a:p>
          <a:p>
            <a:pPr marL="114300" indent="0">
              <a:buNone/>
            </a:pPr>
            <a:r>
              <a:rPr lang="en-US" dirty="0"/>
              <a:t> </a:t>
            </a:r>
          </a:p>
          <a:p>
            <a:pPr marL="114300" indent="0">
              <a:buNone/>
            </a:pPr>
            <a:r>
              <a:rPr lang="en-US" dirty="0"/>
              <a:t>If you are denied credit, the ECOA requires that the creditor give you a notice with the specific reasons your application was rejected or the news that you have the right to learn the reasons if you ask within 60 days. </a:t>
            </a:r>
          </a:p>
          <a:p>
            <a:pPr marL="114300" indent="0">
              <a:buNone/>
            </a:pPr>
            <a:endParaRPr lang="en-US" dirty="0"/>
          </a:p>
          <a:p>
            <a:pPr marL="114300" indent="0">
              <a:buNone/>
            </a:pPr>
            <a:r>
              <a:rPr lang="en-US" dirty="0"/>
              <a:t>Ask the creditor to be specific: Indefinite and vague reasons for denial are illegal. Acceptable reasons might be “your income was low” or “you haven’t been employed long enough.” Unacceptable reasons include “you didn’t meet our minimum standards” or “you didn’t receive enough points on our credit scoring system.”</a:t>
            </a:r>
          </a:p>
          <a:p>
            <a:pPr marL="114300" indent="0">
              <a:buNone/>
            </a:pPr>
            <a:endParaRPr lang="en-US" dirty="0"/>
          </a:p>
        </p:txBody>
      </p:sp>
      <p:sp>
        <p:nvSpPr>
          <p:cNvPr id="4" name="Title 3">
            <a:extLst>
              <a:ext uri="{FF2B5EF4-FFF2-40B4-BE49-F238E27FC236}">
                <a16:creationId xmlns:a16="http://schemas.microsoft.com/office/drawing/2014/main" id="{1F315A81-4E99-2284-7309-917B3568FAC5}"/>
              </a:ext>
            </a:extLst>
          </p:cNvPr>
          <p:cNvSpPr>
            <a:spLocks noGrp="1"/>
          </p:cNvSpPr>
          <p:nvPr>
            <p:ph type="title"/>
          </p:nvPr>
        </p:nvSpPr>
        <p:spPr/>
        <p:txBody>
          <a:bodyPr/>
          <a:lstStyle/>
          <a:p>
            <a:r>
              <a:rPr lang="en-US" dirty="0"/>
              <a:t>Denied credit or insurance</a:t>
            </a:r>
          </a:p>
        </p:txBody>
      </p:sp>
    </p:spTree>
    <p:extLst>
      <p:ext uri="{BB962C8B-B14F-4D97-AF65-F5344CB8AC3E}">
        <p14:creationId xmlns:p14="http://schemas.microsoft.com/office/powerpoint/2010/main" val="2138721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2F11ED-BAE5-06A2-5EF3-5B40471EED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3" name="Text Placeholder 2">
            <a:extLst>
              <a:ext uri="{FF2B5EF4-FFF2-40B4-BE49-F238E27FC236}">
                <a16:creationId xmlns:a16="http://schemas.microsoft.com/office/drawing/2014/main" id="{CBDE5D8B-D9E2-BF06-3D7F-57A5334768B6}"/>
              </a:ext>
            </a:extLst>
          </p:cNvPr>
          <p:cNvSpPr>
            <a:spLocks noGrp="1"/>
          </p:cNvSpPr>
          <p:nvPr>
            <p:ph type="body" idx="1"/>
          </p:nvPr>
        </p:nvSpPr>
        <p:spPr/>
        <p:txBody>
          <a:bodyPr/>
          <a:lstStyle/>
          <a:p>
            <a:pPr marL="114300" indent="0">
              <a:buNone/>
            </a:pPr>
            <a:r>
              <a:rPr lang="en-US" dirty="0"/>
              <a:t>Sometimes you can be denied credit or insurance — or offered less favorable terms — because of information in your credit report. In that case, the FCRA requires the creditor or insurance company to give you a notice that includes, among other things, the name, address, and phone number of the credit reporting company that supplied the information. </a:t>
            </a:r>
          </a:p>
          <a:p>
            <a:pPr marL="114300" indent="0">
              <a:buNone/>
            </a:pPr>
            <a:endParaRPr lang="en-US" dirty="0"/>
          </a:p>
          <a:p>
            <a:pPr marL="114300" indent="0">
              <a:buNone/>
            </a:pPr>
            <a:r>
              <a:rPr lang="en-US" dirty="0"/>
              <a:t>If a credit score was a factor in the decision to deny you credit or to offer you terms less favorable than most other customers receive, the notice also will include that credit score. If you receive one of these notices, you are entitled to a free copy of your credit report. </a:t>
            </a:r>
          </a:p>
          <a:p>
            <a:pPr marL="114300" indent="0">
              <a:buNone/>
            </a:pPr>
            <a:endParaRPr lang="en-US" dirty="0"/>
          </a:p>
          <a:p>
            <a:pPr marL="114300" indent="0">
              <a:buNone/>
            </a:pPr>
            <a:r>
              <a:rPr lang="en-US" dirty="0"/>
              <a:t>Contact the company to find out what your report said. The credit reporting company can tell you what’s in your report, but only the creditor or insurance company can tell you why your application was denied.</a:t>
            </a:r>
          </a:p>
          <a:p>
            <a:pPr marL="114300" indent="0">
              <a:buNone/>
            </a:pPr>
            <a:endParaRPr lang="en-US" dirty="0"/>
          </a:p>
        </p:txBody>
      </p:sp>
      <p:sp>
        <p:nvSpPr>
          <p:cNvPr id="4" name="Title 3">
            <a:extLst>
              <a:ext uri="{FF2B5EF4-FFF2-40B4-BE49-F238E27FC236}">
                <a16:creationId xmlns:a16="http://schemas.microsoft.com/office/drawing/2014/main" id="{8787F8AC-9A34-C43D-CD1C-7D753B08E380}"/>
              </a:ext>
            </a:extLst>
          </p:cNvPr>
          <p:cNvSpPr>
            <a:spLocks noGrp="1"/>
          </p:cNvSpPr>
          <p:nvPr>
            <p:ph type="title"/>
          </p:nvPr>
        </p:nvSpPr>
        <p:spPr/>
        <p:txBody>
          <a:bodyPr/>
          <a:lstStyle/>
          <a:p>
            <a:r>
              <a:rPr lang="en-US" dirty="0"/>
              <a:t>Denied credit or insurance</a:t>
            </a:r>
          </a:p>
        </p:txBody>
      </p:sp>
      <p:pic>
        <p:nvPicPr>
          <p:cNvPr id="6" name="Picture 5">
            <a:extLst>
              <a:ext uri="{FF2B5EF4-FFF2-40B4-BE49-F238E27FC236}">
                <a16:creationId xmlns:a16="http://schemas.microsoft.com/office/drawing/2014/main" id="{6C733B06-B15A-8B73-73D1-4C8750C81AE8}"/>
              </a:ext>
            </a:extLst>
          </p:cNvPr>
          <p:cNvPicPr>
            <a:picLocks noChangeAspect="1"/>
          </p:cNvPicPr>
          <p:nvPr/>
        </p:nvPicPr>
        <p:blipFill>
          <a:blip r:embed="rId2"/>
          <a:stretch>
            <a:fillRect/>
          </a:stretch>
        </p:blipFill>
        <p:spPr>
          <a:xfrm>
            <a:off x="6701992" y="1665575"/>
            <a:ext cx="2371725" cy="1476375"/>
          </a:xfrm>
          <a:prstGeom prst="rect">
            <a:avLst/>
          </a:prstGeom>
        </p:spPr>
      </p:pic>
      <p:pic>
        <p:nvPicPr>
          <p:cNvPr id="8" name="Picture 7">
            <a:extLst>
              <a:ext uri="{FF2B5EF4-FFF2-40B4-BE49-F238E27FC236}">
                <a16:creationId xmlns:a16="http://schemas.microsoft.com/office/drawing/2014/main" id="{11BB0E88-FEA9-6484-21E1-938BC8474475}"/>
              </a:ext>
            </a:extLst>
          </p:cNvPr>
          <p:cNvPicPr>
            <a:picLocks noChangeAspect="1"/>
          </p:cNvPicPr>
          <p:nvPr/>
        </p:nvPicPr>
        <p:blipFill>
          <a:blip r:embed="rId3"/>
          <a:stretch>
            <a:fillRect/>
          </a:stretch>
        </p:blipFill>
        <p:spPr>
          <a:xfrm>
            <a:off x="6701992" y="3535075"/>
            <a:ext cx="2371725" cy="1850584"/>
          </a:xfrm>
          <a:prstGeom prst="rect">
            <a:avLst/>
          </a:prstGeom>
        </p:spPr>
      </p:pic>
    </p:spTree>
    <p:extLst>
      <p:ext uri="{BB962C8B-B14F-4D97-AF65-F5344CB8AC3E}">
        <p14:creationId xmlns:p14="http://schemas.microsoft.com/office/powerpoint/2010/main" val="1961087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457200" y="345125"/>
            <a:ext cx="6124500" cy="463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200"/>
              <a:buNone/>
            </a:pPr>
            <a:r>
              <a:rPr lang="en-US" dirty="0"/>
              <a:t>What can you do if denied credit?</a:t>
            </a:r>
            <a:endParaRPr dirty="0"/>
          </a:p>
        </p:txBody>
      </p:sp>
      <p:sp>
        <p:nvSpPr>
          <p:cNvPr id="133" name="Google Shape;133;p21"/>
          <p:cNvSpPr txBox="1"/>
          <p:nvPr/>
        </p:nvSpPr>
        <p:spPr>
          <a:xfrm>
            <a:off x="457200" y="1241975"/>
            <a:ext cx="8448000" cy="4494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sngStrike" cap="none">
              <a:solidFill>
                <a:srgbClr val="000000"/>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Condensed"/>
              <a:ea typeface="Roboto Condensed"/>
              <a:cs typeface="Roboto Condensed"/>
              <a:sym typeface="Roboto Condensed"/>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000000"/>
              </a:solidFill>
              <a:latin typeface="Roboto Condensed"/>
              <a:ea typeface="Roboto Condensed"/>
              <a:cs typeface="Roboto Condensed"/>
              <a:sym typeface="Roboto Condensed"/>
            </a:endParaRPr>
          </a:p>
        </p:txBody>
      </p:sp>
      <p:sp>
        <p:nvSpPr>
          <p:cNvPr id="134" name="Google Shape;134;p21"/>
          <p:cNvSpPr txBox="1">
            <a:spLocks noGrp="1"/>
          </p:cNvSpPr>
          <p:nvPr>
            <p:ph type="body" idx="1"/>
          </p:nvPr>
        </p:nvSpPr>
        <p:spPr>
          <a:xfrm>
            <a:off x="457200" y="1622975"/>
            <a:ext cx="8229600" cy="4320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1200"/>
              </a:spcAft>
              <a:buSzPts val="2000"/>
              <a:buNone/>
            </a:pPr>
            <a:r>
              <a:rPr lang="en-US" dirty="0"/>
              <a:t>If a creditor or insurance company says you were denied credit or insurance because you are too near your credit limits on your credit cards, you may want to reapply after paying down your balances. Because credit scores are based on credit report information, a score often changes when the information in the credit report changes.</a:t>
            </a:r>
          </a:p>
          <a:p>
            <a:pPr marL="0" lvl="0" indent="0" algn="l" rtl="0">
              <a:lnSpc>
                <a:spcPct val="115000"/>
              </a:lnSpc>
              <a:spcBef>
                <a:spcPts val="0"/>
              </a:spcBef>
              <a:spcAft>
                <a:spcPts val="1200"/>
              </a:spcAft>
              <a:buSzPts val="2000"/>
              <a:buNone/>
            </a:pPr>
            <a:r>
              <a:rPr lang="en-US" dirty="0"/>
              <a:t>If you’ve been denied credit or insurance or didn’t get the rate or terms you want, ask questions:</a:t>
            </a:r>
          </a:p>
          <a:p>
            <a:pPr marL="0" lvl="0" indent="0" algn="l" rtl="0">
              <a:lnSpc>
                <a:spcPct val="115000"/>
              </a:lnSpc>
              <a:spcBef>
                <a:spcPts val="0"/>
              </a:spcBef>
              <a:spcAft>
                <a:spcPts val="1200"/>
              </a:spcAft>
              <a:buSzPts val="2000"/>
              <a:buNone/>
            </a:pPr>
            <a:r>
              <a:rPr lang="en-US" dirty="0"/>
              <a:t>●  Ask the creditor or insurance company if a credit scoring system was used. If it was, ask what characteristics or factors were used in the system, and how you can improve your application.</a:t>
            </a:r>
          </a:p>
          <a:p>
            <a:pPr marL="0" lvl="0" indent="0" algn="l" rtl="0">
              <a:lnSpc>
                <a:spcPct val="115000"/>
              </a:lnSpc>
              <a:spcBef>
                <a:spcPts val="0"/>
              </a:spcBef>
              <a:spcAft>
                <a:spcPts val="1200"/>
              </a:spcAft>
              <a:buSzPts val="2000"/>
              <a:buNone/>
            </a:pPr>
            <a:endParaRPr dirty="0"/>
          </a:p>
        </p:txBody>
      </p:sp>
      <p:sp>
        <p:nvSpPr>
          <p:cNvPr id="6" name="Slide Number Placeholder 1">
            <a:extLst>
              <a:ext uri="{FF2B5EF4-FFF2-40B4-BE49-F238E27FC236}">
                <a16:creationId xmlns:a16="http://schemas.microsoft.com/office/drawing/2014/main" id="{931D58D3-BB9E-4F04-A12C-170E1215D77A}"/>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17</a:t>
            </a:fld>
            <a:endParaRPr lang="e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457200" y="345125"/>
            <a:ext cx="6124500" cy="463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200"/>
              <a:buNone/>
            </a:pPr>
            <a:r>
              <a:rPr lang="en-US" dirty="0"/>
              <a:t>What can you do if denied credit?</a:t>
            </a:r>
            <a:endParaRPr dirty="0"/>
          </a:p>
        </p:txBody>
      </p:sp>
      <p:sp>
        <p:nvSpPr>
          <p:cNvPr id="133" name="Google Shape;133;p21"/>
          <p:cNvSpPr txBox="1"/>
          <p:nvPr/>
        </p:nvSpPr>
        <p:spPr>
          <a:xfrm>
            <a:off x="457200" y="1241975"/>
            <a:ext cx="8448000" cy="4494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sngStrike" cap="none">
              <a:solidFill>
                <a:srgbClr val="000000"/>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Condensed"/>
              <a:ea typeface="Roboto Condensed"/>
              <a:cs typeface="Roboto Condensed"/>
              <a:sym typeface="Roboto Condensed"/>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Roboto Condensed"/>
              <a:ea typeface="Roboto Condensed"/>
              <a:cs typeface="Roboto Condensed"/>
              <a:sym typeface="Roboto Condensed"/>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000000"/>
              </a:solidFill>
              <a:latin typeface="Roboto Condensed"/>
              <a:ea typeface="Roboto Condensed"/>
              <a:cs typeface="Roboto Condensed"/>
              <a:sym typeface="Roboto Condensed"/>
            </a:endParaRPr>
          </a:p>
        </p:txBody>
      </p:sp>
      <p:sp>
        <p:nvSpPr>
          <p:cNvPr id="134" name="Google Shape;134;p21"/>
          <p:cNvSpPr txBox="1">
            <a:spLocks noGrp="1"/>
          </p:cNvSpPr>
          <p:nvPr>
            <p:ph type="body" idx="1"/>
          </p:nvPr>
        </p:nvSpPr>
        <p:spPr>
          <a:xfrm>
            <a:off x="457200" y="1622974"/>
            <a:ext cx="8229600" cy="4981025"/>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1200"/>
              </a:spcAft>
              <a:buSzPts val="2000"/>
              <a:buNone/>
            </a:pPr>
            <a:r>
              <a:rPr lang="en-US" dirty="0"/>
              <a:t>●  If you receive a notice explaining that you are being offered less favorable credit terms than those offered to most other consumers, ask the creditor or insurance company why you aren’t getting its best offer.</a:t>
            </a:r>
          </a:p>
          <a:p>
            <a:pPr marL="0" lvl="0" indent="0" algn="l" rtl="0">
              <a:lnSpc>
                <a:spcPct val="115000"/>
              </a:lnSpc>
              <a:spcBef>
                <a:spcPts val="0"/>
              </a:spcBef>
              <a:spcAft>
                <a:spcPts val="1200"/>
              </a:spcAft>
              <a:buSzPts val="2000"/>
              <a:buNone/>
            </a:pPr>
            <a:r>
              <a:rPr lang="en-US" dirty="0"/>
              <a:t>●  If you are denied credit or not offered the best rate available because of inaccuracies in your credit report, be sure to dispute the inaccurate information with the credit reporting company. </a:t>
            </a:r>
          </a:p>
          <a:p>
            <a:pPr marL="0" lvl="0" indent="0" algn="l" rtl="0">
              <a:lnSpc>
                <a:spcPct val="115000"/>
              </a:lnSpc>
              <a:spcBef>
                <a:spcPts val="0"/>
              </a:spcBef>
              <a:spcAft>
                <a:spcPts val="1200"/>
              </a:spcAft>
              <a:buSzPts val="2000"/>
              <a:buNone/>
            </a:pPr>
            <a:endParaRPr lang="en-US" dirty="0"/>
          </a:p>
          <a:p>
            <a:pPr marL="0" lvl="0" indent="0" algn="l" rtl="0">
              <a:lnSpc>
                <a:spcPct val="115000"/>
              </a:lnSpc>
              <a:spcBef>
                <a:spcPts val="0"/>
              </a:spcBef>
              <a:spcAft>
                <a:spcPts val="1200"/>
              </a:spcAft>
              <a:buSzPts val="2000"/>
              <a:buNone/>
            </a:pPr>
            <a:endParaRPr lang="en-US" dirty="0"/>
          </a:p>
          <a:p>
            <a:pPr marL="0" lvl="0" indent="0" algn="l" rtl="0">
              <a:lnSpc>
                <a:spcPct val="115000"/>
              </a:lnSpc>
              <a:spcBef>
                <a:spcPts val="0"/>
              </a:spcBef>
              <a:spcAft>
                <a:spcPts val="1200"/>
              </a:spcAft>
              <a:buSzPts val="2000"/>
              <a:buNone/>
            </a:pPr>
            <a:endParaRPr lang="en-US" i="1" dirty="0"/>
          </a:p>
          <a:p>
            <a:pPr marL="0" lvl="0" indent="0" algn="l" rtl="0">
              <a:lnSpc>
                <a:spcPct val="115000"/>
              </a:lnSpc>
              <a:spcBef>
                <a:spcPts val="0"/>
              </a:spcBef>
              <a:spcAft>
                <a:spcPts val="1200"/>
              </a:spcAft>
              <a:buSzPts val="2000"/>
              <a:buNone/>
            </a:pPr>
            <a:r>
              <a:rPr lang="en-US" i="1" dirty="0"/>
              <a:t>To learn more about this right, see Disputing Errors on Credit Reports at consumer.ftc.gov.</a:t>
            </a:r>
          </a:p>
          <a:p>
            <a:pPr marL="0" lvl="0" indent="0" algn="l" rtl="0">
              <a:lnSpc>
                <a:spcPct val="115000"/>
              </a:lnSpc>
              <a:spcBef>
                <a:spcPts val="0"/>
              </a:spcBef>
              <a:spcAft>
                <a:spcPts val="1200"/>
              </a:spcAft>
              <a:buSzPts val="2000"/>
              <a:buNone/>
            </a:pPr>
            <a:r>
              <a:rPr lang="en-US" dirty="0"/>
              <a:t> </a:t>
            </a:r>
          </a:p>
          <a:p>
            <a:pPr marL="0" lvl="0" indent="0" algn="l" rtl="0">
              <a:lnSpc>
                <a:spcPct val="115000"/>
              </a:lnSpc>
              <a:spcBef>
                <a:spcPts val="0"/>
              </a:spcBef>
              <a:spcAft>
                <a:spcPts val="1200"/>
              </a:spcAft>
              <a:buSzPts val="2000"/>
              <a:buNone/>
            </a:pPr>
            <a:endParaRPr dirty="0"/>
          </a:p>
        </p:txBody>
      </p:sp>
      <p:sp>
        <p:nvSpPr>
          <p:cNvPr id="6" name="Slide Number Placeholder 1">
            <a:extLst>
              <a:ext uri="{FF2B5EF4-FFF2-40B4-BE49-F238E27FC236}">
                <a16:creationId xmlns:a16="http://schemas.microsoft.com/office/drawing/2014/main" id="{A051694F-507F-461A-B8E4-9CE1ACC48721}"/>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18</a:t>
            </a:fld>
            <a:endParaRPr lang="en" dirty="0"/>
          </a:p>
        </p:txBody>
      </p:sp>
      <p:pic>
        <p:nvPicPr>
          <p:cNvPr id="3" name="Picture 2">
            <a:extLst>
              <a:ext uri="{FF2B5EF4-FFF2-40B4-BE49-F238E27FC236}">
                <a16:creationId xmlns:a16="http://schemas.microsoft.com/office/drawing/2014/main" id="{0CE37D4B-93D2-B864-8967-A1AD9B80306A}"/>
              </a:ext>
            </a:extLst>
          </p:cNvPr>
          <p:cNvPicPr>
            <a:picLocks noChangeAspect="1"/>
          </p:cNvPicPr>
          <p:nvPr/>
        </p:nvPicPr>
        <p:blipFill>
          <a:blip r:embed="rId3"/>
          <a:stretch>
            <a:fillRect/>
          </a:stretch>
        </p:blipFill>
        <p:spPr>
          <a:xfrm>
            <a:off x="4681200" y="3684876"/>
            <a:ext cx="1704975" cy="1704975"/>
          </a:xfrm>
          <a:prstGeom prst="rect">
            <a:avLst/>
          </a:prstGeom>
        </p:spPr>
      </p:pic>
    </p:spTree>
    <p:extLst>
      <p:ext uri="{BB962C8B-B14F-4D97-AF65-F5344CB8AC3E}">
        <p14:creationId xmlns:p14="http://schemas.microsoft.com/office/powerpoint/2010/main" val="1431774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5BA1CC-632B-AAAA-4161-FBF6EC321F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dirty="0"/>
          </a:p>
        </p:txBody>
      </p:sp>
      <p:sp>
        <p:nvSpPr>
          <p:cNvPr id="3" name="Text Placeholder 2">
            <a:extLst>
              <a:ext uri="{FF2B5EF4-FFF2-40B4-BE49-F238E27FC236}">
                <a16:creationId xmlns:a16="http://schemas.microsoft.com/office/drawing/2014/main" id="{80DFBF53-E48A-A71F-E4B9-EFF4906FF39E}"/>
              </a:ext>
            </a:extLst>
          </p:cNvPr>
          <p:cNvSpPr>
            <a:spLocks noGrp="1"/>
          </p:cNvSpPr>
          <p:nvPr>
            <p:ph type="body" idx="1"/>
          </p:nvPr>
        </p:nvSpPr>
        <p:spPr/>
        <p:txBody>
          <a:bodyPr/>
          <a:lstStyle/>
          <a:p>
            <a:pPr marL="114300" indent="0">
              <a:buNone/>
            </a:pPr>
            <a:endParaRPr lang="en-US" dirty="0"/>
          </a:p>
          <a:p>
            <a:pPr marL="114300" indent="0">
              <a:buNone/>
            </a:pPr>
            <a:r>
              <a:rPr lang="en-US" dirty="0"/>
              <a:t>The FTC works to prevent fraudulent, deceptive and unfair business practices in the marketplace and to provide information to help consumers spot, stop and avoid them. To file a complaint or get free information on consumer issues, visit ftc.gov or call toll-free, 1-877-FTC-HELP (1-877-382-4357); TTY: 1-866-653-4261.</a:t>
            </a:r>
          </a:p>
          <a:p>
            <a:pPr marL="114300" indent="0">
              <a:buNone/>
            </a:pPr>
            <a:endParaRPr lang="en-US" dirty="0"/>
          </a:p>
          <a:p>
            <a:pPr marL="114300" indent="0">
              <a:buNone/>
            </a:pPr>
            <a:r>
              <a:rPr lang="en-US" dirty="0"/>
              <a:t>Watch a video, How to File a Complaint, at consumer.ftc.gov/media to learn more. The FTC enters consumer complaints into the Consumer Sentinel Network, a secure online database and investigative tool used by hundreds of civil and criminal law enforcement agencies in the U.S. and abroad.</a:t>
            </a:r>
          </a:p>
          <a:p>
            <a:pPr marL="114300" indent="0">
              <a:buNone/>
            </a:pPr>
            <a:endParaRPr lang="en-US" dirty="0"/>
          </a:p>
        </p:txBody>
      </p:sp>
      <p:sp>
        <p:nvSpPr>
          <p:cNvPr id="4" name="Title 3">
            <a:extLst>
              <a:ext uri="{FF2B5EF4-FFF2-40B4-BE49-F238E27FC236}">
                <a16:creationId xmlns:a16="http://schemas.microsoft.com/office/drawing/2014/main" id="{FD8489FB-B006-EFB6-C02B-B8332F66DA66}"/>
              </a:ext>
            </a:extLst>
          </p:cNvPr>
          <p:cNvSpPr>
            <a:spLocks noGrp="1"/>
          </p:cNvSpPr>
          <p:nvPr>
            <p:ph type="title"/>
          </p:nvPr>
        </p:nvSpPr>
        <p:spPr/>
        <p:txBody>
          <a:bodyPr/>
          <a:lstStyle/>
          <a:p>
            <a:r>
              <a:rPr lang="en-US" dirty="0"/>
              <a:t>For More Information</a:t>
            </a:r>
          </a:p>
        </p:txBody>
      </p:sp>
      <p:pic>
        <p:nvPicPr>
          <p:cNvPr id="6" name="Picture 5">
            <a:extLst>
              <a:ext uri="{FF2B5EF4-FFF2-40B4-BE49-F238E27FC236}">
                <a16:creationId xmlns:a16="http://schemas.microsoft.com/office/drawing/2014/main" id="{9A00A7DA-25C5-B3E9-E315-9B5253B1224C}"/>
              </a:ext>
            </a:extLst>
          </p:cNvPr>
          <p:cNvPicPr>
            <a:picLocks noChangeAspect="1"/>
          </p:cNvPicPr>
          <p:nvPr/>
        </p:nvPicPr>
        <p:blipFill>
          <a:blip r:embed="rId2"/>
          <a:stretch>
            <a:fillRect/>
          </a:stretch>
        </p:blipFill>
        <p:spPr>
          <a:xfrm>
            <a:off x="6842100" y="1504805"/>
            <a:ext cx="2098946" cy="2134322"/>
          </a:xfrm>
          <a:prstGeom prst="rect">
            <a:avLst/>
          </a:prstGeom>
        </p:spPr>
      </p:pic>
    </p:spTree>
    <p:extLst>
      <p:ext uri="{BB962C8B-B14F-4D97-AF65-F5344CB8AC3E}">
        <p14:creationId xmlns:p14="http://schemas.microsoft.com/office/powerpoint/2010/main" val="53696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457200" y="120536"/>
            <a:ext cx="6124500" cy="463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200"/>
              <a:buNone/>
            </a:pPr>
            <a:r>
              <a:rPr lang="en-US" dirty="0"/>
              <a:t>Hosted by:  Bill Rickert, </a:t>
            </a:r>
            <a:br>
              <a:rPr lang="en-US" dirty="0"/>
            </a:br>
            <a:r>
              <a:rPr lang="en-US" dirty="0"/>
              <a:t>Fort Bend County Treasurer</a:t>
            </a:r>
            <a:endParaRPr dirty="0"/>
          </a:p>
        </p:txBody>
      </p:sp>
      <p:pic>
        <p:nvPicPr>
          <p:cNvPr id="3" name="Picture 2">
            <a:extLst>
              <a:ext uri="{FF2B5EF4-FFF2-40B4-BE49-F238E27FC236}">
                <a16:creationId xmlns:a16="http://schemas.microsoft.com/office/drawing/2014/main" id="{A7E9F5E1-BA09-C367-D714-2312A2019FF9}"/>
              </a:ext>
            </a:extLst>
          </p:cNvPr>
          <p:cNvPicPr>
            <a:picLocks noChangeAspect="1"/>
          </p:cNvPicPr>
          <p:nvPr/>
        </p:nvPicPr>
        <p:blipFill>
          <a:blip r:embed="rId3"/>
          <a:stretch>
            <a:fillRect/>
          </a:stretch>
        </p:blipFill>
        <p:spPr>
          <a:xfrm>
            <a:off x="5460326" y="1347530"/>
            <a:ext cx="3444874" cy="4650957"/>
          </a:xfrm>
          <a:prstGeom prst="rect">
            <a:avLst/>
          </a:prstGeom>
        </p:spPr>
      </p:pic>
      <p:sp>
        <p:nvSpPr>
          <p:cNvPr id="4" name="TextBox 3">
            <a:extLst>
              <a:ext uri="{FF2B5EF4-FFF2-40B4-BE49-F238E27FC236}">
                <a16:creationId xmlns:a16="http://schemas.microsoft.com/office/drawing/2014/main" id="{36DCCBEC-9632-F16B-9890-BE5965C11AA1}"/>
              </a:ext>
            </a:extLst>
          </p:cNvPr>
          <p:cNvSpPr txBox="1"/>
          <p:nvPr/>
        </p:nvSpPr>
        <p:spPr>
          <a:xfrm>
            <a:off x="318498" y="1684964"/>
            <a:ext cx="4869951" cy="2215991"/>
          </a:xfrm>
          <a:prstGeom prst="rect">
            <a:avLst/>
          </a:prstGeom>
          <a:noFill/>
        </p:spPr>
        <p:txBody>
          <a:bodyPr wrap="square" rtlCol="0">
            <a:spAutoFit/>
          </a:bodyPr>
          <a:lstStyle/>
          <a:p>
            <a:pPr algn="l"/>
            <a:r>
              <a:rPr lang="en-US" sz="2000" b="1" i="0" u="sng" dirty="0">
                <a:solidFill>
                  <a:srgbClr val="222222"/>
                </a:solidFill>
                <a:effectLst/>
                <a:latin typeface="Arial" panose="020B0604020202020204" pitchFamily="34" charset="0"/>
              </a:rPr>
              <a:t>Contact information:</a:t>
            </a:r>
            <a:endParaRPr lang="en-US" sz="2000" b="0" i="0" dirty="0">
              <a:solidFill>
                <a:srgbClr val="222222"/>
              </a:solidFill>
              <a:effectLst/>
              <a:latin typeface="Arial" panose="020B0604020202020204" pitchFamily="34" charset="0"/>
            </a:endParaRPr>
          </a:p>
          <a:p>
            <a:pPr algn="l"/>
            <a:r>
              <a:rPr lang="en-US" sz="2000" b="0" i="0" dirty="0">
                <a:solidFill>
                  <a:srgbClr val="222222"/>
                </a:solidFill>
                <a:effectLst/>
                <a:latin typeface="Arial" panose="020B0604020202020204" pitchFamily="34" charset="0"/>
              </a:rPr>
              <a:t>Bill Rickert</a:t>
            </a:r>
          </a:p>
          <a:p>
            <a:pPr algn="l"/>
            <a:r>
              <a:rPr lang="en-US" sz="2000" b="0" i="0" dirty="0">
                <a:solidFill>
                  <a:srgbClr val="222222"/>
                </a:solidFill>
                <a:effectLst/>
                <a:latin typeface="Arial" panose="020B0604020202020204" pitchFamily="34" charset="0"/>
              </a:rPr>
              <a:t>Fort Bend County Treasurer</a:t>
            </a:r>
          </a:p>
          <a:p>
            <a:pPr algn="l"/>
            <a:r>
              <a:rPr lang="en-US" b="0" i="0" dirty="0">
                <a:solidFill>
                  <a:srgbClr val="222222"/>
                </a:solidFill>
                <a:effectLst/>
                <a:latin typeface="Arial" panose="020B0604020202020204" pitchFamily="34" charset="0"/>
              </a:rPr>
              <a:t> </a:t>
            </a:r>
          </a:p>
          <a:p>
            <a:pPr algn="l"/>
            <a:r>
              <a:rPr lang="en-US" sz="1600" b="1" i="0" dirty="0">
                <a:solidFill>
                  <a:srgbClr val="222222"/>
                </a:solidFill>
                <a:effectLst/>
                <a:latin typeface="Arial" panose="020B0604020202020204" pitchFamily="34" charset="0"/>
              </a:rPr>
              <a:t>Email:</a:t>
            </a:r>
            <a:r>
              <a:rPr lang="en-US" sz="1600" b="1" dirty="0">
                <a:solidFill>
                  <a:srgbClr val="222222"/>
                </a:solidFill>
                <a:latin typeface="Arial" panose="020B0604020202020204" pitchFamily="34" charset="0"/>
              </a:rPr>
              <a:t>	     </a:t>
            </a:r>
            <a:r>
              <a:rPr lang="en-US" sz="1600" b="0" i="0" dirty="0">
                <a:solidFill>
                  <a:srgbClr val="1155CC"/>
                </a:solidFill>
                <a:effectLst/>
                <a:latin typeface="Arial" panose="020B0604020202020204" pitchFamily="34" charset="0"/>
                <a:hlinkClick r:id="rId4"/>
              </a:rPr>
              <a:t>treasurersoffice@fbctx.gov</a:t>
            </a:r>
            <a:endParaRPr lang="en-US" sz="1600" b="0" i="0" dirty="0">
              <a:solidFill>
                <a:srgbClr val="222222"/>
              </a:solidFill>
              <a:effectLst/>
              <a:latin typeface="Arial" panose="020B0604020202020204" pitchFamily="34" charset="0"/>
            </a:endParaRPr>
          </a:p>
          <a:p>
            <a:pPr algn="l"/>
            <a:r>
              <a:rPr lang="en-US" sz="1600" b="1" i="0" dirty="0">
                <a:solidFill>
                  <a:srgbClr val="222222"/>
                </a:solidFill>
                <a:effectLst/>
                <a:latin typeface="Arial" panose="020B0604020202020204" pitchFamily="34" charset="0"/>
              </a:rPr>
              <a:t>Website:</a:t>
            </a:r>
            <a:r>
              <a:rPr lang="en-US" sz="1600" b="0" i="0" dirty="0">
                <a:solidFill>
                  <a:srgbClr val="222222"/>
                </a:solidFill>
                <a:effectLst/>
                <a:latin typeface="Arial" panose="020B0604020202020204" pitchFamily="34" charset="0"/>
              </a:rPr>
              <a:t> 	     </a:t>
            </a:r>
            <a:r>
              <a:rPr lang="en-US" sz="1600" b="0" i="0" dirty="0">
                <a:solidFill>
                  <a:srgbClr val="1155CC"/>
                </a:solidFill>
                <a:effectLst/>
                <a:latin typeface="Arial" panose="020B0604020202020204" pitchFamily="34" charset="0"/>
                <a:hlinkClick r:id="rId5"/>
              </a:rPr>
              <a:t>www.fbctx.gov/treasurer</a:t>
            </a:r>
            <a:endParaRPr lang="en-US" sz="1600" b="0" i="0" dirty="0">
              <a:solidFill>
                <a:srgbClr val="222222"/>
              </a:solidFill>
              <a:effectLst/>
              <a:latin typeface="Arial" panose="020B0604020202020204" pitchFamily="34" charset="0"/>
            </a:endParaRPr>
          </a:p>
          <a:p>
            <a:pPr algn="l"/>
            <a:r>
              <a:rPr lang="en-US" sz="1600" b="1" i="0" dirty="0">
                <a:solidFill>
                  <a:srgbClr val="222222"/>
                </a:solidFill>
                <a:effectLst/>
                <a:latin typeface="Arial" panose="020B0604020202020204" pitchFamily="34" charset="0"/>
              </a:rPr>
              <a:t>Phone:</a:t>
            </a:r>
            <a:r>
              <a:rPr lang="en-US" sz="1600" b="0" i="0" dirty="0">
                <a:solidFill>
                  <a:srgbClr val="222222"/>
                </a:solidFill>
                <a:effectLst/>
                <a:latin typeface="Arial" panose="020B0604020202020204" pitchFamily="34" charset="0"/>
              </a:rPr>
              <a:t>         281-371-3750</a:t>
            </a:r>
          </a:p>
          <a:p>
            <a:pPr algn="l"/>
            <a:r>
              <a:rPr lang="en-US" sz="1600" b="1" i="0" dirty="0">
                <a:solidFill>
                  <a:srgbClr val="222222"/>
                </a:solidFill>
                <a:effectLst/>
                <a:latin typeface="Arial" panose="020B0604020202020204" pitchFamily="34" charset="0"/>
              </a:rPr>
              <a:t>QR Code:     </a:t>
            </a:r>
            <a:endParaRPr lang="en-US" sz="1600" b="0" i="0" dirty="0">
              <a:solidFill>
                <a:srgbClr val="222222"/>
              </a:solidFill>
              <a:effectLst/>
              <a:latin typeface="Arial" panose="020B0604020202020204" pitchFamily="34" charset="0"/>
            </a:endParaRPr>
          </a:p>
        </p:txBody>
      </p:sp>
      <p:pic>
        <p:nvPicPr>
          <p:cNvPr id="6" name="Picture 5">
            <a:extLst>
              <a:ext uri="{FF2B5EF4-FFF2-40B4-BE49-F238E27FC236}">
                <a16:creationId xmlns:a16="http://schemas.microsoft.com/office/drawing/2014/main" id="{A0893212-D668-7ADE-0009-FAE0F73EA8C8}"/>
              </a:ext>
            </a:extLst>
          </p:cNvPr>
          <p:cNvPicPr>
            <a:picLocks noChangeAspect="1"/>
          </p:cNvPicPr>
          <p:nvPr/>
        </p:nvPicPr>
        <p:blipFill>
          <a:blip r:embed="rId6"/>
          <a:stretch>
            <a:fillRect/>
          </a:stretch>
        </p:blipFill>
        <p:spPr>
          <a:xfrm>
            <a:off x="1237138" y="3768406"/>
            <a:ext cx="2219014" cy="2230081"/>
          </a:xfrm>
          <a:prstGeom prst="rect">
            <a:avLst/>
          </a:prstGeom>
        </p:spPr>
      </p:pic>
      <p:sp>
        <p:nvSpPr>
          <p:cNvPr id="7" name="Slide Number Placeholder 1">
            <a:extLst>
              <a:ext uri="{FF2B5EF4-FFF2-40B4-BE49-F238E27FC236}">
                <a16:creationId xmlns:a16="http://schemas.microsoft.com/office/drawing/2014/main" id="{068F8753-1954-4D8E-9819-96F2FC9A6551}"/>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2</a:t>
            </a:fld>
            <a:endParaRPr lang="e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p:txBody>
          <a:bodyPr/>
          <a:lstStyle/>
          <a:p>
            <a:pPr lvl="0"/>
            <a:r>
              <a:rPr lang="en-US" dirty="0"/>
              <a:t>Contact Information</a:t>
            </a:r>
          </a:p>
        </p:txBody>
      </p:sp>
      <p:sp>
        <p:nvSpPr>
          <p:cNvPr id="2" name="TextBox 1">
            <a:extLst>
              <a:ext uri="{FF2B5EF4-FFF2-40B4-BE49-F238E27FC236}">
                <a16:creationId xmlns:a16="http://schemas.microsoft.com/office/drawing/2014/main" id="{FF043675-1D24-4127-50AB-131E9D5C2096}"/>
              </a:ext>
            </a:extLst>
          </p:cNvPr>
          <p:cNvSpPr txBox="1"/>
          <p:nvPr/>
        </p:nvSpPr>
        <p:spPr>
          <a:xfrm>
            <a:off x="314389" y="1445597"/>
            <a:ext cx="7207322" cy="4955203"/>
          </a:xfrm>
          <a:prstGeom prst="rect">
            <a:avLst/>
          </a:prstGeom>
          <a:noFill/>
        </p:spPr>
        <p:txBody>
          <a:bodyPr wrap="square" rtlCol="0">
            <a:spAutoFit/>
          </a:bodyPr>
          <a:lstStyle/>
          <a:p>
            <a:r>
              <a:rPr lang="en-US" sz="1600" dirty="0"/>
              <a:t>Cadence Bank:</a:t>
            </a:r>
          </a:p>
          <a:p>
            <a:endParaRPr lang="en-US" sz="1600" dirty="0"/>
          </a:p>
          <a:p>
            <a:r>
              <a:rPr lang="en-US" sz="1600" dirty="0"/>
              <a:t>Sudha Menon, VP Retail Banking Fort Bend County</a:t>
            </a:r>
          </a:p>
          <a:p>
            <a:r>
              <a:rPr lang="en-US" sz="1600" dirty="0"/>
              <a:t>281-313-1783         	</a:t>
            </a:r>
            <a:r>
              <a:rPr lang="en-US" sz="1600" dirty="0">
                <a:hlinkClick r:id="rId3"/>
              </a:rPr>
              <a:t>sudha.menon@cadencebank.com</a:t>
            </a:r>
            <a:endParaRPr lang="en-US" sz="1600" dirty="0"/>
          </a:p>
          <a:p>
            <a:endParaRPr lang="en-US" sz="1600" dirty="0"/>
          </a:p>
          <a:p>
            <a:r>
              <a:rPr lang="en-US" sz="1600" dirty="0"/>
              <a:t>Kim Bonney, Branch Manager Sugar Land</a:t>
            </a:r>
          </a:p>
          <a:p>
            <a:r>
              <a:rPr lang="en-US" sz="1600" dirty="0"/>
              <a:t>DeJuan Edwards, Branch Manager Fulshear</a:t>
            </a:r>
          </a:p>
          <a:p>
            <a:r>
              <a:rPr lang="en-US" sz="1600" dirty="0"/>
              <a:t>Miranda Montoya, Branch Manager Cinco Ranch</a:t>
            </a:r>
          </a:p>
          <a:p>
            <a:endParaRPr lang="en-US" sz="1600" dirty="0"/>
          </a:p>
          <a:p>
            <a:endParaRPr lang="en-US" sz="1600" dirty="0"/>
          </a:p>
          <a:p>
            <a:r>
              <a:rPr lang="en-US" sz="1600" dirty="0"/>
              <a:t>Katrina King-Michalk, EVP Treasury Management</a:t>
            </a:r>
          </a:p>
          <a:p>
            <a:r>
              <a:rPr lang="en-US" sz="1600" dirty="0"/>
              <a:t>713-871-3916	</a:t>
            </a:r>
            <a:r>
              <a:rPr lang="en-US" sz="1600" dirty="0">
                <a:hlinkClick r:id="rId4"/>
              </a:rPr>
              <a:t>katrina.Michalk@cadencebank.com</a:t>
            </a:r>
            <a:endParaRPr lang="en-US" sz="1600" dirty="0"/>
          </a:p>
          <a:p>
            <a:endParaRPr lang="en-US" sz="1600" dirty="0"/>
          </a:p>
          <a:p>
            <a:r>
              <a:rPr lang="en-US" sz="1600" dirty="0"/>
              <a:t>Melissa Silva, SVP Treasury Management</a:t>
            </a:r>
          </a:p>
          <a:p>
            <a:r>
              <a:rPr lang="en-US" sz="1600" dirty="0"/>
              <a:t>713-871-4129	</a:t>
            </a:r>
            <a:r>
              <a:rPr lang="en-US" sz="1600" dirty="0">
                <a:hlinkClick r:id="rId5"/>
              </a:rPr>
              <a:t>melissa.silva@cadencebank.com</a:t>
            </a:r>
            <a:endParaRPr lang="en-US" sz="1600" dirty="0"/>
          </a:p>
          <a:p>
            <a:endParaRPr lang="en-US" sz="1600" dirty="0"/>
          </a:p>
          <a:p>
            <a:r>
              <a:rPr lang="en-US" sz="1600" dirty="0"/>
              <a:t>David Vasquez, VP Community Development</a:t>
            </a:r>
          </a:p>
          <a:p>
            <a:r>
              <a:rPr lang="en-US" sz="1600" b="0" i="0" dirty="0">
                <a:solidFill>
                  <a:srgbClr val="222222"/>
                </a:solidFill>
                <a:effectLst/>
                <a:latin typeface="Arial" panose="020B0604020202020204" pitchFamily="34" charset="0"/>
              </a:rPr>
              <a:t>832.275.0746	</a:t>
            </a:r>
            <a:r>
              <a:rPr lang="en-US" sz="1600" dirty="0">
                <a:solidFill>
                  <a:srgbClr val="222222"/>
                </a:solidFill>
                <a:latin typeface="Arial" panose="020B0604020202020204" pitchFamily="34" charset="0"/>
                <a:hlinkClick r:id="rId6"/>
              </a:rPr>
              <a:t>d</a:t>
            </a:r>
            <a:r>
              <a:rPr lang="en-US" sz="1600" b="0" i="0" dirty="0">
                <a:solidFill>
                  <a:srgbClr val="222222"/>
                </a:solidFill>
                <a:effectLst/>
                <a:latin typeface="Arial" panose="020B0604020202020204" pitchFamily="34" charset="0"/>
                <a:hlinkClick r:id="rId6"/>
              </a:rPr>
              <a:t>avid.Vasquez@cadencebank.com</a:t>
            </a:r>
            <a:endParaRPr lang="en-US" sz="1600" b="0" i="0" dirty="0">
              <a:solidFill>
                <a:srgbClr val="222222"/>
              </a:solidFill>
              <a:effectLst/>
              <a:latin typeface="Arial" panose="020B0604020202020204" pitchFamily="34" charset="0"/>
            </a:endParaRPr>
          </a:p>
          <a:p>
            <a:endParaRPr lang="en-US" b="0" i="0" dirty="0">
              <a:solidFill>
                <a:srgbClr val="222222"/>
              </a:solidFill>
              <a:effectLst/>
              <a:latin typeface="Arial" panose="020B0604020202020204" pitchFamily="34" charset="0"/>
            </a:endParaRPr>
          </a:p>
          <a:p>
            <a:endParaRPr lang="en-US" dirty="0"/>
          </a:p>
        </p:txBody>
      </p:sp>
      <p:sp>
        <p:nvSpPr>
          <p:cNvPr id="7" name="Slide Number Placeholder 1">
            <a:extLst>
              <a:ext uri="{FF2B5EF4-FFF2-40B4-BE49-F238E27FC236}">
                <a16:creationId xmlns:a16="http://schemas.microsoft.com/office/drawing/2014/main" id="{41133011-8F6F-493B-AE36-C4A105D7997A}"/>
              </a:ext>
            </a:extLst>
          </p:cNvPr>
          <p:cNvSpPr>
            <a:spLocks noGrp="1"/>
          </p:cNvSpPr>
          <p:nvPr>
            <p:ph type="sldNum" idx="12"/>
          </p:nvPr>
        </p:nvSpPr>
        <p:spPr>
          <a:xfrm>
            <a:off x="8388300" y="6260400"/>
            <a:ext cx="298500" cy="140400"/>
          </a:xfrm>
        </p:spPr>
        <p:txBody>
          <a:bodyPr/>
          <a:lstStyle/>
          <a:p>
            <a:pPr marL="0" lvl="0" indent="0" algn="r" rtl="0">
              <a:spcBef>
                <a:spcPts val="0"/>
              </a:spcBef>
              <a:spcAft>
                <a:spcPts val="0"/>
              </a:spcAft>
              <a:buNone/>
            </a:pPr>
            <a:fld id="{00000000-1234-1234-1234-123412341234}" type="slidenum">
              <a:rPr lang="en" smtClean="0"/>
              <a:t>20</a:t>
            </a:fld>
            <a:endParaRPr lang="e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309D-219F-C482-B1A8-3B294B58EA20}"/>
              </a:ext>
            </a:extLst>
          </p:cNvPr>
          <p:cNvSpPr>
            <a:spLocks noGrp="1"/>
          </p:cNvSpPr>
          <p:nvPr>
            <p:ph type="title"/>
          </p:nvPr>
        </p:nvSpPr>
        <p:spPr/>
        <p:txBody>
          <a:bodyPr/>
          <a:lstStyle/>
          <a:p>
            <a:r>
              <a:rPr lang="en-US" dirty="0"/>
              <a:t>Who to Contact for help</a:t>
            </a:r>
          </a:p>
        </p:txBody>
      </p:sp>
      <p:sp>
        <p:nvSpPr>
          <p:cNvPr id="3" name="Slide Number Placeholder 2">
            <a:extLst>
              <a:ext uri="{FF2B5EF4-FFF2-40B4-BE49-F238E27FC236}">
                <a16:creationId xmlns:a16="http://schemas.microsoft.com/office/drawing/2014/main" id="{19C3C668-AC71-1840-8D62-00415E5395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5" name="Picture 4">
            <a:extLst>
              <a:ext uri="{FF2B5EF4-FFF2-40B4-BE49-F238E27FC236}">
                <a16:creationId xmlns:a16="http://schemas.microsoft.com/office/drawing/2014/main" id="{327C16A3-04C6-EFDC-7C83-CEDBCCBF276A}"/>
              </a:ext>
            </a:extLst>
          </p:cNvPr>
          <p:cNvPicPr>
            <a:picLocks noChangeAspect="1"/>
          </p:cNvPicPr>
          <p:nvPr/>
        </p:nvPicPr>
        <p:blipFill>
          <a:blip r:embed="rId3"/>
          <a:stretch>
            <a:fillRect/>
          </a:stretch>
        </p:blipFill>
        <p:spPr>
          <a:xfrm>
            <a:off x="4770615" y="1185469"/>
            <a:ext cx="4368242" cy="5665225"/>
          </a:xfrm>
          <a:prstGeom prst="rect">
            <a:avLst/>
          </a:prstGeom>
        </p:spPr>
      </p:pic>
      <p:pic>
        <p:nvPicPr>
          <p:cNvPr id="7" name="Picture 6">
            <a:extLst>
              <a:ext uri="{FF2B5EF4-FFF2-40B4-BE49-F238E27FC236}">
                <a16:creationId xmlns:a16="http://schemas.microsoft.com/office/drawing/2014/main" id="{88803F44-A54A-958D-88D7-211E833B5D89}"/>
              </a:ext>
            </a:extLst>
          </p:cNvPr>
          <p:cNvPicPr>
            <a:picLocks noChangeAspect="1"/>
          </p:cNvPicPr>
          <p:nvPr/>
        </p:nvPicPr>
        <p:blipFill>
          <a:blip r:embed="rId4"/>
          <a:stretch>
            <a:fillRect/>
          </a:stretch>
        </p:blipFill>
        <p:spPr>
          <a:xfrm>
            <a:off x="1" y="1195744"/>
            <a:ext cx="4294598" cy="3059550"/>
          </a:xfrm>
          <a:prstGeom prst="rect">
            <a:avLst/>
          </a:prstGeom>
        </p:spPr>
      </p:pic>
      <p:pic>
        <p:nvPicPr>
          <p:cNvPr id="9" name="Picture 8">
            <a:extLst>
              <a:ext uri="{FF2B5EF4-FFF2-40B4-BE49-F238E27FC236}">
                <a16:creationId xmlns:a16="http://schemas.microsoft.com/office/drawing/2014/main" id="{2D2BC146-6DA3-5C31-108F-1235C58E87BB}"/>
              </a:ext>
            </a:extLst>
          </p:cNvPr>
          <p:cNvPicPr>
            <a:picLocks noChangeAspect="1"/>
          </p:cNvPicPr>
          <p:nvPr/>
        </p:nvPicPr>
        <p:blipFill>
          <a:blip r:embed="rId5"/>
          <a:stretch>
            <a:fillRect/>
          </a:stretch>
        </p:blipFill>
        <p:spPr>
          <a:xfrm>
            <a:off x="10280" y="5322013"/>
            <a:ext cx="4771561" cy="1528681"/>
          </a:xfrm>
          <a:prstGeom prst="rect">
            <a:avLst/>
          </a:prstGeom>
        </p:spPr>
      </p:pic>
      <p:pic>
        <p:nvPicPr>
          <p:cNvPr id="11" name="Picture 10">
            <a:extLst>
              <a:ext uri="{FF2B5EF4-FFF2-40B4-BE49-F238E27FC236}">
                <a16:creationId xmlns:a16="http://schemas.microsoft.com/office/drawing/2014/main" id="{92EBE257-0DC9-8F06-9378-79E34659D9A3}"/>
              </a:ext>
            </a:extLst>
          </p:cNvPr>
          <p:cNvPicPr>
            <a:picLocks noChangeAspect="1"/>
          </p:cNvPicPr>
          <p:nvPr/>
        </p:nvPicPr>
        <p:blipFill>
          <a:blip r:embed="rId6"/>
          <a:stretch>
            <a:fillRect/>
          </a:stretch>
        </p:blipFill>
        <p:spPr>
          <a:xfrm>
            <a:off x="92475" y="4371935"/>
            <a:ext cx="1593599" cy="735507"/>
          </a:xfrm>
          <a:prstGeom prst="rect">
            <a:avLst/>
          </a:prstGeom>
        </p:spPr>
      </p:pic>
      <p:sp>
        <p:nvSpPr>
          <p:cNvPr id="12" name="TextBox 11">
            <a:extLst>
              <a:ext uri="{FF2B5EF4-FFF2-40B4-BE49-F238E27FC236}">
                <a16:creationId xmlns:a16="http://schemas.microsoft.com/office/drawing/2014/main" id="{C5FCA818-131A-E024-737D-5419E6562223}"/>
              </a:ext>
            </a:extLst>
          </p:cNvPr>
          <p:cNvSpPr txBox="1"/>
          <p:nvPr/>
        </p:nvSpPr>
        <p:spPr>
          <a:xfrm>
            <a:off x="1654140" y="4271355"/>
            <a:ext cx="3179072" cy="923330"/>
          </a:xfrm>
          <a:prstGeom prst="rect">
            <a:avLst/>
          </a:prstGeom>
          <a:noFill/>
        </p:spPr>
        <p:txBody>
          <a:bodyPr wrap="square" rtlCol="0">
            <a:spAutoFit/>
          </a:bodyPr>
          <a:lstStyle/>
          <a:p>
            <a:r>
              <a:rPr lang="en-US" dirty="0"/>
              <a:t>Sandy Clark</a:t>
            </a:r>
          </a:p>
          <a:p>
            <a:r>
              <a:rPr lang="en-US" sz="1000" dirty="0"/>
              <a:t>America’s Financial Wellbeing Coach</a:t>
            </a:r>
          </a:p>
          <a:p>
            <a:r>
              <a:rPr lang="en-US" sz="1000" dirty="0"/>
              <a:t>Operation HOPE Inside Powered by Bancorp South</a:t>
            </a:r>
          </a:p>
          <a:p>
            <a:r>
              <a:rPr lang="en-US" sz="1000" dirty="0"/>
              <a:t>832-237-6747</a:t>
            </a:r>
          </a:p>
          <a:p>
            <a:r>
              <a:rPr lang="en-US" sz="1000" dirty="0"/>
              <a:t>Sandy.clark@operationhope.org</a:t>
            </a:r>
          </a:p>
        </p:txBody>
      </p:sp>
      <p:sp>
        <p:nvSpPr>
          <p:cNvPr id="10" name="Slide Number Placeholder 1">
            <a:extLst>
              <a:ext uri="{FF2B5EF4-FFF2-40B4-BE49-F238E27FC236}">
                <a16:creationId xmlns:a16="http://schemas.microsoft.com/office/drawing/2014/main" id="{AB5B5352-F9A9-464C-A0CB-36DAF270EC4D}"/>
              </a:ext>
            </a:extLst>
          </p:cNvPr>
          <p:cNvSpPr txBox="1">
            <a:spLocks/>
          </p:cNvSpPr>
          <p:nvPr/>
        </p:nvSpPr>
        <p:spPr>
          <a:xfrm>
            <a:off x="8540700" y="6412800"/>
            <a:ext cx="298500" cy="140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0A2C56"/>
                </a:solidFill>
                <a:latin typeface="Roboto Condensed"/>
                <a:ea typeface="Roboto Condensed"/>
                <a:cs typeface="Roboto Condensed"/>
                <a:sym typeface="Roboto Condensed"/>
              </a:defRPr>
            </a:lvl9pPr>
          </a:lstStyle>
          <a:p>
            <a:fld id="{00000000-1234-1234-1234-123412341234}" type="slidenum">
              <a:rPr lang="en" smtClean="0"/>
              <a:pPr/>
              <a:t>21</a:t>
            </a:fld>
            <a:endParaRPr lang="en" dirty="0"/>
          </a:p>
        </p:txBody>
      </p:sp>
    </p:spTree>
    <p:extLst>
      <p:ext uri="{BB962C8B-B14F-4D97-AF65-F5344CB8AC3E}">
        <p14:creationId xmlns:p14="http://schemas.microsoft.com/office/powerpoint/2010/main" val="1060571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B1C02-9C36-7AA9-4C16-AAF1061A8D55}"/>
              </a:ext>
            </a:extLst>
          </p:cNvPr>
          <p:cNvSpPr>
            <a:spLocks noGrp="1"/>
          </p:cNvSpPr>
          <p:nvPr>
            <p:ph type="title"/>
          </p:nvPr>
        </p:nvSpPr>
        <p:spPr/>
        <p:txBody>
          <a:bodyPr/>
          <a:lstStyle/>
          <a:p>
            <a:r>
              <a:rPr lang="en-US" dirty="0"/>
              <a:t>Q&amp;A from the online Chat</a:t>
            </a:r>
          </a:p>
        </p:txBody>
      </p:sp>
      <p:sp>
        <p:nvSpPr>
          <p:cNvPr id="3" name="Slide Number Placeholder 2">
            <a:extLst>
              <a:ext uri="{FF2B5EF4-FFF2-40B4-BE49-F238E27FC236}">
                <a16:creationId xmlns:a16="http://schemas.microsoft.com/office/drawing/2014/main" id="{55C5CDCA-F246-F44A-0820-043B9E1B6A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graphicFrame>
        <p:nvGraphicFramePr>
          <p:cNvPr id="4" name="Table 3">
            <a:extLst>
              <a:ext uri="{FF2B5EF4-FFF2-40B4-BE49-F238E27FC236}">
                <a16:creationId xmlns:a16="http://schemas.microsoft.com/office/drawing/2014/main" id="{697AD33D-E42B-370C-DE31-2CE41F9DD537}"/>
              </a:ext>
            </a:extLst>
          </p:cNvPr>
          <p:cNvGraphicFramePr>
            <a:graphicFrameLocks noGrp="1"/>
          </p:cNvGraphicFramePr>
          <p:nvPr>
            <p:extLst>
              <p:ext uri="{D42A27DB-BD31-4B8C-83A1-F6EECF244321}">
                <p14:modId xmlns:p14="http://schemas.microsoft.com/office/powerpoint/2010/main" val="1526782506"/>
              </p:ext>
            </p:extLst>
          </p:nvPr>
        </p:nvGraphicFramePr>
        <p:xfrm>
          <a:off x="239698" y="1544995"/>
          <a:ext cx="8646853" cy="3275579"/>
        </p:xfrm>
        <a:graphic>
          <a:graphicData uri="http://schemas.openxmlformats.org/drawingml/2006/table">
            <a:tbl>
              <a:tblPr/>
              <a:tblGrid>
                <a:gridCol w="446290">
                  <a:extLst>
                    <a:ext uri="{9D8B030D-6E8A-4147-A177-3AD203B41FA5}">
                      <a16:colId xmlns:a16="http://schemas.microsoft.com/office/drawing/2014/main" val="3157390297"/>
                    </a:ext>
                  </a:extLst>
                </a:gridCol>
                <a:gridCol w="3988709">
                  <a:extLst>
                    <a:ext uri="{9D8B030D-6E8A-4147-A177-3AD203B41FA5}">
                      <a16:colId xmlns:a16="http://schemas.microsoft.com/office/drawing/2014/main" val="291246415"/>
                    </a:ext>
                  </a:extLst>
                </a:gridCol>
                <a:gridCol w="446290">
                  <a:extLst>
                    <a:ext uri="{9D8B030D-6E8A-4147-A177-3AD203B41FA5}">
                      <a16:colId xmlns:a16="http://schemas.microsoft.com/office/drawing/2014/main" val="736984648"/>
                    </a:ext>
                  </a:extLst>
                </a:gridCol>
                <a:gridCol w="3765564">
                  <a:extLst>
                    <a:ext uri="{9D8B030D-6E8A-4147-A177-3AD203B41FA5}">
                      <a16:colId xmlns:a16="http://schemas.microsoft.com/office/drawing/2014/main" val="3800553247"/>
                    </a:ext>
                  </a:extLst>
                </a:gridCol>
              </a:tblGrid>
              <a:tr h="31196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ctr" fontAlgn="ctr"/>
                      <a:r>
                        <a:rPr lang="en-US" sz="800" u="none" strike="noStrike">
                          <a:effectLst/>
                        </a:rPr>
                        <a:t>Q</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l" fontAlgn="ctr"/>
                      <a:r>
                        <a:rPr lang="en-US" sz="800" u="none" strike="noStrike">
                          <a:effectLst/>
                        </a:rPr>
                        <a:t>Should the payments be made at the beginning of the cycle or just within that timeframe</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ctr" fontAlgn="ctr"/>
                      <a:r>
                        <a:rPr lang="en-US" sz="800" u="none" strike="noStrike">
                          <a:effectLst/>
                        </a:rPr>
                        <a:t>A</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l" fontAlgn="ctr"/>
                      <a:r>
                        <a:rPr lang="en-US" sz="800" u="none" strike="noStrike">
                          <a:effectLst/>
                        </a:rPr>
                        <a:t>The Goal is to keep the payment within the timeframe and not beyond the due date</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extLst>
                  <a:ext uri="{0D108BD9-81ED-4DB2-BD59-A6C34878D82A}">
                    <a16:rowId xmlns:a16="http://schemas.microsoft.com/office/drawing/2014/main" val="1885456326"/>
                  </a:ext>
                </a:extLst>
              </a:tr>
              <a:tr h="31196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ctr" fontAlgn="ctr"/>
                      <a:r>
                        <a:rPr lang="en-US" sz="800" u="none" strike="noStrike">
                          <a:effectLst/>
                        </a:rPr>
                        <a:t>Q</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l" fontAlgn="ctr"/>
                      <a:r>
                        <a:rPr lang="en-US" sz="800" u="none" strike="noStrike">
                          <a:effectLst/>
                        </a:rPr>
                        <a:t>Should we make payments before or on the due date to increase our credit score?</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ctr" fontAlgn="ctr"/>
                      <a:r>
                        <a:rPr lang="en-US" sz="800" u="none" strike="noStrike">
                          <a:effectLst/>
                        </a:rPr>
                        <a:t>A</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l" fontAlgn="ctr"/>
                      <a:r>
                        <a:rPr lang="en-US" sz="800" u="none" strike="noStrike">
                          <a:effectLst/>
                        </a:rPr>
                        <a:t>Payments made after the due date will lower your score.  Setting up autopayment on the due date is also an easy way to manage your payments.</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extLst>
                  <a:ext uri="{0D108BD9-81ED-4DB2-BD59-A6C34878D82A}">
                    <a16:rowId xmlns:a16="http://schemas.microsoft.com/office/drawing/2014/main" val="3300209492"/>
                  </a:ext>
                </a:extLst>
              </a:tr>
              <a:tr h="779899">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ctr" fontAlgn="ctr"/>
                      <a:r>
                        <a:rPr lang="en-US" sz="800" u="none" strike="noStrike">
                          <a:effectLst/>
                        </a:rPr>
                        <a:t>Q</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l" fontAlgn="ctr"/>
                      <a:r>
                        <a:rPr lang="en-US" sz="800" u="none" strike="noStrike">
                          <a:effectLst/>
                        </a:rPr>
                        <a:t>How to determine if you have too many credit cards?</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ctr" fontAlgn="ctr"/>
                      <a:r>
                        <a:rPr lang="en-US" sz="800" u="none" strike="noStrike" dirty="0">
                          <a:effectLst/>
                        </a:rPr>
                        <a:t>A</a:t>
                      </a:r>
                      <a:endParaRPr lang="en-US" sz="800" b="0" i="0" u="none" strike="noStrike" dirty="0">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l" fontAlgn="ctr"/>
                      <a:r>
                        <a:rPr lang="en-US" sz="800" u="none" strike="noStrike" dirty="0">
                          <a:effectLst/>
                        </a:rPr>
                        <a:t>As long as you keep your credit card balances low and always pay the bills on time will keep your credit score strong regardless if you have 2 credit cards or 10.  Sometimes too much open credit lines can hurt your credit if your outstanding debit is more than 30% of your total available credit; additionally, your income should be enough to service your current debt.</a:t>
                      </a:r>
                      <a:endParaRPr lang="en-US" sz="800" b="0" i="0" u="none" strike="noStrike" dirty="0">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extLst>
                  <a:ext uri="{0D108BD9-81ED-4DB2-BD59-A6C34878D82A}">
                    <a16:rowId xmlns:a16="http://schemas.microsoft.com/office/drawing/2014/main" val="2491418411"/>
                  </a:ext>
                </a:extLst>
              </a:tr>
              <a:tr h="4679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ctr" fontAlgn="ctr"/>
                      <a:r>
                        <a:rPr lang="en-US" sz="800" u="none" strike="noStrike">
                          <a:effectLst/>
                        </a:rPr>
                        <a:t>Q</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l" fontAlgn="ctr"/>
                      <a:r>
                        <a:rPr lang="en-US" sz="800" u="none" strike="noStrike" dirty="0">
                          <a:effectLst/>
                        </a:rPr>
                        <a:t>Does making sure the basic information is correct affect my credit score. For example, if there are several different address listed that I may not have ever lived at. if I get this info removed will my credit score improve</a:t>
                      </a:r>
                      <a:endParaRPr lang="en-US" sz="800" b="0" i="0" u="none" strike="noStrike" dirty="0">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ctr" fontAlgn="ctr"/>
                      <a:r>
                        <a:rPr lang="en-US" sz="800" u="none" strike="noStrike">
                          <a:effectLst/>
                        </a:rPr>
                        <a:t>A</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l" fontAlgn="ctr"/>
                      <a:r>
                        <a:rPr lang="en-US" sz="800" u="none" strike="noStrike">
                          <a:effectLst/>
                        </a:rPr>
                        <a:t>Personal identifying information such as your name, aliases, addresses match you to your credit history.  Cleaning up your personal information with avoid having someone elses credit history mixed in with yours impacting your score.</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extLst>
                  <a:ext uri="{0D108BD9-81ED-4DB2-BD59-A6C34878D82A}">
                    <a16:rowId xmlns:a16="http://schemas.microsoft.com/office/drawing/2014/main" val="1973529584"/>
                  </a:ext>
                </a:extLst>
              </a:tr>
              <a:tr h="31196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ctr" fontAlgn="ctr"/>
                      <a:r>
                        <a:rPr lang="en-US" sz="800" u="none" strike="noStrike">
                          <a:effectLst/>
                        </a:rPr>
                        <a:t>Q</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l" fontAlgn="ctr"/>
                      <a:r>
                        <a:rPr lang="en-US" sz="800" u="none" strike="noStrike">
                          <a:effectLst/>
                        </a:rPr>
                        <a:t>How long does it take for my credit score to be impacted if I continue to keep my credit cards usage under the 30%</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ctr" fontAlgn="ctr"/>
                      <a:r>
                        <a:rPr lang="en-US" sz="800" u="none" strike="noStrike">
                          <a:effectLst/>
                        </a:rPr>
                        <a:t>A</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l" fontAlgn="ctr"/>
                      <a:r>
                        <a:rPr lang="en-US" sz="800" u="none" strike="noStrike">
                          <a:effectLst/>
                        </a:rPr>
                        <a:t>It takes 30-60 days for a credit score to update after paying off debt or updating based on usage.</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extLst>
                  <a:ext uri="{0D108BD9-81ED-4DB2-BD59-A6C34878D82A}">
                    <a16:rowId xmlns:a16="http://schemas.microsoft.com/office/drawing/2014/main" val="758681180"/>
                  </a:ext>
                </a:extLst>
              </a:tr>
              <a:tr h="4679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ctr" fontAlgn="ctr"/>
                      <a:r>
                        <a:rPr lang="en-US" sz="800" u="none" strike="noStrike">
                          <a:effectLst/>
                        </a:rPr>
                        <a:t>Q</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l" fontAlgn="ctr"/>
                      <a:r>
                        <a:rPr lang="en-US" sz="800" u="none" strike="noStrike">
                          <a:effectLst/>
                        </a:rPr>
                        <a:t>The difference between hard inquiries vs soft inquiries and the effect on credit rating?</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ctr" fontAlgn="ctr"/>
                      <a:r>
                        <a:rPr lang="en-US" sz="800" u="none" strike="noStrike">
                          <a:effectLst/>
                        </a:rPr>
                        <a:t>A</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l" fontAlgn="ctr"/>
                      <a:r>
                        <a:rPr lang="en-US" sz="800" u="none" strike="noStrike" dirty="0">
                          <a:effectLst/>
                        </a:rPr>
                        <a:t>Soft Pull occurs when you check your own credit or lenders pull to prequalify.  A hard Pull is when the consumer applies for credit.  A soft credit inquiry does not adversely affect your credit score and a hard inquiry will.</a:t>
                      </a:r>
                      <a:endParaRPr lang="en-US" sz="800" b="0" i="0" u="none" strike="noStrike" dirty="0">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extLst>
                  <a:ext uri="{0D108BD9-81ED-4DB2-BD59-A6C34878D82A}">
                    <a16:rowId xmlns:a16="http://schemas.microsoft.com/office/drawing/2014/main" val="158172288"/>
                  </a:ext>
                </a:extLst>
              </a:tr>
              <a:tr h="31196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ctr" fontAlgn="ctr"/>
                      <a:r>
                        <a:rPr lang="en-US" sz="800" u="none" strike="noStrike">
                          <a:effectLst/>
                        </a:rPr>
                        <a:t>Q</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l" fontAlgn="ctr"/>
                      <a:r>
                        <a:rPr lang="en-US" sz="800" u="none" strike="noStrike">
                          <a:effectLst/>
                        </a:rPr>
                        <a:t>Is it possible to get all 3 credit bureaus to report all the same information</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ctr" fontAlgn="ctr"/>
                      <a:r>
                        <a:rPr lang="en-US" sz="800" u="none" strike="noStrike">
                          <a:effectLst/>
                        </a:rPr>
                        <a:t>A</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l" fontAlgn="ctr"/>
                      <a:r>
                        <a:rPr lang="en-US" sz="800" u="none" strike="noStrike">
                          <a:effectLst/>
                        </a:rPr>
                        <a:t>The 3 credit bureaus may report different detail based on which bureau is used by the lender or creditor so they may not all reflect the same information.</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extLst>
                  <a:ext uri="{0D108BD9-81ED-4DB2-BD59-A6C34878D82A}">
                    <a16:rowId xmlns:a16="http://schemas.microsoft.com/office/drawing/2014/main" val="261836961"/>
                  </a:ext>
                </a:extLst>
              </a:tr>
              <a:tr h="31196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ctr" fontAlgn="ctr"/>
                      <a:r>
                        <a:rPr lang="en-US" sz="800" u="none" strike="noStrike">
                          <a:effectLst/>
                        </a:rPr>
                        <a:t>Q</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l" fontAlgn="ctr"/>
                      <a:r>
                        <a:rPr lang="en-US" sz="800" u="none" strike="noStrike" dirty="0">
                          <a:effectLst/>
                        </a:rPr>
                        <a:t>Do we get the recording or at least the slides from this?</a:t>
                      </a:r>
                      <a:endParaRPr lang="en-US" sz="800" b="0" i="0" u="none" strike="noStrike" dirty="0">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ctr" fontAlgn="ctr"/>
                      <a:r>
                        <a:rPr lang="en-US" sz="800" u="none" strike="noStrike">
                          <a:effectLst/>
                        </a:rPr>
                        <a:t>A</a:t>
                      </a:r>
                      <a:endParaRPr lang="en-US" sz="800" b="0" i="0" u="none" strike="noStrike">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Segoe UI"/>
                          <a:sym typeface="Arial"/>
                        </a:defRPr>
                      </a:lvl9pPr>
                    </a:lstStyle>
                    <a:p>
                      <a:pPr algn="l" fontAlgn="ctr"/>
                      <a:r>
                        <a:rPr lang="en-US" sz="800" u="none" strike="noStrike" dirty="0">
                          <a:effectLst/>
                        </a:rPr>
                        <a:t>yes, we are recording and the FBC Human Resources dept will post the recording on the County's intranet.</a:t>
                      </a:r>
                      <a:endParaRPr lang="en-US" sz="800" b="0" i="0" u="none" strike="noStrike" dirty="0">
                        <a:solidFill>
                          <a:srgbClr val="000000"/>
                        </a:solidFill>
                        <a:effectLst/>
                        <a:latin typeface="Calibri" panose="020F0502020204030204" pitchFamily="34" charset="0"/>
                      </a:endParaRPr>
                    </a:p>
                  </a:txBody>
                  <a:tcPr marL="6637" marR="6637" marT="6637"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2D56">
                        <a:tint val="20000"/>
                      </a:srgbClr>
                    </a:solidFill>
                  </a:tcPr>
                </a:tc>
                <a:extLst>
                  <a:ext uri="{0D108BD9-81ED-4DB2-BD59-A6C34878D82A}">
                    <a16:rowId xmlns:a16="http://schemas.microsoft.com/office/drawing/2014/main" val="1886844672"/>
                  </a:ext>
                </a:extLst>
              </a:tr>
            </a:tbl>
          </a:graphicData>
        </a:graphic>
      </p:graphicFrame>
    </p:spTree>
    <p:extLst>
      <p:ext uri="{BB962C8B-B14F-4D97-AF65-F5344CB8AC3E}">
        <p14:creationId xmlns:p14="http://schemas.microsoft.com/office/powerpoint/2010/main" val="133947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20807-AC25-61D1-65F2-80AA1B6E07D2}"/>
              </a:ext>
            </a:extLst>
          </p:cNvPr>
          <p:cNvSpPr>
            <a:spLocks noGrp="1"/>
          </p:cNvSpPr>
          <p:nvPr>
            <p:ph type="title"/>
          </p:nvPr>
        </p:nvSpPr>
        <p:spPr/>
        <p:txBody>
          <a:bodyPr/>
          <a:lstStyle/>
          <a:p>
            <a:r>
              <a:rPr lang="en-US" dirty="0"/>
              <a:t>Credit Scores</a:t>
            </a:r>
          </a:p>
        </p:txBody>
      </p:sp>
      <p:sp>
        <p:nvSpPr>
          <p:cNvPr id="3" name="Slide Number Placeholder 2">
            <a:extLst>
              <a:ext uri="{FF2B5EF4-FFF2-40B4-BE49-F238E27FC236}">
                <a16:creationId xmlns:a16="http://schemas.microsoft.com/office/drawing/2014/main" id="{9CE64A9E-DCD4-56B7-4C9D-89C62A8BC5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6" name="Picture 5">
            <a:extLst>
              <a:ext uri="{FF2B5EF4-FFF2-40B4-BE49-F238E27FC236}">
                <a16:creationId xmlns:a16="http://schemas.microsoft.com/office/drawing/2014/main" id="{78FEEB9A-A35F-7FEE-0457-0DC90A0E8DCA}"/>
              </a:ext>
            </a:extLst>
          </p:cNvPr>
          <p:cNvPicPr>
            <a:picLocks noChangeAspect="1"/>
          </p:cNvPicPr>
          <p:nvPr/>
        </p:nvPicPr>
        <p:blipFill>
          <a:blip r:embed="rId2"/>
          <a:stretch>
            <a:fillRect/>
          </a:stretch>
        </p:blipFill>
        <p:spPr>
          <a:xfrm>
            <a:off x="2447336" y="2416027"/>
            <a:ext cx="4249327" cy="3914573"/>
          </a:xfrm>
          <a:prstGeom prst="rect">
            <a:avLst/>
          </a:prstGeom>
        </p:spPr>
      </p:pic>
      <p:sp>
        <p:nvSpPr>
          <p:cNvPr id="4" name="TextBox 3">
            <a:extLst>
              <a:ext uri="{FF2B5EF4-FFF2-40B4-BE49-F238E27FC236}">
                <a16:creationId xmlns:a16="http://schemas.microsoft.com/office/drawing/2014/main" id="{DDF5DD12-FCD1-60D2-060A-96CF7338785C}"/>
              </a:ext>
            </a:extLst>
          </p:cNvPr>
          <p:cNvSpPr txBox="1"/>
          <p:nvPr/>
        </p:nvSpPr>
        <p:spPr>
          <a:xfrm>
            <a:off x="341791" y="1350716"/>
            <a:ext cx="8345010" cy="1046440"/>
          </a:xfrm>
          <a:prstGeom prst="rect">
            <a:avLst/>
          </a:prstGeom>
          <a:noFill/>
        </p:spPr>
        <p:txBody>
          <a:bodyPr wrap="square" rtlCol="0">
            <a:spAutoFit/>
          </a:bodyPr>
          <a:lstStyle/>
          <a:p>
            <a:r>
              <a:rPr lang="en-US" sz="2000" b="1" dirty="0">
                <a:latin typeface="Roboto Condensed" panose="02000000000000000000" pitchFamily="2" charset="0"/>
                <a:ea typeface="Roboto Condensed" panose="02000000000000000000" pitchFamily="2" charset="0"/>
              </a:rPr>
              <a:t>Lunch &amp; Learn Recorded Session</a:t>
            </a:r>
          </a:p>
          <a:p>
            <a:r>
              <a:rPr lang="en-US" dirty="0">
                <a:highlight>
                  <a:srgbClr val="FFFF00"/>
                </a:highlight>
                <a:latin typeface="Roboto Condensed" panose="02000000000000000000" pitchFamily="2" charset="0"/>
                <a:ea typeface="Roboto Condensed" panose="02000000000000000000" pitchFamily="2" charset="0"/>
              </a:rPr>
              <a:t>Link: </a:t>
            </a:r>
            <a:r>
              <a:rPr lang="en-US" dirty="0">
                <a:highlight>
                  <a:srgbClr val="FFFF00"/>
                </a:highlight>
                <a:latin typeface="Roboto Condensed" panose="02000000000000000000" pitchFamily="2" charset="0"/>
                <a:ea typeface="Roboto Condensed" panose="02000000000000000000" pitchFamily="2" charset="0"/>
                <a:hlinkClick r:id="rId3"/>
              </a:rPr>
              <a:t>https://cadencebank.zoom.us/rec/share/SzVrL5HQLqD7Qn2XsZHC1KWnLP53kCO-X_ULcDQAEmGUimUreeXRCIaDwBu8LtSu.IDCRoAktcQVnuTsq </a:t>
            </a:r>
            <a:endParaRPr lang="en-US" dirty="0">
              <a:highlight>
                <a:srgbClr val="FFFF00"/>
              </a:highlight>
              <a:latin typeface="Roboto Condensed" panose="02000000000000000000" pitchFamily="2" charset="0"/>
              <a:ea typeface="Roboto Condensed" panose="02000000000000000000" pitchFamily="2" charset="0"/>
            </a:endParaRPr>
          </a:p>
          <a:p>
            <a:r>
              <a:rPr lang="en-US" dirty="0">
                <a:highlight>
                  <a:srgbClr val="FFFF00"/>
                </a:highlight>
                <a:latin typeface="Roboto Condensed" panose="02000000000000000000" pitchFamily="2" charset="0"/>
                <a:ea typeface="Roboto Condensed" panose="02000000000000000000" pitchFamily="2" charset="0"/>
              </a:rPr>
              <a:t>Password:  </a:t>
            </a:r>
            <a:r>
              <a:rPr lang="en-US" b="0" i="0" dirty="0">
                <a:solidFill>
                  <a:srgbClr val="232333"/>
                </a:solidFill>
                <a:effectLst/>
                <a:highlight>
                  <a:srgbClr val="FFFF00"/>
                </a:highlight>
                <a:latin typeface="Lato" panose="020F0502020204030203" pitchFamily="34" charset="0"/>
              </a:rPr>
              <a:t>H*?1&amp;ZA0</a:t>
            </a:r>
            <a:endParaRPr lang="en-US" dirty="0">
              <a:highlight>
                <a:srgbClr val="FFFF00"/>
              </a:highlight>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903106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457200" y="271150"/>
            <a:ext cx="5888700" cy="470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US" dirty="0"/>
              <a:t>Credit Scores</a:t>
            </a:r>
            <a:endParaRPr dirty="0"/>
          </a:p>
        </p:txBody>
      </p:sp>
      <p:sp>
        <p:nvSpPr>
          <p:cNvPr id="157" name="Google Shape;157;p24"/>
          <p:cNvSpPr txBox="1">
            <a:spLocks noGrp="1"/>
          </p:cNvSpPr>
          <p:nvPr>
            <p:ph type="body" idx="1"/>
          </p:nvPr>
        </p:nvSpPr>
        <p:spPr>
          <a:xfrm>
            <a:off x="457200" y="1013375"/>
            <a:ext cx="5888700" cy="5369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1200"/>
              </a:spcAft>
              <a:buSzPts val="1800"/>
              <a:buNone/>
            </a:pPr>
            <a:r>
              <a:rPr lang="en-US" dirty="0"/>
              <a:t>Ever wonder how a lender decides whether to grant you credit? For years, creditors have been using credit scoring systems to determine if you’d be a good risk for credit cards, auto loans, and mortgages. These days, other types of businesses — including auto and homeowners insurance companies and phone companies — are using credit scores to decide whether to issue you a policy or provide you with a service and on what terms. A higher credit score is taken to mean you are less of a risk, which, in turn, means you are more likely to get credit or insurance</a:t>
            </a:r>
          </a:p>
          <a:p>
            <a:pPr marL="0" lvl="0" indent="0" algn="l" rtl="0">
              <a:lnSpc>
                <a:spcPct val="115000"/>
              </a:lnSpc>
              <a:spcBef>
                <a:spcPts val="0"/>
              </a:spcBef>
              <a:spcAft>
                <a:spcPts val="1200"/>
              </a:spcAft>
              <a:buSzPts val="1800"/>
              <a:buNone/>
            </a:pPr>
            <a:r>
              <a:rPr lang="en-US" dirty="0"/>
              <a:t>— or pay less for it.</a:t>
            </a:r>
          </a:p>
          <a:p>
            <a:pPr marL="0" lvl="0" indent="0" algn="l" rtl="0">
              <a:lnSpc>
                <a:spcPct val="115000"/>
              </a:lnSpc>
              <a:spcBef>
                <a:spcPts val="0"/>
              </a:spcBef>
              <a:spcAft>
                <a:spcPts val="1200"/>
              </a:spcAft>
              <a:buSzPts val="1800"/>
              <a:buNone/>
            </a:pPr>
            <a:endParaRPr lang="en-US" dirty="0"/>
          </a:p>
          <a:p>
            <a:pPr marL="0" lvl="0" indent="0" algn="l" rtl="0">
              <a:lnSpc>
                <a:spcPct val="115000"/>
              </a:lnSpc>
              <a:spcBef>
                <a:spcPts val="0"/>
              </a:spcBef>
              <a:spcAft>
                <a:spcPts val="1200"/>
              </a:spcAft>
              <a:buSzPts val="1800"/>
              <a:buNone/>
            </a:pPr>
            <a:endParaRPr lang="en-US" dirty="0"/>
          </a:p>
          <a:p>
            <a:pPr marL="0" lvl="0" indent="0" algn="l" rtl="0">
              <a:lnSpc>
                <a:spcPct val="115000"/>
              </a:lnSpc>
              <a:spcBef>
                <a:spcPts val="0"/>
              </a:spcBef>
              <a:spcAft>
                <a:spcPts val="1200"/>
              </a:spcAft>
              <a:buSzPts val="1800"/>
              <a:buNone/>
            </a:pPr>
            <a:r>
              <a:rPr lang="en-US" dirty="0"/>
              <a:t>The Federal Trade Commission (FTC), the nation’s consumer protection agency, wants you to know how credit scoring works.</a:t>
            </a:r>
          </a:p>
          <a:p>
            <a:pPr marL="0" lvl="0" indent="0" algn="l" rtl="0">
              <a:lnSpc>
                <a:spcPct val="115000"/>
              </a:lnSpc>
              <a:spcBef>
                <a:spcPts val="0"/>
              </a:spcBef>
              <a:spcAft>
                <a:spcPts val="1200"/>
              </a:spcAft>
              <a:buSzPts val="1800"/>
              <a:buNone/>
            </a:pPr>
            <a:endParaRPr dirty="0"/>
          </a:p>
        </p:txBody>
      </p:sp>
      <p:sp>
        <p:nvSpPr>
          <p:cNvPr id="158" name="Google Shape;158;p24"/>
          <p:cNvSpPr txBox="1">
            <a:spLocks noGrp="1"/>
          </p:cNvSpPr>
          <p:nvPr>
            <p:ph type="sldNum" idx="12"/>
          </p:nvPr>
        </p:nvSpPr>
        <p:spPr>
          <a:xfrm>
            <a:off x="8388300" y="6260400"/>
            <a:ext cx="298500" cy="1404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000"/>
              <a:buNone/>
            </a:pPr>
            <a:fld id="{00000000-1234-1234-1234-123412341234}" type="slidenum">
              <a:rPr lang="en"/>
              <a:t>4</a:t>
            </a:fld>
            <a:endParaRPr/>
          </a:p>
        </p:txBody>
      </p:sp>
      <p:pic>
        <p:nvPicPr>
          <p:cNvPr id="9" name="Picture 8">
            <a:extLst>
              <a:ext uri="{FF2B5EF4-FFF2-40B4-BE49-F238E27FC236}">
                <a16:creationId xmlns:a16="http://schemas.microsoft.com/office/drawing/2014/main" id="{F377E7F4-ECAA-F430-6AE0-CD42D6D6E745}"/>
              </a:ext>
            </a:extLst>
          </p:cNvPr>
          <p:cNvPicPr>
            <a:picLocks noChangeAspect="1"/>
          </p:cNvPicPr>
          <p:nvPr/>
        </p:nvPicPr>
        <p:blipFill>
          <a:blip r:embed="rId3"/>
          <a:stretch>
            <a:fillRect/>
          </a:stretch>
        </p:blipFill>
        <p:spPr>
          <a:xfrm>
            <a:off x="6200919" y="3731126"/>
            <a:ext cx="2943081" cy="15243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5A5DD6-9E33-7F55-37CF-E4FD488416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3" name="Text Placeholder 2">
            <a:extLst>
              <a:ext uri="{FF2B5EF4-FFF2-40B4-BE49-F238E27FC236}">
                <a16:creationId xmlns:a16="http://schemas.microsoft.com/office/drawing/2014/main" id="{FB5E6EDE-B423-657F-55B1-DBDCAD892CEE}"/>
              </a:ext>
            </a:extLst>
          </p:cNvPr>
          <p:cNvSpPr>
            <a:spLocks noGrp="1"/>
          </p:cNvSpPr>
          <p:nvPr>
            <p:ph type="body" idx="1"/>
          </p:nvPr>
        </p:nvSpPr>
        <p:spPr>
          <a:xfrm>
            <a:off x="457200" y="903205"/>
            <a:ext cx="5888700" cy="5369400"/>
          </a:xfrm>
        </p:spPr>
        <p:txBody>
          <a:bodyPr/>
          <a:lstStyle/>
          <a:p>
            <a:pPr marL="114300" indent="0">
              <a:buNone/>
            </a:pPr>
            <a:r>
              <a:rPr lang="en-US" dirty="0"/>
              <a:t>Credit scoring is a system creditors use to help determine whether to give you credit. It also may be used to help decide the terms you are offered or the rate you will pay for the loan.</a:t>
            </a:r>
          </a:p>
          <a:p>
            <a:pPr marL="114300" indent="0">
              <a:buNone/>
            </a:pPr>
            <a:r>
              <a:rPr lang="en-US" dirty="0"/>
              <a:t>Information about you and your credit experiences, like your bill-paying history, the number and type of accounts you have, whether you pay your bills by the date they’re due, collection actions, outstanding debt, and the age of your accounts, is collected from your credit report. Using a statistical program, creditors compare this information to the loan repayment history of consumers with similar profiles. For example, a credit scoring system awards points for each factor that helps predict who is most likely to</a:t>
            </a:r>
          </a:p>
          <a:p>
            <a:pPr marL="114300" indent="0">
              <a:buNone/>
            </a:pPr>
            <a:r>
              <a:rPr lang="en-US" dirty="0"/>
              <a:t> </a:t>
            </a:r>
          </a:p>
          <a:p>
            <a:pPr marL="114300" indent="0">
              <a:buNone/>
            </a:pPr>
            <a:r>
              <a:rPr lang="en-US" dirty="0"/>
              <a:t>repay a debt. A total number of points — a credit score — helps predict how creditworthy you are: how likely it is that you will repay a loan and make the payments when they’re due.</a:t>
            </a:r>
          </a:p>
          <a:p>
            <a:pPr marL="114300" indent="0">
              <a:buNone/>
            </a:pPr>
            <a:endParaRPr lang="en-US" dirty="0"/>
          </a:p>
        </p:txBody>
      </p:sp>
      <p:sp>
        <p:nvSpPr>
          <p:cNvPr id="4" name="Title 3">
            <a:extLst>
              <a:ext uri="{FF2B5EF4-FFF2-40B4-BE49-F238E27FC236}">
                <a16:creationId xmlns:a16="http://schemas.microsoft.com/office/drawing/2014/main" id="{6A31A647-9D64-515F-8828-C22B802E2255}"/>
              </a:ext>
            </a:extLst>
          </p:cNvPr>
          <p:cNvSpPr>
            <a:spLocks noGrp="1"/>
          </p:cNvSpPr>
          <p:nvPr>
            <p:ph type="title"/>
          </p:nvPr>
        </p:nvSpPr>
        <p:spPr/>
        <p:txBody>
          <a:bodyPr/>
          <a:lstStyle/>
          <a:p>
            <a:r>
              <a:rPr lang="en-US" dirty="0"/>
              <a:t>What is credit scoring</a:t>
            </a:r>
          </a:p>
        </p:txBody>
      </p:sp>
      <p:pic>
        <p:nvPicPr>
          <p:cNvPr id="8" name="Picture 7">
            <a:extLst>
              <a:ext uri="{FF2B5EF4-FFF2-40B4-BE49-F238E27FC236}">
                <a16:creationId xmlns:a16="http://schemas.microsoft.com/office/drawing/2014/main" id="{1D368365-A539-B7DF-0D30-C1D6B1643B15}"/>
              </a:ext>
            </a:extLst>
          </p:cNvPr>
          <p:cNvPicPr>
            <a:picLocks noChangeAspect="1"/>
          </p:cNvPicPr>
          <p:nvPr/>
        </p:nvPicPr>
        <p:blipFill>
          <a:blip r:embed="rId2"/>
          <a:stretch>
            <a:fillRect/>
          </a:stretch>
        </p:blipFill>
        <p:spPr>
          <a:xfrm>
            <a:off x="6677025" y="2205037"/>
            <a:ext cx="2466975" cy="2447925"/>
          </a:xfrm>
          <a:prstGeom prst="rect">
            <a:avLst/>
          </a:prstGeom>
        </p:spPr>
      </p:pic>
    </p:spTree>
    <p:extLst>
      <p:ext uri="{BB962C8B-B14F-4D97-AF65-F5344CB8AC3E}">
        <p14:creationId xmlns:p14="http://schemas.microsoft.com/office/powerpoint/2010/main" val="237251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411E99-AF23-51F9-FE36-59C039FF23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Text Placeholder 2">
            <a:extLst>
              <a:ext uri="{FF2B5EF4-FFF2-40B4-BE49-F238E27FC236}">
                <a16:creationId xmlns:a16="http://schemas.microsoft.com/office/drawing/2014/main" id="{40D4B88A-7E16-6FEE-C7E7-67ECEECDCD82}"/>
              </a:ext>
            </a:extLst>
          </p:cNvPr>
          <p:cNvSpPr>
            <a:spLocks noGrp="1"/>
          </p:cNvSpPr>
          <p:nvPr>
            <p:ph type="body" idx="1"/>
          </p:nvPr>
        </p:nvSpPr>
        <p:spPr/>
        <p:txBody>
          <a:bodyPr/>
          <a:lstStyle/>
          <a:p>
            <a:pPr marL="114300" indent="0">
              <a:buNone/>
            </a:pPr>
            <a:r>
              <a:rPr lang="en-US" dirty="0"/>
              <a:t>Some insurance companies also use credit report information, along with other factors, to help predict your likelihood of filing an insurance claim and the amount of the claim. They may consider this information when they decide whether to grant you insurance and the amount of the premium they charge. The credit scores insurance companies use sometimes are called “insurance scores” or “credit- based insurance scores.”</a:t>
            </a:r>
          </a:p>
        </p:txBody>
      </p:sp>
      <p:sp>
        <p:nvSpPr>
          <p:cNvPr id="4" name="Title 3">
            <a:extLst>
              <a:ext uri="{FF2B5EF4-FFF2-40B4-BE49-F238E27FC236}">
                <a16:creationId xmlns:a16="http://schemas.microsoft.com/office/drawing/2014/main" id="{4F435796-C614-B7F0-46E6-80468BA3289C}"/>
              </a:ext>
            </a:extLst>
          </p:cNvPr>
          <p:cNvSpPr>
            <a:spLocks noGrp="1"/>
          </p:cNvSpPr>
          <p:nvPr>
            <p:ph type="title"/>
          </p:nvPr>
        </p:nvSpPr>
        <p:spPr/>
        <p:txBody>
          <a:bodyPr/>
          <a:lstStyle/>
          <a:p>
            <a:r>
              <a:rPr lang="en-US" dirty="0"/>
              <a:t>Other credit score uses</a:t>
            </a:r>
          </a:p>
        </p:txBody>
      </p:sp>
      <p:pic>
        <p:nvPicPr>
          <p:cNvPr id="6" name="Picture 5">
            <a:extLst>
              <a:ext uri="{FF2B5EF4-FFF2-40B4-BE49-F238E27FC236}">
                <a16:creationId xmlns:a16="http://schemas.microsoft.com/office/drawing/2014/main" id="{E0917E8C-14FA-E31F-993D-7F381018805C}"/>
              </a:ext>
            </a:extLst>
          </p:cNvPr>
          <p:cNvPicPr>
            <a:picLocks noChangeAspect="1"/>
          </p:cNvPicPr>
          <p:nvPr/>
        </p:nvPicPr>
        <p:blipFill>
          <a:blip r:embed="rId2"/>
          <a:stretch>
            <a:fillRect/>
          </a:stretch>
        </p:blipFill>
        <p:spPr>
          <a:xfrm>
            <a:off x="1245249" y="3583710"/>
            <a:ext cx="4123891" cy="2799066"/>
          </a:xfrm>
          <a:prstGeom prst="rect">
            <a:avLst/>
          </a:prstGeom>
        </p:spPr>
      </p:pic>
    </p:spTree>
    <p:extLst>
      <p:ext uri="{BB962C8B-B14F-4D97-AF65-F5344CB8AC3E}">
        <p14:creationId xmlns:p14="http://schemas.microsoft.com/office/powerpoint/2010/main" val="1454893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5D55B8-C0D9-478E-4285-FBF334BFCC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Text Placeholder 2">
            <a:extLst>
              <a:ext uri="{FF2B5EF4-FFF2-40B4-BE49-F238E27FC236}">
                <a16:creationId xmlns:a16="http://schemas.microsoft.com/office/drawing/2014/main" id="{A1B3E890-EA76-73D8-2AD3-D9806757D7F4}"/>
              </a:ext>
            </a:extLst>
          </p:cNvPr>
          <p:cNvSpPr>
            <a:spLocks noGrp="1"/>
          </p:cNvSpPr>
          <p:nvPr>
            <p:ph type="body" idx="1"/>
          </p:nvPr>
        </p:nvSpPr>
        <p:spPr/>
        <p:txBody>
          <a:bodyPr/>
          <a:lstStyle/>
          <a:p>
            <a:pPr marL="114300" indent="0">
              <a:buNone/>
            </a:pPr>
            <a:r>
              <a:rPr lang="en-US" dirty="0"/>
              <a:t>Your credit report is a key part of many credit scoring systems.</a:t>
            </a:r>
          </a:p>
          <a:p>
            <a:pPr marL="114300" indent="0">
              <a:buNone/>
            </a:pPr>
            <a:endParaRPr lang="en-US" dirty="0"/>
          </a:p>
          <a:p>
            <a:pPr marL="114300" indent="0">
              <a:buNone/>
            </a:pPr>
            <a:r>
              <a:rPr lang="en-US" dirty="0"/>
              <a:t>That’s why it is critical to make sure your credit report is accurate. Federal law gives you the right to get a free copy of your credit reports from each of the three national credit reporting companies once every 12 months.</a:t>
            </a:r>
          </a:p>
          <a:p>
            <a:pPr marL="114300" indent="0">
              <a:buNone/>
            </a:pPr>
            <a:endParaRPr lang="en-US" dirty="0"/>
          </a:p>
          <a:p>
            <a:pPr marL="114300" indent="0">
              <a:buNone/>
            </a:pPr>
            <a:r>
              <a:rPr lang="en-US" dirty="0"/>
              <a:t>The Fair Credit Reporting Act (FCRA) also gives you the right to get your credit score from the national credit reporting companies. They are allowed to charge a reasonable fee for the score. When you buy your score, you often get information on how you can improve it.</a:t>
            </a:r>
          </a:p>
          <a:p>
            <a:pPr marL="114300" indent="0">
              <a:buNone/>
            </a:pPr>
            <a:endParaRPr lang="en-US" dirty="0"/>
          </a:p>
        </p:txBody>
      </p:sp>
      <p:sp>
        <p:nvSpPr>
          <p:cNvPr id="4" name="Title 3">
            <a:extLst>
              <a:ext uri="{FF2B5EF4-FFF2-40B4-BE49-F238E27FC236}">
                <a16:creationId xmlns:a16="http://schemas.microsoft.com/office/drawing/2014/main" id="{BA1C4E8F-E385-A7CD-2D46-7742CBF05679}"/>
              </a:ext>
            </a:extLst>
          </p:cNvPr>
          <p:cNvSpPr>
            <a:spLocks noGrp="1"/>
          </p:cNvSpPr>
          <p:nvPr>
            <p:ph type="title"/>
          </p:nvPr>
        </p:nvSpPr>
        <p:spPr/>
        <p:txBody>
          <a:bodyPr/>
          <a:lstStyle/>
          <a:p>
            <a:r>
              <a:rPr lang="en-US" dirty="0"/>
              <a:t>Credit Scores and credit reports</a:t>
            </a:r>
          </a:p>
        </p:txBody>
      </p:sp>
      <p:pic>
        <p:nvPicPr>
          <p:cNvPr id="6" name="Picture 5">
            <a:extLst>
              <a:ext uri="{FF2B5EF4-FFF2-40B4-BE49-F238E27FC236}">
                <a16:creationId xmlns:a16="http://schemas.microsoft.com/office/drawing/2014/main" id="{6E635607-980E-D824-710B-E875C05B8A56}"/>
              </a:ext>
            </a:extLst>
          </p:cNvPr>
          <p:cNvPicPr>
            <a:picLocks noChangeAspect="1"/>
          </p:cNvPicPr>
          <p:nvPr/>
        </p:nvPicPr>
        <p:blipFill>
          <a:blip r:embed="rId2"/>
          <a:stretch>
            <a:fillRect/>
          </a:stretch>
        </p:blipFill>
        <p:spPr>
          <a:xfrm>
            <a:off x="6906543" y="1289069"/>
            <a:ext cx="1967544" cy="4455909"/>
          </a:xfrm>
          <a:prstGeom prst="rect">
            <a:avLst/>
          </a:prstGeom>
        </p:spPr>
      </p:pic>
    </p:spTree>
    <p:extLst>
      <p:ext uri="{BB962C8B-B14F-4D97-AF65-F5344CB8AC3E}">
        <p14:creationId xmlns:p14="http://schemas.microsoft.com/office/powerpoint/2010/main" val="263841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D636EE-9638-D104-20A3-643C90B146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Text Placeholder 2">
            <a:extLst>
              <a:ext uri="{FF2B5EF4-FFF2-40B4-BE49-F238E27FC236}">
                <a16:creationId xmlns:a16="http://schemas.microsoft.com/office/drawing/2014/main" id="{309D1B46-8639-59DF-E96E-F17CEE3CF36C}"/>
              </a:ext>
            </a:extLst>
          </p:cNvPr>
          <p:cNvSpPr>
            <a:spLocks noGrp="1"/>
          </p:cNvSpPr>
          <p:nvPr>
            <p:ph type="body" idx="1"/>
          </p:nvPr>
        </p:nvSpPr>
        <p:spPr>
          <a:xfrm>
            <a:off x="457200" y="1089892"/>
            <a:ext cx="5888700" cy="4991420"/>
          </a:xfrm>
        </p:spPr>
        <p:txBody>
          <a:bodyPr/>
          <a:lstStyle/>
          <a:p>
            <a:pPr marL="114300" indent="0">
              <a:buNone/>
            </a:pPr>
            <a:r>
              <a:rPr lang="en-US" dirty="0"/>
              <a:t>To order your free annual credit report from one or all of the national credit reporting companies, and to purchase your credit score, visit www.annualcreditreport.com, call toll-free 877- 322-8228, or complete the Annual Credit Report Request Form and mail it to:</a:t>
            </a:r>
          </a:p>
          <a:p>
            <a:pPr marL="114300" indent="0">
              <a:buNone/>
            </a:pPr>
            <a:r>
              <a:rPr lang="en-US" dirty="0"/>
              <a:t>Annual Credit Report Request Service P. O. Box 105281</a:t>
            </a:r>
          </a:p>
          <a:p>
            <a:pPr marL="114300" indent="0">
              <a:buNone/>
            </a:pPr>
            <a:r>
              <a:rPr lang="en-US" dirty="0"/>
              <a:t>Atlanta, GA 30348-5281</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r>
              <a:rPr lang="en-US" dirty="0"/>
              <a:t>For more information, </a:t>
            </a:r>
          </a:p>
          <a:p>
            <a:pPr marL="114300" indent="0">
              <a:buNone/>
            </a:pPr>
            <a:r>
              <a:rPr lang="en-US" dirty="0"/>
              <a:t>see Free Credit Reports at</a:t>
            </a:r>
          </a:p>
          <a:p>
            <a:pPr marL="114300" indent="0">
              <a:buNone/>
            </a:pPr>
            <a:r>
              <a:rPr lang="en-US" dirty="0"/>
              <a:t>consumer.ftc.gov.</a:t>
            </a:r>
          </a:p>
          <a:p>
            <a:pPr marL="114300" indent="0">
              <a:buNone/>
            </a:pPr>
            <a:endParaRPr lang="en-US" dirty="0"/>
          </a:p>
        </p:txBody>
      </p:sp>
      <p:sp>
        <p:nvSpPr>
          <p:cNvPr id="4" name="Title 3">
            <a:extLst>
              <a:ext uri="{FF2B5EF4-FFF2-40B4-BE49-F238E27FC236}">
                <a16:creationId xmlns:a16="http://schemas.microsoft.com/office/drawing/2014/main" id="{ACAD87CD-21CE-DD39-0E75-CF32D020715A}"/>
              </a:ext>
            </a:extLst>
          </p:cNvPr>
          <p:cNvSpPr>
            <a:spLocks noGrp="1"/>
          </p:cNvSpPr>
          <p:nvPr>
            <p:ph type="title"/>
          </p:nvPr>
        </p:nvSpPr>
        <p:spPr/>
        <p:txBody>
          <a:bodyPr/>
          <a:lstStyle/>
          <a:p>
            <a:r>
              <a:rPr lang="en-US" dirty="0"/>
              <a:t>How to get your credit report</a:t>
            </a:r>
          </a:p>
        </p:txBody>
      </p:sp>
      <p:pic>
        <p:nvPicPr>
          <p:cNvPr id="6" name="Picture 5">
            <a:extLst>
              <a:ext uri="{FF2B5EF4-FFF2-40B4-BE49-F238E27FC236}">
                <a16:creationId xmlns:a16="http://schemas.microsoft.com/office/drawing/2014/main" id="{D974BF1F-F909-9748-6D5C-6C24DE3E8C8E}"/>
              </a:ext>
            </a:extLst>
          </p:cNvPr>
          <p:cNvPicPr>
            <a:picLocks noChangeAspect="1"/>
          </p:cNvPicPr>
          <p:nvPr/>
        </p:nvPicPr>
        <p:blipFill>
          <a:blip r:embed="rId2"/>
          <a:stretch>
            <a:fillRect/>
          </a:stretch>
        </p:blipFill>
        <p:spPr>
          <a:xfrm>
            <a:off x="4344142" y="3982663"/>
            <a:ext cx="3698171" cy="2277737"/>
          </a:xfrm>
          <a:prstGeom prst="rect">
            <a:avLst/>
          </a:prstGeom>
        </p:spPr>
      </p:pic>
    </p:spTree>
    <p:extLst>
      <p:ext uri="{BB962C8B-B14F-4D97-AF65-F5344CB8AC3E}">
        <p14:creationId xmlns:p14="http://schemas.microsoft.com/office/powerpoint/2010/main" val="2425405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65581C-AB42-65EC-14A5-FB0A4C5D33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Text Placeholder 2">
            <a:extLst>
              <a:ext uri="{FF2B5EF4-FFF2-40B4-BE49-F238E27FC236}">
                <a16:creationId xmlns:a16="http://schemas.microsoft.com/office/drawing/2014/main" id="{3C746344-3363-89C2-89FA-DC174D90C54A}"/>
              </a:ext>
            </a:extLst>
          </p:cNvPr>
          <p:cNvSpPr>
            <a:spLocks noGrp="1"/>
          </p:cNvSpPr>
          <p:nvPr>
            <p:ph type="body" idx="1"/>
          </p:nvPr>
        </p:nvSpPr>
        <p:spPr>
          <a:xfrm>
            <a:off x="457200" y="1274618"/>
            <a:ext cx="5888700" cy="5207309"/>
          </a:xfrm>
        </p:spPr>
        <p:txBody>
          <a:bodyPr/>
          <a:lstStyle/>
          <a:p>
            <a:pPr marL="114300" indent="0">
              <a:buNone/>
            </a:pPr>
            <a:r>
              <a:rPr lang="en-US" dirty="0"/>
              <a:t>To develop a credit scoring system or model, a creditor or insurance company selects a random sample of customers and analyzes it statistically to identify characteristics that relate to risk. Each of the characteristics then is assigned a weight based on how strong a predictor it is of who would be a good risk. Each company may use its own scoring model, different scoring models for different types of credit or insurance, or a generic model developed by a scoring company.</a:t>
            </a:r>
          </a:p>
          <a:p>
            <a:pPr marL="114300" indent="0">
              <a:buNone/>
            </a:pPr>
            <a:endParaRPr lang="en-US" dirty="0"/>
          </a:p>
          <a:p>
            <a:pPr marL="114300" indent="0">
              <a:buNone/>
            </a:pPr>
            <a:r>
              <a:rPr lang="en-US" dirty="0"/>
              <a:t>Under the Equal Credit Opportunity Act (ECOA), a creditor’s scoring system may not use certain characteristics — for example, race, sex, marital status, national origin, or religion — as factors. The law allows creditors to use age, but any credit scoring system that includes age must give equal treatment to applicants who are elderly.</a:t>
            </a:r>
          </a:p>
          <a:p>
            <a:pPr marL="114300" indent="0">
              <a:buNone/>
            </a:pPr>
            <a:endParaRPr lang="en-US" dirty="0"/>
          </a:p>
        </p:txBody>
      </p:sp>
      <p:sp>
        <p:nvSpPr>
          <p:cNvPr id="4" name="Title 3">
            <a:extLst>
              <a:ext uri="{FF2B5EF4-FFF2-40B4-BE49-F238E27FC236}">
                <a16:creationId xmlns:a16="http://schemas.microsoft.com/office/drawing/2014/main" id="{B5C70CA8-82C1-DF18-7A7E-FE7CA26A0FE1}"/>
              </a:ext>
            </a:extLst>
          </p:cNvPr>
          <p:cNvSpPr>
            <a:spLocks noGrp="1"/>
          </p:cNvSpPr>
          <p:nvPr>
            <p:ph type="title"/>
          </p:nvPr>
        </p:nvSpPr>
        <p:spPr/>
        <p:txBody>
          <a:bodyPr/>
          <a:lstStyle/>
          <a:p>
            <a:r>
              <a:rPr lang="en-US" dirty="0"/>
              <a:t>How is a credit scoring system developed</a:t>
            </a:r>
          </a:p>
        </p:txBody>
      </p:sp>
      <p:pic>
        <p:nvPicPr>
          <p:cNvPr id="6" name="Picture 5">
            <a:extLst>
              <a:ext uri="{FF2B5EF4-FFF2-40B4-BE49-F238E27FC236}">
                <a16:creationId xmlns:a16="http://schemas.microsoft.com/office/drawing/2014/main" id="{4C34F835-FB13-196C-4754-FA7611812E0D}"/>
              </a:ext>
            </a:extLst>
          </p:cNvPr>
          <p:cNvPicPr>
            <a:picLocks noChangeAspect="1"/>
          </p:cNvPicPr>
          <p:nvPr/>
        </p:nvPicPr>
        <p:blipFill>
          <a:blip r:embed="rId2"/>
          <a:stretch>
            <a:fillRect/>
          </a:stretch>
        </p:blipFill>
        <p:spPr>
          <a:xfrm>
            <a:off x="6687251" y="1636423"/>
            <a:ext cx="2378961" cy="1503941"/>
          </a:xfrm>
          <a:prstGeom prst="rect">
            <a:avLst/>
          </a:prstGeom>
        </p:spPr>
      </p:pic>
      <p:pic>
        <p:nvPicPr>
          <p:cNvPr id="8" name="Picture 7">
            <a:extLst>
              <a:ext uri="{FF2B5EF4-FFF2-40B4-BE49-F238E27FC236}">
                <a16:creationId xmlns:a16="http://schemas.microsoft.com/office/drawing/2014/main" id="{344B7A03-90E2-5710-A71E-B8370BCF2961}"/>
              </a:ext>
            </a:extLst>
          </p:cNvPr>
          <p:cNvPicPr>
            <a:picLocks noChangeAspect="1"/>
          </p:cNvPicPr>
          <p:nvPr/>
        </p:nvPicPr>
        <p:blipFill>
          <a:blip r:embed="rId3"/>
          <a:stretch>
            <a:fillRect/>
          </a:stretch>
        </p:blipFill>
        <p:spPr>
          <a:xfrm>
            <a:off x="7153275" y="3429000"/>
            <a:ext cx="1533525" cy="1743075"/>
          </a:xfrm>
          <a:prstGeom prst="rect">
            <a:avLst/>
          </a:prstGeom>
        </p:spPr>
      </p:pic>
    </p:spTree>
    <p:extLst>
      <p:ext uri="{BB962C8B-B14F-4D97-AF65-F5344CB8AC3E}">
        <p14:creationId xmlns:p14="http://schemas.microsoft.com/office/powerpoint/2010/main" val="136435267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2721</Words>
  <Application>Microsoft Office PowerPoint</Application>
  <PresentationFormat>On-screen Show (4:3)</PresentationFormat>
  <Paragraphs>194</Paragraphs>
  <Slides>22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Roboto Condensed Light</vt:lpstr>
      <vt:lpstr>Lato</vt:lpstr>
      <vt:lpstr>Roboto Condensed</vt:lpstr>
      <vt:lpstr>Calibri</vt:lpstr>
      <vt:lpstr>Roboto</vt:lpstr>
      <vt:lpstr>Roboto Medium</vt:lpstr>
      <vt:lpstr>Segoe UI</vt:lpstr>
      <vt:lpstr>Simple Light</vt:lpstr>
      <vt:lpstr>Everything You Need to Know About Credit Scores</vt:lpstr>
      <vt:lpstr>Hosted by:  Bill Rickert,  Fort Bend County Treasurer</vt:lpstr>
      <vt:lpstr>Credit Scores</vt:lpstr>
      <vt:lpstr>Credit Scores</vt:lpstr>
      <vt:lpstr>What is credit scoring</vt:lpstr>
      <vt:lpstr>Other credit score uses</vt:lpstr>
      <vt:lpstr>Credit Scores and credit reports</vt:lpstr>
      <vt:lpstr>How to get your credit report</vt:lpstr>
      <vt:lpstr>How is a credit scoring system developed</vt:lpstr>
      <vt:lpstr>How can you improve your score?</vt:lpstr>
      <vt:lpstr>Improving your credit score</vt:lpstr>
      <vt:lpstr>Improving your credit score</vt:lpstr>
      <vt:lpstr>Improving your credit score</vt:lpstr>
      <vt:lpstr>Are credit scoring systems reliable?</vt:lpstr>
      <vt:lpstr>Denied credit or insurance</vt:lpstr>
      <vt:lpstr>Denied credit or insurance</vt:lpstr>
      <vt:lpstr>What can you do if denied credit?</vt:lpstr>
      <vt:lpstr>What can you do if denied credit?</vt:lpstr>
      <vt:lpstr>For More Information</vt:lpstr>
      <vt:lpstr>Contact Information</vt:lpstr>
      <vt:lpstr>Who to Contact for help</vt:lpstr>
      <vt:lpstr>Q&amp;A from the online Chat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Katrina Michalk</dc:creator>
  <cp:lastModifiedBy>Segura, Maria</cp:lastModifiedBy>
  <cp:revision>11</cp:revision>
  <dcterms:modified xsi:type="dcterms:W3CDTF">2022-09-07T19:22:07Z</dcterms:modified>
</cp:coreProperties>
</file>