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9" r:id="rId4"/>
    <p:sldId id="284" r:id="rId5"/>
    <p:sldId id="270" r:id="rId6"/>
    <p:sldId id="279" r:id="rId7"/>
    <p:sldId id="274" r:id="rId8"/>
    <p:sldId id="285" r:id="rId9"/>
    <p:sldId id="28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D4523"/>
    <a:srgbClr val="465238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>
        <p:scale>
          <a:sx n="94" d="100"/>
          <a:sy n="94" d="100"/>
        </p:scale>
        <p:origin x="-4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knichols\My%20Documents\Current%20Projects\Brazos%20-%20Ft%20Bend\Survey\Survey%20Summary%201-14-13%20updated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knichols\My%20Documents\Current%20Projects\Brazos%20-%20Ft%20Bend\Survey\Survey%20Summary%201-14-13%20updated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nichols\My%20Documents\Current%20Projects\Brazos%20-%20Ft%20Bend\Survey\Survey%20Summary%201-14-13%20updated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knichols\My%20Documents\Current%20Projects\Brazos%20-%20Ft%20Bend\Survey\Survey%20Summary%201-14-13%20updated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'Question 2 updated'!$L$21</c:f>
              <c:strCache>
                <c:ptCount val="1"/>
                <c:pt idx="0">
                  <c:v>Importance Score</c:v>
                </c:pt>
              </c:strCache>
            </c:strRef>
          </c:tx>
          <c:dLbls>
            <c:numFmt formatCode="#,##0.00" sourceLinked="0"/>
            <c:showVal val="1"/>
          </c:dLbls>
          <c:cat>
            <c:strRef>
              <c:f>'Question 2 updated'!$K$22:$K$34</c:f>
              <c:strCache>
                <c:ptCount val="13"/>
                <c:pt idx="0">
                  <c:v>Clean up river and riverbanks</c:v>
                </c:pt>
                <c:pt idx="1">
                  <c:v>Protect ecology – conservation, restoration and habitat protection</c:v>
                </c:pt>
                <c:pt idx="2">
                  <c:v>Improve land access alongside the river (trails, public access)</c:v>
                </c:pt>
                <c:pt idx="3">
                  <c:v>Increase parkland along the river</c:v>
                </c:pt>
                <c:pt idx="4">
                  <c:v>Protect cultural resources, such as Native American &amp; early settlement history</c:v>
                </c:pt>
                <c:pt idx="5">
                  <c:v>Increase recreation and nature tourism opportunities</c:v>
                </c:pt>
                <c:pt idx="6">
                  <c:v>Provide security for users and nearby property</c:v>
                </c:pt>
                <c:pt idx="7">
                  <c:v>Provide safety information to river and riverbank users</c:v>
                </c:pt>
                <c:pt idx="8">
                  <c:v>Improve interpretation and educational opportunities along the river corridor</c:v>
                </c:pt>
                <c:pt idx="9">
                  <c:v>Improve beauty and civic pride</c:v>
                </c:pt>
                <c:pt idx="10">
                  <c:v>Improve boat access onto the river (launch sites, boat rentals)</c:v>
                </c:pt>
                <c:pt idx="11">
                  <c:v>Stimulate recreation and tourism businesses that depend on the river corridor</c:v>
                </c:pt>
                <c:pt idx="12">
                  <c:v>Encourage economic development in areas near the river corridor</c:v>
                </c:pt>
              </c:strCache>
            </c:strRef>
          </c:cat>
          <c:val>
            <c:numRef>
              <c:f>'Question 2 updated'!$L$22:$L$34</c:f>
              <c:numCache>
                <c:formatCode>0.00</c:formatCode>
                <c:ptCount val="13"/>
                <c:pt idx="0">
                  <c:v>4.55</c:v>
                </c:pt>
                <c:pt idx="1">
                  <c:v>4.5</c:v>
                </c:pt>
                <c:pt idx="2">
                  <c:v>4.29</c:v>
                </c:pt>
                <c:pt idx="3">
                  <c:v>4.21</c:v>
                </c:pt>
                <c:pt idx="4">
                  <c:v>4.07</c:v>
                </c:pt>
                <c:pt idx="5">
                  <c:v>4.05</c:v>
                </c:pt>
                <c:pt idx="6">
                  <c:v>4.01</c:v>
                </c:pt>
                <c:pt idx="7">
                  <c:v>3.9499999999999997</c:v>
                </c:pt>
                <c:pt idx="8">
                  <c:v>3.73</c:v>
                </c:pt>
                <c:pt idx="9">
                  <c:v>3.54</c:v>
                </c:pt>
                <c:pt idx="10">
                  <c:v>3.54</c:v>
                </c:pt>
                <c:pt idx="11">
                  <c:v>3.42</c:v>
                </c:pt>
                <c:pt idx="12">
                  <c:v>2.8299999999999987</c:v>
                </c:pt>
              </c:numCache>
            </c:numRef>
          </c:val>
        </c:ser>
        <c:dLbls>
          <c:showVal val="1"/>
        </c:dLbls>
        <c:shape val="box"/>
        <c:axId val="58994048"/>
        <c:axId val="59315328"/>
        <c:axId val="0"/>
      </c:bar3DChart>
      <c:catAx>
        <c:axId val="58994048"/>
        <c:scaling>
          <c:orientation val="maxMin"/>
        </c:scaling>
        <c:axPos val="l"/>
        <c:tickLblPos val="low"/>
        <c:crossAx val="59315328"/>
        <c:crosses val="autoZero"/>
        <c:auto val="1"/>
        <c:lblAlgn val="ctr"/>
        <c:lblOffset val="100"/>
      </c:catAx>
      <c:valAx>
        <c:axId val="59315328"/>
        <c:scaling>
          <c:orientation val="minMax"/>
          <c:min val="2"/>
        </c:scaling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Average</a:t>
                </a:r>
                <a:r>
                  <a:rPr lang="en-US" baseline="0" dirty="0"/>
                  <a:t> Score: 1 = Not Important  5 = Most Important</a:t>
                </a:r>
              </a:p>
            </c:rich>
          </c:tx>
          <c:layout/>
        </c:title>
        <c:numFmt formatCode="0" sourceLinked="0"/>
        <c:tickLblPos val="nextTo"/>
        <c:crossAx val="58994048"/>
        <c:crosses val="autoZero"/>
        <c:crossBetween val="between"/>
        <c:majorUnit val="1"/>
        <c:minorUnit val="1"/>
      </c:valAx>
    </c:plotArea>
    <c:plotVisOnly val="1"/>
  </c:chart>
  <c:spPr>
    <a:solidFill>
      <a:sysClr val="window" lastClr="FFFFFF"/>
    </a:solidFill>
    <a:ln>
      <a:solidFill>
        <a:srgbClr val="A5B592">
          <a:lumMod val="50000"/>
        </a:srgbClr>
      </a:solidFill>
    </a:ln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numFmt formatCode="#,##0.00" sourceLinked="0"/>
            <c:showVal val="1"/>
          </c:dLbls>
          <c:cat>
            <c:strRef>
              <c:f>'Question 3 updated'!$L$31:$L$52</c:f>
              <c:strCache>
                <c:ptCount val="22"/>
                <c:pt idx="0">
                  <c:v>Trails that follow along the river</c:v>
                </c:pt>
                <c:pt idx="1">
                  <c:v>Canoe/kayak launches/take-out points</c:v>
                </c:pt>
                <c:pt idx="2">
                  <c:v>Restrooms</c:v>
                </c:pt>
                <c:pt idx="3">
                  <c:v>Parking areas near the river</c:v>
                </c:pt>
                <c:pt idx="4">
                  <c:v>Trails that connect neighborhoods/developed areas to the river</c:v>
                </c:pt>
                <c:pt idx="5">
                  <c:v>Wildlife viewing facilities (decks, blinds, etc.)</c:v>
                </c:pt>
                <c:pt idx="6">
                  <c:v>River viewing decks</c:v>
                </c:pt>
                <c:pt idx="7">
                  <c:v>Fishing access</c:v>
                </c:pt>
                <c:pt idx="8">
                  <c:v>Picnic areas</c:v>
                </c:pt>
                <c:pt idx="9">
                  <c:v>Park benches</c:v>
                </c:pt>
                <c:pt idx="10">
                  <c:v>Eco tourism programs, activities, tours</c:v>
                </c:pt>
                <c:pt idx="11">
                  <c:v>Canoe/kayak rentals</c:v>
                </c:pt>
                <c:pt idx="12">
                  <c:v>Interpretive kiosks or signs</c:v>
                </c:pt>
                <c:pt idx="13">
                  <c:v>Community gathering areas</c:v>
                </c:pt>
                <c:pt idx="14">
                  <c:v>Children’s play areas/playgrounds</c:v>
                </c:pt>
                <c:pt idx="15">
                  <c:v>Pavilions</c:v>
                </c:pt>
                <c:pt idx="16">
                  <c:v>Bike rentals</c:v>
                </c:pt>
                <c:pt idx="17">
                  <c:v>Rental facilities for parties, events</c:v>
                </c:pt>
                <c:pt idx="18">
                  <c:v>Boat ramps (motor boats)</c:v>
                </c:pt>
                <c:pt idx="19">
                  <c:v>Fountains, water features</c:v>
                </c:pt>
                <c:pt idx="20">
                  <c:v>Cafes, food &amp; drink vendors</c:v>
                </c:pt>
                <c:pt idx="21">
                  <c:v>Publicly-managed hunting areas</c:v>
                </c:pt>
              </c:strCache>
            </c:strRef>
          </c:cat>
          <c:val>
            <c:numRef>
              <c:f>'Question 3 updated'!$M$31:$M$52</c:f>
              <c:numCache>
                <c:formatCode>General</c:formatCode>
                <c:ptCount val="22"/>
                <c:pt idx="0">
                  <c:v>4.3099999999999996</c:v>
                </c:pt>
                <c:pt idx="1">
                  <c:v>4.0599999999999996</c:v>
                </c:pt>
                <c:pt idx="2">
                  <c:v>3.94</c:v>
                </c:pt>
                <c:pt idx="3">
                  <c:v>3.8499999999999988</c:v>
                </c:pt>
                <c:pt idx="4">
                  <c:v>3.88</c:v>
                </c:pt>
                <c:pt idx="5">
                  <c:v>3.86</c:v>
                </c:pt>
                <c:pt idx="6">
                  <c:v>3.72</c:v>
                </c:pt>
                <c:pt idx="7">
                  <c:v>3.68</c:v>
                </c:pt>
                <c:pt idx="8">
                  <c:v>3.67</c:v>
                </c:pt>
                <c:pt idx="9">
                  <c:v>3.59</c:v>
                </c:pt>
                <c:pt idx="10">
                  <c:v>3.4899999999999998</c:v>
                </c:pt>
                <c:pt idx="11">
                  <c:v>3.46</c:v>
                </c:pt>
                <c:pt idx="12">
                  <c:v>3.3</c:v>
                </c:pt>
                <c:pt idx="13">
                  <c:v>3.27</c:v>
                </c:pt>
                <c:pt idx="14">
                  <c:v>3.17</c:v>
                </c:pt>
                <c:pt idx="15">
                  <c:v>3.05</c:v>
                </c:pt>
                <c:pt idx="16">
                  <c:v>2.8499999999999988</c:v>
                </c:pt>
                <c:pt idx="17">
                  <c:v>2.7800000000000002</c:v>
                </c:pt>
                <c:pt idx="18">
                  <c:v>2.71</c:v>
                </c:pt>
                <c:pt idx="19">
                  <c:v>2.62</c:v>
                </c:pt>
                <c:pt idx="20">
                  <c:v>2.6</c:v>
                </c:pt>
                <c:pt idx="21">
                  <c:v>2.27</c:v>
                </c:pt>
              </c:numCache>
            </c:numRef>
          </c:val>
        </c:ser>
        <c:axId val="59368960"/>
        <c:axId val="59370496"/>
      </c:barChart>
      <c:catAx>
        <c:axId val="59368960"/>
        <c:scaling>
          <c:orientation val="maxMin"/>
        </c:scaling>
        <c:axPos val="l"/>
        <c:tickLblPos val="nextTo"/>
        <c:crossAx val="59370496"/>
        <c:crosses val="autoZero"/>
        <c:auto val="1"/>
        <c:lblAlgn val="ctr"/>
        <c:lblOffset val="100"/>
      </c:catAx>
      <c:valAx>
        <c:axId val="59370496"/>
        <c:scaling>
          <c:orientation val="minMax"/>
          <c:max val="5"/>
          <c:min val="2"/>
        </c:scaling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Most</a:t>
                </a:r>
                <a:r>
                  <a:rPr lang="en-US" baseline="0" dirty="0"/>
                  <a:t> Important: 1=Not Important   5=Most Important</a:t>
                </a:r>
              </a:p>
            </c:rich>
          </c:tx>
          <c:layout/>
        </c:title>
        <c:numFmt formatCode="General" sourceLinked="1"/>
        <c:tickLblPos val="nextTo"/>
        <c:crossAx val="59368960"/>
        <c:crosses val="autoZero"/>
        <c:crossBetween val="between"/>
        <c:majorUnit val="1"/>
        <c:minorUnit val="0.1"/>
      </c:valAx>
    </c:plotArea>
    <c:plotVisOnly val="1"/>
  </c:chart>
  <c:spPr>
    <a:solidFill>
      <a:sysClr val="window" lastClr="FFFFFF"/>
    </a:solidFill>
    <a:ln>
      <a:solidFill>
        <a:srgbClr val="A5B592">
          <a:lumMod val="50000"/>
        </a:srgbClr>
      </a:solidFill>
    </a:ln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cat>
            <c:strRef>
              <c:f>'Question 4 updated'!$A$23:$A$34</c:f>
              <c:strCache>
                <c:ptCount val="12"/>
                <c:pt idx="0">
                  <c:v>Walking for pleasure/exercise</c:v>
                </c:pt>
                <c:pt idx="1">
                  <c:v>Hiking</c:v>
                </c:pt>
                <c:pt idx="2">
                  <c:v>Nature study, wildlife viewing, bird watching</c:v>
                </c:pt>
                <c:pt idx="3">
                  <c:v>Paddling (canoes/kayaks)</c:v>
                </c:pt>
                <c:pt idx="4">
                  <c:v>Running/jogging</c:v>
                </c:pt>
                <c:pt idx="5">
                  <c:v>Biking (narrow tired, road bicycle)</c:v>
                </c:pt>
                <c:pt idx="6">
                  <c:v>Dog-walking</c:v>
                </c:pt>
                <c:pt idx="7">
                  <c:v>Mountain biking (single-track)</c:v>
                </c:pt>
                <c:pt idx="8">
                  <c:v>Baby-strollering</c:v>
                </c:pt>
                <c:pt idx="9">
                  <c:v>Commuting to a destination (work, school, park, shopping)</c:v>
                </c:pt>
                <c:pt idx="10">
                  <c:v>Horse riding</c:v>
                </c:pt>
                <c:pt idx="11">
                  <c:v>Roller-blading, skating</c:v>
                </c:pt>
              </c:strCache>
            </c:strRef>
          </c:cat>
          <c:val>
            <c:numRef>
              <c:f>'Question 4 updated'!$B$23:$B$34</c:f>
              <c:numCache>
                <c:formatCode>General</c:formatCode>
                <c:ptCount val="12"/>
              </c:numCache>
            </c:numRef>
          </c:val>
        </c:ser>
        <c:ser>
          <c:idx val="1"/>
          <c:order val="1"/>
          <c:dLbls>
            <c:dLblPos val="outEnd"/>
            <c:showVal val="1"/>
          </c:dLbls>
          <c:cat>
            <c:strRef>
              <c:f>'Question 4 updated'!$A$23:$A$34</c:f>
              <c:strCache>
                <c:ptCount val="12"/>
                <c:pt idx="0">
                  <c:v>Walking for pleasure/exercise</c:v>
                </c:pt>
                <c:pt idx="1">
                  <c:v>Hiking</c:v>
                </c:pt>
                <c:pt idx="2">
                  <c:v>Nature study, wildlife viewing, bird watching</c:v>
                </c:pt>
                <c:pt idx="3">
                  <c:v>Paddling (canoes/kayaks)</c:v>
                </c:pt>
                <c:pt idx="4">
                  <c:v>Running/jogging</c:v>
                </c:pt>
                <c:pt idx="5">
                  <c:v>Biking (narrow tired, road bicycle)</c:v>
                </c:pt>
                <c:pt idx="6">
                  <c:v>Dog-walking</c:v>
                </c:pt>
                <c:pt idx="7">
                  <c:v>Mountain biking (single-track)</c:v>
                </c:pt>
                <c:pt idx="8">
                  <c:v>Baby-strollering</c:v>
                </c:pt>
                <c:pt idx="9">
                  <c:v>Commuting to a destination (work, school, park, shopping)</c:v>
                </c:pt>
                <c:pt idx="10">
                  <c:v>Horse riding</c:v>
                </c:pt>
                <c:pt idx="11">
                  <c:v>Roller-blading, skating</c:v>
                </c:pt>
              </c:strCache>
            </c:strRef>
          </c:cat>
          <c:val>
            <c:numRef>
              <c:f>'Question 4 updated'!$C$23:$C$34</c:f>
              <c:numCache>
                <c:formatCode>0.0%</c:formatCode>
                <c:ptCount val="12"/>
                <c:pt idx="0">
                  <c:v>0.9</c:v>
                </c:pt>
                <c:pt idx="1">
                  <c:v>0.81099999999999994</c:v>
                </c:pt>
                <c:pt idx="2">
                  <c:v>0.72100000000000031</c:v>
                </c:pt>
                <c:pt idx="3">
                  <c:v>0.65000000000000036</c:v>
                </c:pt>
                <c:pt idx="4">
                  <c:v>0.58399999999999996</c:v>
                </c:pt>
                <c:pt idx="5">
                  <c:v>0.54500000000000004</c:v>
                </c:pt>
                <c:pt idx="6">
                  <c:v>0.53600000000000003</c:v>
                </c:pt>
                <c:pt idx="7">
                  <c:v>0.503</c:v>
                </c:pt>
                <c:pt idx="8">
                  <c:v>0.2410000000000001</c:v>
                </c:pt>
                <c:pt idx="9">
                  <c:v>0.18000000000000008</c:v>
                </c:pt>
                <c:pt idx="10">
                  <c:v>0.1780000000000001</c:v>
                </c:pt>
                <c:pt idx="11">
                  <c:v>0.14300000000000004</c:v>
                </c:pt>
              </c:numCache>
            </c:numRef>
          </c:val>
        </c:ser>
        <c:axId val="58604928"/>
        <c:axId val="58627200"/>
      </c:barChart>
      <c:catAx>
        <c:axId val="58604928"/>
        <c:scaling>
          <c:orientation val="minMax"/>
        </c:scaling>
        <c:axPos val="b"/>
        <c:tickLblPos val="nextTo"/>
        <c:crossAx val="58627200"/>
        <c:crosses val="autoZero"/>
        <c:auto val="1"/>
        <c:lblAlgn val="ctr"/>
        <c:lblOffset val="100"/>
      </c:catAx>
      <c:valAx>
        <c:axId val="5862720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Percent of </a:t>
                </a:r>
                <a:r>
                  <a:rPr lang="en-US" dirty="0" smtClean="0"/>
                  <a:t>Respondents </a:t>
                </a:r>
                <a:r>
                  <a:rPr lang="en-US" dirty="0"/>
                  <a:t>saying Yes to Use</a:t>
                </a:r>
              </a:p>
            </c:rich>
          </c:tx>
          <c:layout/>
        </c:title>
        <c:numFmt formatCode="0%" sourceLinked="0"/>
        <c:tickLblPos val="nextTo"/>
        <c:crossAx val="58604928"/>
        <c:crosses val="autoZero"/>
        <c:crossBetween val="between"/>
      </c:valAx>
    </c:plotArea>
    <c:plotVisOnly val="1"/>
  </c:chart>
  <c:spPr>
    <a:solidFill>
      <a:schemeClr val="bg1"/>
    </a:soli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cat>
            <c:strRef>
              <c:f>'Question 5 updated'!$L$28:$L$46</c:f>
              <c:strCache>
                <c:ptCount val="19"/>
                <c:pt idx="0">
                  <c:v>Trash and dumping along the river</c:v>
                </c:pt>
                <c:pt idx="1">
                  <c:v>Pollution impacting water quality</c:v>
                </c:pt>
                <c:pt idx="2">
                  <c:v>Loss of wildlife habitat</c:v>
                </c:pt>
                <c:pt idx="3">
                  <c:v>Environmental degradation along the river corridors</c:v>
                </c:pt>
                <c:pt idx="4">
                  <c:v>Erosion of riverbank</c:v>
                </c:pt>
                <c:pt idx="5">
                  <c:v>Lack of access and connectivity along the river corridor</c:v>
                </c:pt>
                <c:pt idx="6">
                  <c:v>Lack of vision for the future of the corridor</c:v>
                </c:pt>
                <c:pt idx="7">
                  <c:v>Conflicts between development and natural and cultural protection</c:v>
                </c:pt>
                <c:pt idx="8">
                  <c:v>Competition for public vs. private space on the river</c:v>
                </c:pt>
                <c:pt idx="9">
                  <c:v>Need for more recreation opportunities</c:v>
                </c:pt>
                <c:pt idx="10">
                  <c:v>Costs of operations and maintenance of new facilities</c:v>
                </c:pt>
                <c:pt idx="11">
                  <c:v>Lack of parking to access river corridor</c:v>
                </c:pt>
                <c:pt idx="12">
                  <c:v>Concerns about crime</c:v>
                </c:pt>
                <c:pt idx="13">
                  <c:v>Concerns about safety</c:v>
                </c:pt>
                <c:pt idx="14">
                  <c:v>Limited pedestrian amenities</c:v>
                </c:pt>
                <c:pt idx="15">
                  <c:v>Recreation user conflicts in corridor</c:v>
                </c:pt>
                <c:pt idx="16">
                  <c:v>Lack of interpretation of history and natural resources to explain the importance of places</c:v>
                </c:pt>
                <c:pt idx="17">
                  <c:v>Need for better ways to inform people about opportunities</c:v>
                </c:pt>
                <c:pt idx="18">
                  <c:v>Increased property values displacing current residents</c:v>
                </c:pt>
              </c:strCache>
            </c:strRef>
          </c:cat>
          <c:val>
            <c:numRef>
              <c:f>'Question 5 updated'!$M$28:$M$46</c:f>
              <c:numCache>
                <c:formatCode>General</c:formatCode>
                <c:ptCount val="19"/>
                <c:pt idx="0">
                  <c:v>4.5</c:v>
                </c:pt>
                <c:pt idx="1">
                  <c:v>4.18</c:v>
                </c:pt>
                <c:pt idx="2">
                  <c:v>4.18</c:v>
                </c:pt>
                <c:pt idx="3">
                  <c:v>4.0599999999999996</c:v>
                </c:pt>
                <c:pt idx="4">
                  <c:v>4.0199999999999996</c:v>
                </c:pt>
                <c:pt idx="5">
                  <c:v>3.94</c:v>
                </c:pt>
                <c:pt idx="6">
                  <c:v>3.94</c:v>
                </c:pt>
                <c:pt idx="7">
                  <c:v>3.92</c:v>
                </c:pt>
                <c:pt idx="8">
                  <c:v>3.7800000000000002</c:v>
                </c:pt>
                <c:pt idx="9">
                  <c:v>3.75</c:v>
                </c:pt>
                <c:pt idx="10">
                  <c:v>3.72</c:v>
                </c:pt>
                <c:pt idx="11">
                  <c:v>3.69</c:v>
                </c:pt>
                <c:pt idx="12">
                  <c:v>3.66</c:v>
                </c:pt>
                <c:pt idx="13">
                  <c:v>3.65</c:v>
                </c:pt>
                <c:pt idx="14">
                  <c:v>3.51</c:v>
                </c:pt>
                <c:pt idx="15">
                  <c:v>3.38</c:v>
                </c:pt>
                <c:pt idx="16">
                  <c:v>3.3</c:v>
                </c:pt>
                <c:pt idx="17">
                  <c:v>3.29</c:v>
                </c:pt>
                <c:pt idx="18">
                  <c:v>2.96</c:v>
                </c:pt>
              </c:numCache>
            </c:numRef>
          </c:val>
        </c:ser>
        <c:dLbls>
          <c:showVal val="1"/>
        </c:dLbls>
        <c:shape val="box"/>
        <c:axId val="59663872"/>
        <c:axId val="59665408"/>
        <c:axId val="0"/>
      </c:bar3DChart>
      <c:catAx>
        <c:axId val="59663872"/>
        <c:scaling>
          <c:orientation val="maxMin"/>
        </c:scaling>
        <c:axPos val="l"/>
        <c:tickLblPos val="nextTo"/>
        <c:crossAx val="59665408"/>
        <c:crosses val="autoZero"/>
        <c:auto val="1"/>
        <c:lblAlgn val="ctr"/>
        <c:lblOffset val="100"/>
      </c:catAx>
      <c:valAx>
        <c:axId val="59665408"/>
        <c:scaling>
          <c:orientation val="minMax"/>
          <c:max val="5"/>
          <c:min val="2"/>
        </c:scaling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Average</a:t>
                </a:r>
                <a:r>
                  <a:rPr lang="en-US" baseline="0" dirty="0"/>
                  <a:t> Score: 1=Not Important   5=Most Important</a:t>
                </a:r>
              </a:p>
            </c:rich>
          </c:tx>
          <c:layout/>
        </c:title>
        <c:numFmt formatCode="General" sourceLinked="1"/>
        <c:tickLblPos val="nextTo"/>
        <c:crossAx val="59663872"/>
        <c:crosses val="autoZero"/>
        <c:crossBetween val="between"/>
        <c:majorUnit val="1"/>
        <c:minorUnit val="1"/>
      </c:valAx>
    </c:plotArea>
    <c:plotVisOnly val="1"/>
  </c:chart>
  <c:spPr>
    <a:solidFill>
      <a:sysClr val="window" lastClr="FFFFFF"/>
    </a:solidFill>
  </c:sp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E614-62D6-4DE8-95EC-08E2841E5798}" type="datetimeFigureOut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1A7EAD-0F5E-4AF6-8F1E-1605F8648E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E614-62D6-4DE8-95EC-08E2841E5798}" type="datetimeFigureOut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7EAD-0F5E-4AF6-8F1E-1605F8648E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E614-62D6-4DE8-95EC-08E2841E5798}" type="datetimeFigureOut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7EAD-0F5E-4AF6-8F1E-1605F8648E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06CE614-62D6-4DE8-95EC-08E2841E5798}" type="datetimeFigureOut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21A7EAD-0F5E-4AF6-8F1E-1605F8648E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E614-62D6-4DE8-95EC-08E2841E5798}" type="datetimeFigureOut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7EAD-0F5E-4AF6-8F1E-1605F8648E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E614-62D6-4DE8-95EC-08E2841E5798}" type="datetimeFigureOut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7EAD-0F5E-4AF6-8F1E-1605F8648E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7EAD-0F5E-4AF6-8F1E-1605F8648E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E614-62D6-4DE8-95EC-08E2841E5798}" type="datetimeFigureOut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E614-62D6-4DE8-95EC-08E2841E5798}" type="datetimeFigureOut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7EAD-0F5E-4AF6-8F1E-1605F8648E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E614-62D6-4DE8-95EC-08E2841E5798}" type="datetimeFigureOut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7EAD-0F5E-4AF6-8F1E-1605F8648E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06CE614-62D6-4DE8-95EC-08E2841E5798}" type="datetimeFigureOut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21A7EAD-0F5E-4AF6-8F1E-1605F8648E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E614-62D6-4DE8-95EC-08E2841E5798}" type="datetimeFigureOut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1A7EAD-0F5E-4AF6-8F1E-1605F8648E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06CE614-62D6-4DE8-95EC-08E2841E5798}" type="datetimeFigureOut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21A7EAD-0F5E-4AF6-8F1E-1605F8648E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t bend green logo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FilmGrain grainSize="80"/>
                    </a14:imgEffect>
                  </a14:imgLayer>
                </a14:imgProps>
              </a:ext>
            </a:extLst>
          </a:blip>
          <a:srcRect l="19608" t="27273" r="18627" b="34848"/>
          <a:stretch>
            <a:fillRect/>
          </a:stretch>
        </p:blipFill>
        <p:spPr>
          <a:xfrm>
            <a:off x="2153920" y="990600"/>
            <a:ext cx="4800600" cy="1905000"/>
          </a:xfrm>
          <a:prstGeom prst="flowChartAlternateProcess">
            <a:avLst/>
          </a:prstGeom>
          <a:effectLst>
            <a:softEdge rad="127000"/>
          </a:effectLst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09600" y="762000"/>
            <a:ext cx="8001000" cy="4953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  <a:t>Brazos River Recreation Master Plan</a:t>
            </a:r>
            <a:b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  <a:t>Community Survey Results </a:t>
            </a:r>
            <a:endParaRPr lang="en-US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8000">
        <p:fade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62000"/>
            <a:ext cx="71628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90000"/>
                  </a:schemeClr>
                </a:solidFill>
              </a:rPr>
              <a:t>Survey Overview</a:t>
            </a:r>
            <a:endParaRPr lang="en-US" sz="4000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133600"/>
            <a:ext cx="723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 Survey open from October 26 – January 11</a:t>
            </a:r>
          </a:p>
          <a:p>
            <a:endParaRPr lang="en-US" sz="2800" dirty="0" smtClean="0"/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 Total Respondents: </a:t>
            </a:r>
            <a:r>
              <a:rPr lang="en-US" sz="2800" b="1" dirty="0" smtClean="0"/>
              <a:t>742</a:t>
            </a:r>
          </a:p>
          <a:p>
            <a:endParaRPr lang="en-US" sz="2800" dirty="0" smtClean="0"/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 49% asked to be notified of opportunities</a:t>
            </a:r>
          </a:p>
          <a:p>
            <a:pPr lvl="1"/>
            <a:r>
              <a:rPr lang="en-US" sz="2800" dirty="0" smtClean="0"/>
              <a:t>to participate in planning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8000">
        <p:fade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1628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90000"/>
                  </a:schemeClr>
                </a:solidFill>
              </a:rPr>
              <a:t>Vision Comments</a:t>
            </a:r>
            <a:endParaRPr lang="en-US" sz="4000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371600"/>
            <a:ext cx="7239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/>
              <a:t> 43% of respondents commented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34% of commenters agreed with Vision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45% of commenters agreed but with modifications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14% wanted more emphasis on protection of</a:t>
            </a:r>
          </a:p>
          <a:p>
            <a:r>
              <a:rPr lang="en-US" sz="2400" dirty="0" smtClean="0"/>
              <a:t>    natural ecosystem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18% suggested specific activities to include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Only 4% disliked the river planning effort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189897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8000">
        <p:fade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762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90000"/>
                  </a:schemeClr>
                </a:solidFill>
              </a:rPr>
              <a:t>Importance of Actions on the Brazos</a:t>
            </a:r>
            <a:endParaRPr lang="en-US" sz="4000" b="1" dirty="0">
              <a:solidFill>
                <a:schemeClr val="tx2">
                  <a:lumMod val="90000"/>
                </a:schemeClr>
              </a:solidFill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609600" y="1295401"/>
          <a:ext cx="7848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882196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8000">
        <p:fade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90000"/>
                  </a:schemeClr>
                </a:solidFill>
              </a:rPr>
              <a:t>Importance of Facilities &amp; Services</a:t>
            </a:r>
            <a:endParaRPr lang="en-US" sz="4000" b="1" dirty="0">
              <a:solidFill>
                <a:schemeClr val="tx2">
                  <a:lumMod val="90000"/>
                </a:schemeClr>
              </a:solidFill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1219200" y="990600"/>
          <a:ext cx="67818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42382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8000">
        <p:fade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1628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90000"/>
                  </a:schemeClr>
                </a:solidFill>
              </a:rPr>
              <a:t>Desired Trail Activities</a:t>
            </a:r>
            <a:endParaRPr lang="en-US" sz="4000" b="1" dirty="0">
              <a:solidFill>
                <a:schemeClr val="tx2">
                  <a:lumMod val="90000"/>
                </a:schemeClr>
              </a:solidFill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838200" y="1143000"/>
          <a:ext cx="7391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23734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8000">
        <p:fade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162800" cy="79009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90000"/>
                  </a:schemeClr>
                </a:solidFill>
              </a:rPr>
              <a:t>Significance of Issues</a:t>
            </a:r>
            <a:endParaRPr lang="en-US" sz="4000" b="1" dirty="0">
              <a:solidFill>
                <a:schemeClr val="tx2">
                  <a:lumMod val="90000"/>
                </a:schemeClr>
              </a:solidFill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762000" y="1295400"/>
          <a:ext cx="73914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516156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8000">
        <p:fade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57800" y="1676400"/>
            <a:ext cx="3352800" cy="2133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90000"/>
                  </a:schemeClr>
                </a:solidFill>
              </a:rPr>
              <a:t>Survey Respondents by Zip Code</a:t>
            </a:r>
            <a:endParaRPr lang="en-US" sz="4000" b="1" dirty="0">
              <a:solidFill>
                <a:schemeClr val="tx2">
                  <a:lumMod val="90000"/>
                </a:schemeClr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33400" y="304800"/>
          <a:ext cx="4658466" cy="6028932"/>
        </p:xfrm>
        <a:graphic>
          <a:graphicData uri="http://schemas.openxmlformats.org/presentationml/2006/ole">
            <p:oleObj spid="_x0000_s1026" name="Acrobat Document" r:id="rId3" imgW="5830114" imgH="7542857" progId="AcroExch.Document.7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179642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8000">
        <p:fade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Janis.OFFICE\AppData\Local\Microsoft\Windows\Temporary Internet Files\Content.IE5\QGYCAWA7\MP90025542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2858008" cy="44196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9000" y="381000"/>
            <a:ext cx="5105400" cy="5638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>
                    <a:lumMod val="90000"/>
                  </a:schemeClr>
                </a:solidFill>
              </a:rPr>
              <a:t>“Having this for use as a trail &amp; natural area will greatly increase the value of my home and the quality  of my life. If done properly this is a Win Win… Sooner the better as far as I am concerned.”</a:t>
            </a:r>
            <a:endParaRPr lang="en-US" sz="3600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2578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D4523"/>
                </a:solidFill>
              </a:rPr>
              <a:t>Survey respondent:</a:t>
            </a:r>
            <a:endParaRPr lang="en-US" sz="2400" b="1" dirty="0">
              <a:solidFill>
                <a:srgbClr val="3D45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375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8000">
        <p:fade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693</TotalTime>
  <Words>190</Words>
  <Application>Microsoft Office PowerPoint</Application>
  <PresentationFormat>On-screen Show (4:3)</PresentationFormat>
  <Paragraphs>32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Paper</vt:lpstr>
      <vt:lpstr>Acrobat Document</vt:lpstr>
      <vt:lpstr>Brazos River Recreation Master Plan Community Survey Results </vt:lpstr>
      <vt:lpstr>Survey Overview</vt:lpstr>
      <vt:lpstr>Vision Comments</vt:lpstr>
      <vt:lpstr>Importance of Actions on the Brazos</vt:lpstr>
      <vt:lpstr>Importance of Facilities &amp; Services</vt:lpstr>
      <vt:lpstr>Desired Trail Activities</vt:lpstr>
      <vt:lpstr>Significance of Issues</vt:lpstr>
      <vt:lpstr>Survey Respondents by Zip Code</vt:lpstr>
      <vt:lpstr>“Having this for use as a trail &amp; natural area will greatly increase the value of my home and the quality  of my life. If done properly this is a Win Win… Sooner the better as far as I am concerned.”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Kim Icenhower</dc:creator>
  <cp:lastModifiedBy>knichols</cp:lastModifiedBy>
  <cp:revision>83</cp:revision>
  <dcterms:created xsi:type="dcterms:W3CDTF">2010-09-29T19:16:34Z</dcterms:created>
  <dcterms:modified xsi:type="dcterms:W3CDTF">2013-01-29T00:23:48Z</dcterms:modified>
</cp:coreProperties>
</file>